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65" r:id="rId2"/>
    <p:sldId id="266" r:id="rId3"/>
    <p:sldId id="267" r:id="rId4"/>
    <p:sldId id="268" r:id="rId5"/>
    <p:sldId id="285" r:id="rId6"/>
    <p:sldId id="286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87" r:id="rId16"/>
    <p:sldId id="279" r:id="rId17"/>
    <p:sldId id="280" r:id="rId18"/>
    <p:sldId id="281" r:id="rId19"/>
    <p:sldId id="282" r:id="rId20"/>
    <p:sldId id="283" r:id="rId21"/>
    <p:sldId id="827" r:id="rId22"/>
    <p:sldId id="828" r:id="rId23"/>
    <p:sldId id="829" r:id="rId24"/>
    <p:sldId id="764" r:id="rId25"/>
    <p:sldId id="765" r:id="rId26"/>
    <p:sldId id="766" r:id="rId27"/>
    <p:sldId id="767" r:id="rId28"/>
    <p:sldId id="768" r:id="rId29"/>
    <p:sldId id="770" r:id="rId30"/>
    <p:sldId id="771" r:id="rId31"/>
    <p:sldId id="772" r:id="rId32"/>
    <p:sldId id="773" r:id="rId33"/>
    <p:sldId id="769" r:id="rId34"/>
    <p:sldId id="794" r:id="rId35"/>
    <p:sldId id="793" r:id="rId36"/>
    <p:sldId id="796" r:id="rId37"/>
    <p:sldId id="797" r:id="rId38"/>
    <p:sldId id="798" r:id="rId39"/>
    <p:sldId id="799" r:id="rId40"/>
    <p:sldId id="800" r:id="rId41"/>
    <p:sldId id="801" r:id="rId42"/>
    <p:sldId id="802" r:id="rId43"/>
    <p:sldId id="836" r:id="rId44"/>
    <p:sldId id="837" r:id="rId45"/>
    <p:sldId id="28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74" autoAdjust="0"/>
    <p:restoredTop sz="77957" autoAdjust="0"/>
  </p:normalViewPr>
  <p:slideViewPr>
    <p:cSldViewPr snapToGrid="0">
      <p:cViewPr varScale="1">
        <p:scale>
          <a:sx n="56" d="100"/>
          <a:sy n="56" d="100"/>
        </p:scale>
        <p:origin x="-1356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autoTitleDeleted val="1"/>
    <c:plotArea>
      <c:layout>
        <c:manualLayout>
          <c:layoutTarget val="inner"/>
          <c:xMode val="edge"/>
          <c:yMode val="edge"/>
          <c:x val="6.8912027443939233E-2"/>
          <c:y val="2.8613229986876963E-2"/>
          <c:w val="0.79221738730027158"/>
          <c:h val="0.4597363024934357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Survey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Lack of knowledge</c:v>
                </c:pt>
                <c:pt idx="1">
                  <c:v>Nervousness/Hesitation</c:v>
                </c:pt>
                <c:pt idx="2">
                  <c:v>Lack of confidence</c:v>
                </c:pt>
                <c:pt idx="3">
                  <c:v>Lack of Interpersonal skills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17</c:v>
                </c:pt>
                <c:pt idx="3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0F-43D3-8BCD-59C0D6E152C1}"/>
            </c:ext>
          </c:extLst>
        </c:ser>
        <c:axId val="61645184"/>
        <c:axId val="61646720"/>
      </c:barChart>
      <c:catAx>
        <c:axId val="6164518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1646720"/>
        <c:crosses val="autoZero"/>
        <c:auto val="1"/>
        <c:lblAlgn val="ctr"/>
        <c:lblOffset val="100"/>
      </c:catAx>
      <c:valAx>
        <c:axId val="61646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16451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C30B5-67B3-4690-BD7F-7A4F73A527E4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31BFE-9CC7-498D-AA5A-370A137A5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938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328EE7-3FD1-4D61-848A-3828FDCA8E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386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6F266-A11E-4F04-B24D-239C6BE2E77B}" type="slidenum">
              <a:rPr lang="en-US"/>
              <a:pPr/>
              <a:t>19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What you accomplish during a 24-hour period depends on your own motivation, your energy, your skills and abilities, and other resources.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Since there are </a:t>
            </a:r>
            <a:r>
              <a:rPr lang="en-US" dirty="0" smtClean="0">
                <a:cs typeface="Times New Roman" pitchFamily="18" charset="0"/>
              </a:rPr>
              <a:t>always a demand </a:t>
            </a:r>
            <a:r>
              <a:rPr lang="en-US" dirty="0">
                <a:cs typeface="Times New Roman" pitchFamily="18" charset="0"/>
              </a:rPr>
              <a:t>on your time, it may be helpful to think about what you will do with your time and to consider some strategies for more effective time management.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Time management is not a way to make you work harder and longer, but a means to help you work smarter to accomplish your work more easily and rapidly.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8858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1BFE-DA42-4176-8C97-B119821248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41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/>
              <a:t>Ice Breaker</a:t>
            </a:r>
          </a:p>
          <a:p>
            <a:r>
              <a:rPr lang="en-GB" b="1" dirty="0"/>
              <a:t>  Say:</a:t>
            </a:r>
            <a:r>
              <a:rPr lang="en-GB" dirty="0"/>
              <a:t> </a:t>
            </a:r>
            <a:r>
              <a:rPr lang="en-US" i="1" dirty="0"/>
              <a:t>You have been provided with a Tree of Life in your workbooks, with blank spaces and you have to fill up certain information about yourself.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Interview Skill.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31BFE-9CC7-498D-AA5A-370A137A5E2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748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1BFE-DA42-4176-8C97-B119821248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524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C8EF-B384-4429-8A56-F59A40E31A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35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1BFE-DA42-4176-8C97-B119821248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18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31BFE-9CC7-498D-AA5A-370A137A5E2E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428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31BFE-9CC7-498D-AA5A-370A137A5E2E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316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31BFE-9CC7-498D-AA5A-370A137A5E2E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95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16C8EF-B384-4429-8A56-F59A40E31A2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772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Life%20survivie%20&amp;%20suceed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in/imgres?imgurl=http://www.dailyclipart.net/wp-content/uploads/medium/clipart0262.jpg&amp;imgrefurl=http://www.dailyclipart.net/clipart/fruit-plate-clip-art/&amp;h=236&amp;w=340&amp;sz=21&amp;tbnid=AQw9PFA3eYgJ::&amp;tbnh=83&amp;tbnw=119&amp;prev=/images?q=fruits+clip+art&amp;hl=en&amp;sa=X&amp;oi=image_result&amp;resnum=1&amp;ct=image&amp;cd=1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2362200"/>
            <a:ext cx="7851648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0" y="2853889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5400" b="1" i="1" dirty="0">
                <a:solidFill>
                  <a:srgbClr val="17365D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“Personality Development”</a:t>
            </a:r>
            <a:endParaRPr lang="en-US" sz="5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endParaRPr lang="en-US" sz="3600" i="1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Personality Development Program!!</a:t>
            </a:r>
            <a:endParaRPr lang="en-US" sz="3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Interactive workshop for Students</a:t>
            </a:r>
            <a:endParaRPr lang="en-US" sz="36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5622252"/>
      </p:ext>
    </p:extLst>
  </p:cSld>
  <p:clrMapOvr>
    <a:masterClrMapping/>
  </p:clrMapOvr>
  <p:transition spd="med" advClick="0">
    <p:fade/>
    <p:sndAc>
      <p:stSnd>
        <p:snd r:embed="rId3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Yes, Its true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9" y="1641974"/>
            <a:ext cx="8596668" cy="388077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i="1" dirty="0">
                <a:solidFill>
                  <a:schemeClr val="tx1"/>
                </a:solidFill>
              </a:rPr>
              <a:t>A study attributed to Harvard University found that when a person gets a success, 85% of the time it is because of their interpersonal skills, and only 15% of the time because of how educated they are and how many facts and figures they know. Surprisingly, almost 100% of education money spent to learn facts and figures which account for only 15% of success!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9287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97" y="19843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Interpersonal skills are vital when seeking employment and may be the single most important factor for many recruiters.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36" y="1945944"/>
            <a:ext cx="9152814" cy="49120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dirty="0" err="1">
                <a:solidFill>
                  <a:srgbClr val="FF0000"/>
                </a:solidFill>
              </a:rPr>
              <a:t>सीआईआई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की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इंडिया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स्किल</a:t>
            </a:r>
            <a:r>
              <a:rPr lang="en-IN" dirty="0">
                <a:solidFill>
                  <a:srgbClr val="FF0000"/>
                </a:solidFill>
              </a:rPr>
              <a:t> रिपोर्ट-2015 </a:t>
            </a:r>
          </a:p>
          <a:p>
            <a:r>
              <a:rPr lang="en-IN" sz="2400" dirty="0"/>
              <a:t> रिपोर्ट-2015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मुताबिक</a:t>
            </a:r>
            <a:r>
              <a:rPr lang="en-IN" sz="2400" dirty="0"/>
              <a:t> </a:t>
            </a:r>
            <a:r>
              <a:rPr lang="en-IN" sz="2400" dirty="0" err="1"/>
              <a:t>हर</a:t>
            </a:r>
            <a:r>
              <a:rPr lang="en-IN" sz="2400" dirty="0"/>
              <a:t> </a:t>
            </a:r>
            <a:r>
              <a:rPr lang="en-IN" sz="2400" dirty="0" err="1"/>
              <a:t>साल</a:t>
            </a:r>
            <a:r>
              <a:rPr lang="en-IN" sz="2400" dirty="0"/>
              <a:t> </a:t>
            </a:r>
            <a:r>
              <a:rPr lang="en-IN" sz="2400" dirty="0" err="1"/>
              <a:t>सवा</a:t>
            </a:r>
            <a:r>
              <a:rPr lang="en-IN" sz="2400" dirty="0"/>
              <a:t> </a:t>
            </a:r>
            <a:r>
              <a:rPr lang="en-IN" sz="2400" dirty="0" err="1"/>
              <a:t>करोड</a:t>
            </a:r>
            <a:r>
              <a:rPr lang="en-IN" sz="2400" dirty="0"/>
              <a:t>़ </a:t>
            </a:r>
            <a:r>
              <a:rPr lang="en-IN" sz="2400" dirty="0" err="1"/>
              <a:t>युवा</a:t>
            </a:r>
            <a:r>
              <a:rPr lang="en-IN" sz="2400" dirty="0"/>
              <a:t> </a:t>
            </a:r>
            <a:r>
              <a:rPr lang="en-IN" sz="2400" dirty="0" err="1"/>
              <a:t>रोजगार</a:t>
            </a:r>
            <a:r>
              <a:rPr lang="en-IN" sz="2400" dirty="0"/>
              <a:t> </a:t>
            </a:r>
            <a:r>
              <a:rPr lang="en-IN" sz="2400" dirty="0" err="1"/>
              <a:t>बाजार</a:t>
            </a:r>
            <a:r>
              <a:rPr lang="en-IN" sz="2400" dirty="0"/>
              <a:t> </a:t>
            </a:r>
            <a:r>
              <a:rPr lang="en-IN" sz="2400" dirty="0" err="1"/>
              <a:t>में</a:t>
            </a:r>
            <a:r>
              <a:rPr lang="en-IN" sz="2400" dirty="0"/>
              <a:t> </a:t>
            </a:r>
            <a:r>
              <a:rPr lang="en-IN" sz="2400" dirty="0" err="1"/>
              <a:t>आते</a:t>
            </a:r>
            <a:r>
              <a:rPr lang="en-IN" sz="2400" dirty="0"/>
              <a:t> </a:t>
            </a:r>
            <a:r>
              <a:rPr lang="en-IN" sz="2400" dirty="0" err="1"/>
              <a:t>हैं</a:t>
            </a:r>
            <a:r>
              <a:rPr lang="en-IN" sz="2400" dirty="0"/>
              <a:t> । </a:t>
            </a:r>
            <a:r>
              <a:rPr lang="en-IN" sz="2400" dirty="0" err="1"/>
              <a:t>आने</a:t>
            </a:r>
            <a:r>
              <a:rPr lang="en-IN" sz="2400" dirty="0"/>
              <a:t> </a:t>
            </a:r>
            <a:r>
              <a:rPr lang="en-IN" sz="2400" dirty="0" err="1"/>
              <a:t>वाले</a:t>
            </a:r>
            <a:r>
              <a:rPr lang="en-IN" sz="2400" dirty="0"/>
              <a:t> </a:t>
            </a:r>
            <a:r>
              <a:rPr lang="en-IN" sz="2400" dirty="0" err="1"/>
              <a:t>युवाओं</a:t>
            </a:r>
            <a:r>
              <a:rPr lang="en-IN" sz="2400" dirty="0"/>
              <a:t>  </a:t>
            </a:r>
            <a:r>
              <a:rPr lang="en-IN" sz="2400" dirty="0" err="1"/>
              <a:t>में</a:t>
            </a:r>
            <a:r>
              <a:rPr lang="en-IN" sz="2400" dirty="0"/>
              <a:t> </a:t>
            </a:r>
            <a:r>
              <a:rPr lang="en-IN" sz="2400" dirty="0" err="1"/>
              <a:t>से</a:t>
            </a:r>
            <a:r>
              <a:rPr lang="en-IN" sz="2400" dirty="0"/>
              <a:t> 37 </a:t>
            </a:r>
            <a:r>
              <a:rPr lang="en-IN" sz="2400" dirty="0" err="1"/>
              <a:t>प्रतिशत</a:t>
            </a:r>
            <a:r>
              <a:rPr lang="en-IN" sz="2400" dirty="0"/>
              <a:t> </a:t>
            </a:r>
            <a:r>
              <a:rPr lang="en-IN" sz="2400" dirty="0" err="1"/>
              <a:t>ही</a:t>
            </a:r>
            <a:r>
              <a:rPr lang="en-IN" sz="2400" dirty="0"/>
              <a:t> </a:t>
            </a:r>
            <a:r>
              <a:rPr lang="en-IN" sz="2400" dirty="0" err="1"/>
              <a:t>रोजगार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काबिल</a:t>
            </a:r>
            <a:r>
              <a:rPr lang="en-IN" sz="2400" dirty="0"/>
              <a:t> </a:t>
            </a:r>
            <a:r>
              <a:rPr lang="en-IN" sz="2400" dirty="0" err="1"/>
              <a:t>होते</a:t>
            </a:r>
            <a:r>
              <a:rPr lang="en-IN" sz="2400" dirty="0"/>
              <a:t> </a:t>
            </a:r>
            <a:r>
              <a:rPr lang="en-IN" sz="2400" dirty="0" err="1"/>
              <a:t>हैं</a:t>
            </a:r>
            <a:r>
              <a:rPr lang="en-IN" sz="2400" dirty="0"/>
              <a:t>। </a:t>
            </a:r>
            <a:r>
              <a:rPr lang="en-IN" sz="2400" dirty="0" err="1"/>
              <a:t>रिपोर्ट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अनुसार</a:t>
            </a:r>
            <a:r>
              <a:rPr lang="en-IN" sz="2400" dirty="0"/>
              <a:t> </a:t>
            </a:r>
            <a:r>
              <a:rPr lang="en-IN" sz="2400" dirty="0" err="1"/>
              <a:t>तो</a:t>
            </a:r>
            <a:r>
              <a:rPr lang="en-IN" sz="2400" dirty="0"/>
              <a:t> </a:t>
            </a:r>
            <a:r>
              <a:rPr lang="en-IN" sz="2400" dirty="0" err="1"/>
              <a:t>हर</a:t>
            </a:r>
            <a:r>
              <a:rPr lang="en-IN" sz="2400" dirty="0"/>
              <a:t> </a:t>
            </a:r>
            <a:r>
              <a:rPr lang="en-IN" sz="2400" dirty="0" err="1"/>
              <a:t>साल</a:t>
            </a:r>
            <a:r>
              <a:rPr lang="en-IN" sz="2400" dirty="0"/>
              <a:t> </a:t>
            </a:r>
            <a:r>
              <a:rPr lang="en-IN" sz="2400" dirty="0" err="1"/>
              <a:t>देश</a:t>
            </a:r>
            <a:r>
              <a:rPr lang="en-IN" sz="2400" dirty="0"/>
              <a:t> </a:t>
            </a:r>
            <a:r>
              <a:rPr lang="en-IN" sz="2400" dirty="0" err="1"/>
              <a:t>में</a:t>
            </a:r>
            <a:r>
              <a:rPr lang="en-IN" sz="2400" dirty="0"/>
              <a:t> 15 </a:t>
            </a:r>
            <a:r>
              <a:rPr lang="en-IN" sz="2400" dirty="0" err="1"/>
              <a:t>लाख</a:t>
            </a:r>
            <a:r>
              <a:rPr lang="en-IN" sz="2400" dirty="0"/>
              <a:t> </a:t>
            </a:r>
            <a:r>
              <a:rPr lang="en-IN" sz="2400" dirty="0" err="1"/>
              <a:t>इंजीनियर</a:t>
            </a:r>
            <a:r>
              <a:rPr lang="en-IN" sz="2400" dirty="0"/>
              <a:t> </a:t>
            </a:r>
            <a:r>
              <a:rPr lang="en-IN" sz="2400" dirty="0" err="1"/>
              <a:t>बनते</a:t>
            </a:r>
            <a:r>
              <a:rPr lang="en-IN" sz="2400" dirty="0"/>
              <a:t> </a:t>
            </a:r>
            <a:r>
              <a:rPr lang="en-IN" sz="2400" dirty="0" err="1"/>
              <a:t>है</a:t>
            </a:r>
            <a:r>
              <a:rPr lang="en-IN" sz="2400" dirty="0"/>
              <a:t> </a:t>
            </a:r>
            <a:r>
              <a:rPr lang="en-IN" sz="2400" dirty="0" err="1"/>
              <a:t>लेकिन</a:t>
            </a:r>
            <a:r>
              <a:rPr lang="en-IN" sz="2400" dirty="0"/>
              <a:t> </a:t>
            </a:r>
            <a:r>
              <a:rPr lang="en-IN" sz="2400" dirty="0" err="1"/>
              <a:t>उनमें</a:t>
            </a:r>
            <a:r>
              <a:rPr lang="en-IN" sz="2400" dirty="0"/>
              <a:t> </a:t>
            </a:r>
            <a:r>
              <a:rPr lang="en-IN" sz="2400" dirty="0" err="1"/>
              <a:t>से</a:t>
            </a:r>
            <a:r>
              <a:rPr lang="en-IN" sz="2400" dirty="0"/>
              <a:t> </a:t>
            </a:r>
            <a:r>
              <a:rPr lang="en-IN" sz="2400" dirty="0" err="1"/>
              <a:t>सिर्फ</a:t>
            </a:r>
            <a:r>
              <a:rPr lang="en-IN" sz="2400" dirty="0"/>
              <a:t> 4 </a:t>
            </a:r>
            <a:r>
              <a:rPr lang="en-IN" sz="2400" dirty="0" err="1"/>
              <a:t>लाख</a:t>
            </a:r>
            <a:r>
              <a:rPr lang="en-IN" sz="2400" dirty="0"/>
              <a:t> </a:t>
            </a:r>
            <a:r>
              <a:rPr lang="en-IN" sz="2400" dirty="0" err="1"/>
              <a:t>को</a:t>
            </a:r>
            <a:r>
              <a:rPr lang="en-IN" sz="2400" dirty="0"/>
              <a:t> </a:t>
            </a:r>
            <a:r>
              <a:rPr lang="en-IN" sz="2400" dirty="0" err="1"/>
              <a:t>ही</a:t>
            </a:r>
            <a:r>
              <a:rPr lang="en-IN" sz="2400" dirty="0"/>
              <a:t> </a:t>
            </a:r>
            <a:r>
              <a:rPr lang="en-IN" sz="2400" dirty="0" err="1"/>
              <a:t>नौकरी</a:t>
            </a:r>
            <a:r>
              <a:rPr lang="en-IN" sz="2400" dirty="0"/>
              <a:t> </a:t>
            </a:r>
            <a:r>
              <a:rPr lang="en-IN" sz="2400" dirty="0" err="1"/>
              <a:t>मिल</a:t>
            </a:r>
            <a:r>
              <a:rPr lang="en-IN" sz="2400" dirty="0"/>
              <a:t> </a:t>
            </a:r>
            <a:r>
              <a:rPr lang="en-IN" sz="2400" dirty="0" err="1"/>
              <a:t>पाती</a:t>
            </a:r>
            <a:r>
              <a:rPr lang="en-IN" sz="2400" dirty="0"/>
              <a:t> </a:t>
            </a:r>
            <a:r>
              <a:rPr lang="en-IN" sz="2400" dirty="0" err="1"/>
              <a:t>है</a:t>
            </a:r>
            <a:r>
              <a:rPr lang="en-IN" sz="2400" dirty="0"/>
              <a:t> </a:t>
            </a:r>
            <a:r>
              <a:rPr lang="en-IN" sz="2400" dirty="0" err="1"/>
              <a:t>बाकी</a:t>
            </a:r>
            <a:r>
              <a:rPr lang="en-IN" sz="2400" dirty="0"/>
              <a:t> </a:t>
            </a:r>
            <a:r>
              <a:rPr lang="en-IN" sz="2400" dirty="0" err="1"/>
              <a:t>सभी</a:t>
            </a:r>
            <a:r>
              <a:rPr lang="en-IN" sz="2400" dirty="0"/>
              <a:t> </a:t>
            </a:r>
            <a:r>
              <a:rPr lang="en-IN" sz="2400" dirty="0" err="1"/>
              <a:t>बेरोजगारी</a:t>
            </a:r>
            <a:r>
              <a:rPr lang="en-IN" sz="2400" dirty="0"/>
              <a:t> </a:t>
            </a:r>
            <a:r>
              <a:rPr lang="en-IN" sz="2400" dirty="0" err="1"/>
              <a:t>का</a:t>
            </a:r>
            <a:r>
              <a:rPr lang="en-IN" sz="2400" dirty="0"/>
              <a:t> </a:t>
            </a:r>
            <a:r>
              <a:rPr lang="en-IN" sz="2400" dirty="0" err="1"/>
              <a:t>दंश</a:t>
            </a:r>
            <a:r>
              <a:rPr lang="en-IN" sz="2400" dirty="0"/>
              <a:t> </a:t>
            </a:r>
            <a:r>
              <a:rPr lang="en-IN" sz="2400" dirty="0" err="1"/>
              <a:t>झलने</a:t>
            </a:r>
            <a:r>
              <a:rPr lang="en-IN" sz="2400" dirty="0"/>
              <a:t> </a:t>
            </a:r>
            <a:r>
              <a:rPr lang="en-IN" sz="2400" dirty="0" err="1"/>
              <a:t>को</a:t>
            </a:r>
            <a:r>
              <a:rPr lang="en-IN" sz="2400" dirty="0"/>
              <a:t> </a:t>
            </a:r>
            <a:r>
              <a:rPr lang="en-IN" sz="2400" dirty="0" err="1"/>
              <a:t>मजबूर</a:t>
            </a:r>
            <a:r>
              <a:rPr lang="en-IN" sz="2400" dirty="0"/>
              <a:t> </a:t>
            </a:r>
            <a:r>
              <a:rPr lang="en-IN" sz="2400" dirty="0" err="1"/>
              <a:t>है</a:t>
            </a:r>
            <a:r>
              <a:rPr lang="en-IN" sz="2400" dirty="0"/>
              <a:t>।</a:t>
            </a:r>
          </a:p>
          <a:p>
            <a:r>
              <a:rPr lang="en-IN" sz="2400" dirty="0" err="1"/>
              <a:t>नेशनल</a:t>
            </a:r>
            <a:r>
              <a:rPr lang="en-IN" sz="2400" dirty="0"/>
              <a:t> </a:t>
            </a:r>
            <a:r>
              <a:rPr lang="en-IN" sz="2400" dirty="0" err="1"/>
              <a:t>एसोशिएसन</a:t>
            </a:r>
            <a:r>
              <a:rPr lang="en-IN" sz="2400" dirty="0"/>
              <a:t> </a:t>
            </a:r>
            <a:r>
              <a:rPr lang="en-IN" sz="2400" dirty="0" err="1"/>
              <a:t>ऑफ</a:t>
            </a:r>
            <a:r>
              <a:rPr lang="en-IN" sz="2400" dirty="0"/>
              <a:t> </a:t>
            </a:r>
            <a:r>
              <a:rPr lang="en-IN" sz="2400" dirty="0" err="1"/>
              <a:t>सॉफ्टवेयर</a:t>
            </a:r>
            <a:r>
              <a:rPr lang="en-IN" sz="2400" dirty="0"/>
              <a:t> </a:t>
            </a:r>
            <a:r>
              <a:rPr lang="en-IN" sz="2400" dirty="0" err="1"/>
              <a:t>एंड</a:t>
            </a:r>
            <a:r>
              <a:rPr lang="en-IN" sz="2400" dirty="0"/>
              <a:t> </a:t>
            </a:r>
            <a:r>
              <a:rPr lang="en-IN" sz="2400" dirty="0" err="1"/>
              <a:t>सर्विसेज</a:t>
            </a:r>
            <a:r>
              <a:rPr lang="en-IN" sz="2400" dirty="0"/>
              <a:t> </a:t>
            </a:r>
            <a:r>
              <a:rPr lang="en-IN" sz="2400" dirty="0" err="1"/>
              <a:t>कंपनीज</a:t>
            </a:r>
            <a:r>
              <a:rPr lang="en-IN" sz="2400" dirty="0"/>
              <a:t> </a:t>
            </a:r>
            <a:r>
              <a:rPr lang="en-IN" sz="2400" dirty="0" err="1"/>
              <a:t>यानी</a:t>
            </a:r>
            <a:r>
              <a:rPr lang="en-IN" sz="2400" dirty="0"/>
              <a:t> </a:t>
            </a:r>
            <a:r>
              <a:rPr lang="en-IN" sz="2400" dirty="0" err="1"/>
              <a:t>नैसकाम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एक</a:t>
            </a:r>
            <a:r>
              <a:rPr lang="en-IN" sz="2400" dirty="0"/>
              <a:t> </a:t>
            </a:r>
            <a:r>
              <a:rPr lang="en-IN" sz="2400" dirty="0" err="1"/>
              <a:t>सर्वे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अनुसार</a:t>
            </a:r>
            <a:r>
              <a:rPr lang="en-IN" sz="2400" dirty="0"/>
              <a:t>  75 </a:t>
            </a:r>
            <a:r>
              <a:rPr lang="en-IN" sz="2400" dirty="0" err="1"/>
              <a:t>फीसदी</a:t>
            </a:r>
            <a:r>
              <a:rPr lang="en-IN" sz="2400" dirty="0"/>
              <a:t> </a:t>
            </a:r>
            <a:r>
              <a:rPr lang="en-IN" sz="2400" dirty="0" err="1"/>
              <a:t>स्नातक</a:t>
            </a:r>
            <a:r>
              <a:rPr lang="en-IN" sz="2400" dirty="0"/>
              <a:t> </a:t>
            </a:r>
            <a:r>
              <a:rPr lang="en-IN" sz="2400" dirty="0" err="1"/>
              <a:t>नौकरी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लायक</a:t>
            </a:r>
            <a:r>
              <a:rPr lang="en-IN" sz="2400" dirty="0"/>
              <a:t> </a:t>
            </a:r>
            <a:r>
              <a:rPr lang="en-IN" sz="2400" dirty="0" err="1"/>
              <a:t>नहीं</a:t>
            </a:r>
            <a:r>
              <a:rPr lang="en-IN" sz="2400" dirty="0"/>
              <a:t> </a:t>
            </a:r>
            <a:r>
              <a:rPr lang="en-IN" sz="2400" dirty="0" err="1"/>
              <a:t>हैं</a:t>
            </a:r>
            <a:r>
              <a:rPr lang="en-IN" sz="2400" dirty="0"/>
              <a:t>।  </a:t>
            </a:r>
            <a:r>
              <a:rPr lang="en-IN" sz="2400" dirty="0" err="1"/>
              <a:t>इंडस्ट्री</a:t>
            </a:r>
            <a:r>
              <a:rPr lang="en-IN" sz="2400" dirty="0"/>
              <a:t> </a:t>
            </a:r>
            <a:r>
              <a:rPr lang="en-IN" sz="2400" dirty="0" err="1"/>
              <a:t>इनको</a:t>
            </a:r>
            <a:r>
              <a:rPr lang="en-IN" sz="2400" dirty="0"/>
              <a:t> </a:t>
            </a:r>
            <a:r>
              <a:rPr lang="en-IN" sz="2400" dirty="0" err="1"/>
              <a:t>भर्ती</a:t>
            </a:r>
            <a:r>
              <a:rPr lang="en-IN" sz="2400" dirty="0"/>
              <a:t> </a:t>
            </a:r>
            <a:r>
              <a:rPr lang="en-IN" sz="2400" dirty="0" err="1"/>
              <a:t>करने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बाद</a:t>
            </a:r>
            <a:r>
              <a:rPr lang="en-IN" sz="2400" dirty="0"/>
              <a:t> </a:t>
            </a:r>
            <a:r>
              <a:rPr lang="en-IN" sz="2400" dirty="0" err="1"/>
              <a:t>ट्रेनिंग</a:t>
            </a:r>
            <a:r>
              <a:rPr lang="en-IN" sz="2400" dirty="0"/>
              <a:t> </a:t>
            </a:r>
            <a:r>
              <a:rPr lang="en-IN" sz="2400" dirty="0" err="1"/>
              <a:t>पर</a:t>
            </a:r>
            <a:r>
              <a:rPr lang="en-IN" sz="2400" dirty="0"/>
              <a:t> </a:t>
            </a:r>
            <a:r>
              <a:rPr lang="en-IN" sz="2400" dirty="0" err="1"/>
              <a:t>करीब</a:t>
            </a:r>
            <a:r>
              <a:rPr lang="en-IN" sz="2400" dirty="0"/>
              <a:t> 2 </a:t>
            </a:r>
            <a:r>
              <a:rPr lang="en-IN" sz="2400" dirty="0" err="1"/>
              <a:t>अरब</a:t>
            </a:r>
            <a:r>
              <a:rPr lang="en-IN" sz="2400" dirty="0"/>
              <a:t> </a:t>
            </a:r>
            <a:r>
              <a:rPr lang="en-IN" sz="2400" dirty="0" err="1"/>
              <a:t>डॉलर</a:t>
            </a:r>
            <a:r>
              <a:rPr lang="en-IN" sz="2400" dirty="0"/>
              <a:t> </a:t>
            </a:r>
            <a:r>
              <a:rPr lang="en-IN" sz="2400" dirty="0" err="1"/>
              <a:t>खर्च</a:t>
            </a:r>
            <a:r>
              <a:rPr lang="en-IN" sz="2400" dirty="0"/>
              <a:t> </a:t>
            </a:r>
            <a:r>
              <a:rPr lang="en-IN" sz="2400" dirty="0" err="1"/>
              <a:t>करते</a:t>
            </a:r>
            <a:r>
              <a:rPr lang="en-IN" sz="2400" dirty="0"/>
              <a:t> </a:t>
            </a:r>
            <a:r>
              <a:rPr lang="en-IN" sz="2400" dirty="0" err="1"/>
              <a:t>हैं</a:t>
            </a:r>
            <a:r>
              <a:rPr lang="en-IN" sz="2400" dirty="0"/>
              <a:t>। </a:t>
            </a:r>
            <a:r>
              <a:rPr lang="en-IN" sz="2400" dirty="0" err="1"/>
              <a:t>इंडस्ट्री</a:t>
            </a:r>
            <a:r>
              <a:rPr lang="en-IN" sz="2400" dirty="0"/>
              <a:t> </a:t>
            </a:r>
            <a:r>
              <a:rPr lang="en-IN" sz="2400" dirty="0" err="1"/>
              <a:t>को</a:t>
            </a:r>
            <a:r>
              <a:rPr lang="en-IN" sz="2400" dirty="0"/>
              <a:t> </a:t>
            </a:r>
            <a:r>
              <a:rPr lang="en-IN" sz="2400" dirty="0" err="1"/>
              <a:t>उसकी</a:t>
            </a:r>
            <a:r>
              <a:rPr lang="en-IN" sz="2400" dirty="0"/>
              <a:t> </a:t>
            </a:r>
            <a:r>
              <a:rPr lang="en-IN" sz="2400" dirty="0" err="1"/>
              <a:t>जरुरत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हिसाब</a:t>
            </a:r>
            <a:r>
              <a:rPr lang="en-IN" sz="2400" dirty="0"/>
              <a:t> </a:t>
            </a:r>
            <a:r>
              <a:rPr lang="en-IN" sz="2400" dirty="0" err="1"/>
              <a:t>से</a:t>
            </a:r>
            <a:r>
              <a:rPr lang="en-IN" sz="2400" dirty="0"/>
              <a:t> </a:t>
            </a:r>
            <a:r>
              <a:rPr lang="en-IN" sz="2400" dirty="0" err="1"/>
              <a:t>ग्रेजुएट</a:t>
            </a:r>
            <a:r>
              <a:rPr lang="en-IN" sz="2400" dirty="0"/>
              <a:t> </a:t>
            </a:r>
            <a:r>
              <a:rPr lang="en-IN" sz="2400" dirty="0" err="1"/>
              <a:t>नहीं</a:t>
            </a:r>
            <a:r>
              <a:rPr lang="en-IN" sz="2400" dirty="0"/>
              <a:t> </a:t>
            </a:r>
            <a:r>
              <a:rPr lang="en-IN" sz="2400" dirty="0" err="1"/>
              <a:t>मिल</a:t>
            </a:r>
            <a:r>
              <a:rPr lang="en-IN" sz="2400" dirty="0"/>
              <a:t> </a:t>
            </a:r>
            <a:r>
              <a:rPr lang="en-IN" sz="2400" dirty="0" err="1"/>
              <a:t>पा</a:t>
            </a:r>
            <a:r>
              <a:rPr lang="en-IN" sz="2400" dirty="0"/>
              <a:t> </a:t>
            </a:r>
            <a:r>
              <a:rPr lang="en-IN" sz="2400" dirty="0" err="1"/>
              <a:t>रहें</a:t>
            </a:r>
            <a:r>
              <a:rPr lang="en-IN" sz="2400" dirty="0"/>
              <a:t> </a:t>
            </a:r>
            <a:r>
              <a:rPr lang="en-IN" sz="2400" dirty="0" err="1"/>
              <a:t>है</a:t>
            </a:r>
            <a:r>
              <a:rPr lang="en-IN" sz="2400" dirty="0"/>
              <a:t> । </a:t>
            </a:r>
            <a:r>
              <a:rPr lang="en-IN" sz="2400" dirty="0" err="1"/>
              <a:t>डिग्री</a:t>
            </a:r>
            <a:r>
              <a:rPr lang="en-IN" sz="2400" dirty="0"/>
              <a:t> </a:t>
            </a:r>
            <a:r>
              <a:rPr lang="en-IN" sz="2400" dirty="0" err="1"/>
              <a:t>और</a:t>
            </a:r>
            <a:r>
              <a:rPr lang="en-IN" sz="2400" dirty="0"/>
              <a:t> </a:t>
            </a:r>
            <a:r>
              <a:rPr lang="en-IN" sz="2400" dirty="0" err="1"/>
              <a:t>स्किल</a:t>
            </a:r>
            <a:r>
              <a:rPr lang="en-IN" sz="2400" dirty="0"/>
              <a:t> </a:t>
            </a:r>
            <a:r>
              <a:rPr lang="en-IN" sz="2400" dirty="0" err="1"/>
              <a:t>के</a:t>
            </a:r>
            <a:r>
              <a:rPr lang="en-IN" sz="2400" dirty="0"/>
              <a:t> </a:t>
            </a:r>
            <a:r>
              <a:rPr lang="en-IN" sz="2400" dirty="0" err="1"/>
              <a:t>बीच</a:t>
            </a:r>
            <a:r>
              <a:rPr lang="en-IN" sz="2400" dirty="0"/>
              <a:t> </a:t>
            </a:r>
            <a:r>
              <a:rPr lang="en-IN" sz="2400" dirty="0" err="1"/>
              <a:t>फासला</a:t>
            </a:r>
            <a:r>
              <a:rPr lang="en-IN" sz="2400" dirty="0"/>
              <a:t> </a:t>
            </a:r>
            <a:r>
              <a:rPr lang="en-IN" sz="2400" dirty="0" err="1"/>
              <a:t>बहुत</a:t>
            </a:r>
            <a:r>
              <a:rPr lang="en-IN" sz="2400" dirty="0"/>
              <a:t> </a:t>
            </a:r>
            <a:r>
              <a:rPr lang="en-IN" sz="2400" dirty="0" err="1"/>
              <a:t>बढ</a:t>
            </a:r>
            <a:r>
              <a:rPr lang="en-IN" sz="2400" dirty="0"/>
              <a:t>़ </a:t>
            </a:r>
            <a:r>
              <a:rPr lang="en-IN" sz="2400" dirty="0" err="1"/>
              <a:t>गया</a:t>
            </a:r>
            <a:r>
              <a:rPr lang="en-IN" sz="2400" dirty="0"/>
              <a:t> </a:t>
            </a:r>
            <a:r>
              <a:rPr lang="en-IN" sz="2400" dirty="0" err="1"/>
              <a:t>है</a:t>
            </a:r>
            <a:r>
              <a:rPr lang="en-IN" sz="2400" dirty="0"/>
              <a:t> ।</a:t>
            </a:r>
          </a:p>
        </p:txBody>
      </p:sp>
    </p:spTree>
    <p:extLst>
      <p:ext uri="{BB962C8B-B14F-4D97-AF65-F5344CB8AC3E}">
        <p14:creationId xmlns="" xmlns:p14="http://schemas.microsoft.com/office/powerpoint/2010/main" val="18916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1502" y="2530092"/>
            <a:ext cx="7623048" cy="914400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Road Map</a:t>
            </a: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4770" y="4224867"/>
            <a:ext cx="220617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764770" y="550334"/>
            <a:ext cx="1423027" cy="169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86227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0" y="160338"/>
            <a:ext cx="8080248" cy="67840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High Impact Interpersonal skill :- 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Attitude – 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Goal Settings -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Public Speaking traits – 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Listening skills -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Self confidence -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Team Building - 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Behavioral skills.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Decision Making –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Problem solving.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Priority Management.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Leadership traits.</a:t>
            </a:r>
          </a:p>
          <a:p>
            <a:pPr marL="1097280" lvl="1" indent="-4572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Time management –</a:t>
            </a:r>
          </a:p>
          <a:p>
            <a:pPr marL="640080" lvl="1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50" name="AutoShape 2" descr="data:image/jpeg;base64,/9j/4AAQSkZJRgABAQAAAQABAAD/2wCEAAkGBxQSEhQUEhQVFhUXGBgWGBcXFhUXFxwXGBgWFxQWGBUYHSggGBolHR0WIjEhJSkrLi4uGB8zODMsNygtLiwBCgoKDg0OGxAQGywkHyQtLCwsLCwsLCwsLCwtLCwsLCwsLCwsLCwsLCwsLCwsLCwsLCwsLCwsLCwsLCwsLCwsLP/AABEIAMcA/QMBEQACEQEDEQH/xAAcAAAABwEBAAAAAAAAAAAAAAAAAgMEBQYHAQj/xAA/EAACAQIDBAgEAwYGAgMAAAABAhEAAwQSIQUGMUETIlFhcYGRoQcyscEjQlIUYnKS0fAkgqKywuFT8RUWQ//EABsBAAIDAQEBAAAAAAAAAAAAAAAEAgMFAQYH/8QAOBEAAgIBAwEFBgQGAgIDAAAAAAECAxEEEiExBSJBUXETMmGBkbEjocHwBhQzQtHxJOFiwjRDcv/aAAwDAQACEQMRAD8A3GgAUACgAUACgAUACgAUACgAUACgAUACgAUACgCG27vRhcGQL9wKx1CgFmjtIHAcePZVVl0K/eY/o+zNTq05VRyl49F+Y+2ZtK1iEFyy6uh5j6EcQe41OM4yWYi1+ntonstjhjupFIKABQAKABQAKABQAKABQAKABQAKABQAKABQAKABQAKABQAKABQAKABQAKABQAKABQA1t7Rss5trdtm4OKB1LCOPVmam65pbmngrVtbltUlnyyOqgWCWJxC20Z3YKqglieAA4muxi5PCIykorL6HnXenH9Pi79zMWVrjZCf0SRb05dWKxtVCcLpRn1yfTuxrKp6CqVXTavr4/POTQPgph7gXEuZFs5FHYWGbNHgCJ8RTOhT5fgYH8U2QbrgveWfpwaTjMWlpC9xgiLqWYwBWjGLk8R6nkJzjBbpPgbbK2zYxIJsXFeOMcR2SDrU7KZ1+8sFdV9dvuPI/qouBQAKABQAKABQAKABQAKABQAKABQAKABQAKABQAKABQAKABQAKABQBmW9HxDvWcU9uyqZLbFTmBJYgw3A6CtajQwlWpS6sxb+0bI2uMei49S/bB2kMTh7V4DLnWY7DwInnrNZttfs5uPka1NntIKXmOMcjNbcIcrFWCnsYgwfI1GDSkmyU03FpeR5/wFu5bxiIzC3dW4JZmAykGWYtMRE6869FOUZVvxTR5quEoWLwwz0Bg8ZburmtOrrwlSCJ7NK87OEoPElg9JCyM1mLyUv4q7wJZw5w/wA1y6BoDGVQQcx8SIjxqizVvTyUork2uy+xV2kpe0bUF1x1b8kYxcuTWfqdZbqXmzH0X+z2fZ3ZGl7Pi46dNZ65k3+XTPokPdmbav4dlazddSvAAnL3gqdCO6qIzlF5TG79JTfFxsinn6/XqaHvzt+1itn2fxkW9CXntAnWUIIkaSCZANer7MU+LHHhrqfH+3IQrtnp4y5jJ/v1GXwlZFvPde9bQFejVC6hmJIM5ZmBHvTWvzKCjFN+PQzuz1GE90pJeGMmuuwAkkADmdBWMlnobbaSyzOPijvFftPatWXKW2TPnQwWOYjKGHIQDp+qtTQUQknKSy14Mye0dRNYjB4T5yiX+GO2LuJw79MS3RvlDniREwTzI+9U6+qEJrbxku7NtnOtqbzjxLlSJokPit6MJbu9C99RcmCNTB7GYCAfE1fHS2yjuUeBazWU1y2ylyTFUDIKABQAKABQAKABQAKABQAKABQAKABQAKAKZ8Uto3bOFXoyVDvlZhoYgkCeU/an+z4RlY93guDM7UlNVpReE3yV/wCE+17zXrtt7jNayZuu0hWzALBPCROndV/aFcdqklyU9m2yy4t8Gl7QxqWLb3bhhEEk/bxrMhBzkorqzWssjXFzl0Rge9+27WKvm7ZtdESesS2bMf1ZYGU+Fb1Fcq47XLPyPPX2RtluUcfMO+9uKNu3bW6baIIVbfUAA0AkanzJ41JaerLeMt+ZW77Xxu4XRLj7fqPN4d5MVicLhbbsTnNwSNDcKsoWY4xMeNU1VV1Tk1/oZtssuhFS/wBlOz0zkXwT27m8F7Am4bJANxFGoka9ZWg6SBPrVU6oXY3eBYrbKfc8RhtnaNzEXTdutmdgJMAcBA0Gg0A4V5btqEYXpR6Y/Vn1H+C7JT0EnJ5e9/ZDAGsg9anlZOE8K6cb5Q6Sz1c54TljvAB+9e50D/48F/4o+J9vp/z9z/8AOQc2MwJQRlBY68hzHtTkpJGPXGUsplo3kx958BgM7lkKPm1/MHITOO3JET30rRGKtm0uePtz+Y3fKTpgs8c/fj8ir4jGMUVCzZVJIEmBPYKaaWc+InFNehcNzd/7thrdm4EazIXRFUgHmMoEnx40nfo4TTa6jtOssraT93ywavtzb1jBqGv3As/KOLNHGFGp5etZNVM7XiKNm26FSzJmENbN/FMlkhy9xipJCyCxIPWiDW+pqEFu8EeclW7Zvb4s9A7MsG3ZtoxllRVJ7SAAa89ZJSm2vFnpKouEFF+CG23duWcIge+0AmAAJYnjAFSqpna8RI3Xwqjumc2Ftyzi0L2SSAYIIhh2SK7dROl4kR0+prvTcPAk6pGAUACgAUACgAUACgAUACgDJvihti8uK6NXdFVVICsV4iSdPTyrb0FcPZZa5Z5/tCyz+YxlpJLBc/h7tN7+Ctm62a4CyyTLEKxAJ5nTSe6s7WVqFr2rg1dFY51Lc+SC+JG8zIWwttbZGUG4zqHGvygKZE8DqKa0OlUo+0k/QR7Q1zhP2UV6mQu5WdT21p9DPS3GmbJxbYnYGIDsWNvMJJJMKyXFEnXh7VmSShq014/6NVZs0jT8P0eTLbD9YTwkelaSfJmzXd4Hd+9m4+Xd4CpNlEIbRP8A+SuA25YnoyCgbULBzaA8BOtVNLDXmMxzlSXgA4VQoEnNHdA7u+p4KPaybzjgNcxKgnq5j0aprMAgKMwggzpz014VWljx8Rhz3eHGBsrSNf74V5jtv+uvT9WfTf4K/wDgzX/m/tE4vCsZnr4+6gwtkyQCQOJjQToJPKupPBGU0pJN8vIr+0dUIP1T5kKD5aV7jRx20w89qPifbFntNbc08rfJrHqO7DgBl/WuQnnBIPhxAptxUsZMhWThloinYgkHlUW/BjCSayha1dHAgEe47wakmiuUX1THWDcIQwAJBnUTw4V1JFc3J9OCf+IO3TijhLh49Dr2T0rqSPHLNK0VqpyS6Z/Qettd0ISl1xyVqwdabQnNcGvfC/bha1eS6/UtKHkknKOtm1PLQH1rL7RqWYyiuXwaHZVs1vhJ8LlFW+IW9tjHdF0IuDoy4lgACGy6gAk8ufbTGjolSnu8SvW3xvaUV0LZ8Jtl3Ldu5eeMtzKEAYNIEkscpMcfHjSvaF0ZNRXgM9m6eVe6b8cF8v31RSzsqqNSzEADxJ0FZyTbwjUclFZYTCY23dGa06OOEowYT4iuzhKHElgjCyE+YNP0F6iTBQAKABQAKAKpv1vS+CCC2qszAnrTAAIA0BHb7U9o9LG5NyfQzdfrZ0SjGCWXnqPtzNv/ALbhxdICuGKOBMZhBkT2gg1TqafYz2roM6W/21e59TOvitty3du9Cltc9s5Td/Poeso5QDI1nnwrS0VMoQUm+vODL1mojZY4KK44z+nyKHhce1q4joxDIwIIJ4jWm5pSW1i1eYy3IunxYfLi1YDS7aR/SR9qW0MvwseTYxr6837vgim3cNKBs2p4COXfTjWVkQjZibjjoX74Uqb2A2hhxq0aD957bKBJ70rK1T22wk/3g29Ot9U4r95KJd2JdssoxFtrZYdVW0JhiJ7hx9KfqlGbymZupU61jAjjLSqTkJgd9WSWOhRVOUl3vEjml2ULqZ+xqpvc1gbWIJt8IehyNCJPaCIqeWLYT5QniAMugOaZJJ5dkVGXmW1y8GJ4c9XzrN1vZ0dU1Ldhrj5Hpex/4hn2ZCVWxST5XOMPp5PjgOwgV5NrvNH1SLfs0/Qm92trmx+0JAK37NxD2ghGKkef1rX7IrUt78tv6njv4xtcPYRXjv8A/Ug8PlKgka68+cmD9K9NHzZ85tfRL5jgOT3d/wD1U8sowkMsXaKkGQQeBHdyPZUZJovqmpLHiL7MUGSdSNP7FShh8lWobXCHuIuKrocoK6FkGkxxAI4TUp/Dgq0/Tvc4HO9OIGJZb1m10dm3btplBkIFkak6mWb3qiMHWsN5yx12+1bxHGF0Im3d0gR6VcmUShyXbdvH27GzsfmMXbqBV/h+SAe0FyYpfUVTlZCXgi7S6iqMZw/uZSLVzSmUymUS7fDHbFy3jLdsElLhyss6a847RofI0vq4RnU2/As0jlXfHb0fDRaPipt6zcsixauqzrd/ERZMBQ2hPDRo0mldBTKMt8lxjgc7Rvg47IvnPIT4PFib3HIAo7s0kj2n1qfabW2K8SnsmElOb8OPqabWQbgKABQAKACtcAIBIBPATXcM5lFG+K+yxcsLezqjW5ENPXDQcqxPWke5mK0Oz7XGTglnJmdpUxklNvGPzyZxu1vfiMGVW2wFo3A7oVUzwDdaJGg5Gn76IWrLXIjp751PCfHl++RHfzDMmOxEAkFy8wT1XOcf7q7RJyqi/hj6cHLVGF04t+Lf15K1daptnYote+m2zeTC92Gsgnt6vX1/in0qnTxUIyx5snqE7LIt+EUV1cVKgEHTThTG7gWdWHk1f4UbwI/S2BZtWsiK5dBlL5eqzXO08DPjWVrasNSTbya+iuzHa0lgiPjBjEvHC3LDh8pe2cuvW6jAehNW6SM624yWHwyrVzrtipRaa5yygZzwdfET/Sns+aMzCXMWNbRyswHMf+xUFw2Xy70U34B1uz7+2lGckXHAbDYe5efo7SNcYjRUUsefIVCU0upZCtyxhFs2X8LsfcUZ1t2pg9d9fRAdfGKWesrSHP5KbeSr4y1lZlPFWI9DFePl7zPs9fNMX8EWHc7dW5julNp0XoxBzzr0i3AsEA8CvvWp2Vcq1NPxx+p5H+MKXY6GvDf/AOo22ruNj8KAXsl1HzNa/EWIJ1jrAd5Fb8NTCWEmeBt0s45eCCz01kT2iV65mCg8yDHlUZSykWQjhv4Dy20CFgeVWp+QtJZeWI4y0yjPOYH2PYRUZZXJZVOMnsxhiuIslLGbN8xAZffjz1ArsliOWRqtUrnFL5jLA6nzn3qMORi7CRNYZXvfgWlL3HPVURJ0nn3A1ZOxRi2xSuhztTREAZdDxGh8RxqCfA1Jclg3Ix37PfS8AGZcxAPCSCJ9zQ6lbBxbxkos1DomppZx/oiGuZiSeJJnxnWprpg7Lrk134T7wl1/ZmA6qkoQADpAIMcdCNTrpWbr9OkvaR+Zodn6qTm6ZeWUxTePfy5ZxjWbSoUSA2YEktEtqDoOVGm0MLK1KTeWQ13aNlM8QSwvMv8AZuZlDDmAfUTWY1h4NmLykw9cOnaAMb+JF57eOZgSGUo6HshRlI8wa39Htlp0vXJ5jWbo6yUvTH5C/wATdupiLVg2nDDK2YA/K56MkHvg1VoqnXvTXPH0GNfYrpVtPjn6mZXH0ptspiuS6b0X81vDXT/+2GskntdB0b+crPmKr0rSjKPk2R10G7YT84oqmywoxVkXVDIbiZgdQULAMD5Vy3O148hihptMt/xg2Wtu8vRKERLKLlAgAAuBlHZEVRpFKVLk/NlmqtjHUqv4fIpd2+OjRRwiT4mm3LurAnGt75Nll+FF/wDx7J/5LF1POA3/ABNJap93Pk0aOmjlteaaI/FY6FKnitwGOxgrK3nwp5tbt68jKhBxrdT88kO1yahkuUcDTN1h4VXnkvxwyR3a2Y2LxFvDqYNxyJ7BqzN5KCarlZsi5E4175qPoejNg7BsYO2LdhAv6mgZ2Pazcz7VkWWSm8yNmuuMFhEiTVZYea9r2j095QDPSOIjX5zyrEae9n1CuUVp4yb4xH9DT/g5gXtpiWdWUObYXMIJyi5Oh/iFPaKLSbZ5b+JboWSrjB5xnOPjj/BpANPHlzPPijubau4e7irKhL1tS7ZQALigS2YD8wGoPOI8G9Pe4va+gnqNPGS3LqYhePWQdh+1aOehnJcSHVh9PM/U1bFlE48h+kzDKeDcfKpZysENu17vFHcdiMyRrAb31onPKwdpq2y3jLCPA/vuquDwX2rLLr8PGtpiVu8GtpfYdhIs3CPaa5qY5pePNfchppyjqEpPjD+xTADMGeXGp+JLKxlElhrpUEqNFWdeHIaHt14Vbu2i0qvaPljJH0nz+9QT4LXHks+620nwtu9iEIzhRbQkSA9xhrHcq3DULYqaUH4v7HaZOE5TXgsfUcbvYd9oY2HYK1wl3Y6TzcIB+aJgVKyxUV5S4RXGn+ZsxKXL+pviiBA4CvOnpUsHaDonfvBFLMQFUSSeAA4mpRi5PCIymopylwkZf8UMThsRat3bLZnBZS4kdVBJQqRqZZSD2E9ta2iqtg5Rlwupia7UUWKEoct8Z9P9mc2Glbi9wb6r9x7U94ijXdz8SLLfeqy/HJre8exUsbGsWXbpGDApdAKxnzXCVE8MumtI6ZuzUNrjjkb1jVOnXGeePmZJefrAjl/7+1Oy6itawjUvitD2sNf/AC3beQnvIzr9W9KV0M0lKtl2vpcpwtXgZPdMADs0+1MS4SIR5bZavhfg7j45LqEBbIJeTrDqygAc9aV1EltwNUJ5yKbxYO22Mv8AFc1xvl4SDHDl2+dO0Vr2cfQydVfNWSaS4ZWcRbKOynkfYgEGoSWG0XwkpxUkSu6GxhiLym4JthirCSCTBI1ERxFL2zcVwOVQT6klg3XBbZHRrC27mi/uta1EnuJ1qD79XPiT4hamvA3vAY1LyB7Zke47iORrMlFxeGaUZKSyhciuEiAubLt52YIoYkksFEnxPOqdizk0FqJ7VHLwSGzrOUHyqcUL3SzgfAVIoKxv5tdUw16ypm5cRkgflDCCT39gq+mGZJvoL32JLaupke3N2TcxFx0aJdjBGkzr96djY0kJygnkrNxOjYoSJUkGO4waai+BOceRXZaZnQHgBJqypZaKNS9sG0WrZdhMSLquAVEMB2GCJ8ahq30aJdnwaTTKLbbsrkWMyRObt4vI+YngrgeLKbfsGJ8qtj3sL4/bkVu7qbXXGPrwR+0cRnuO3aYHlp9q5J5bZKivZCMfh/2Su7u0OhcPocpDQRIMHhBqeFKLi/IpsTjOMl4Mh2fMT4z9zUF5DL65JvEnJg7S87l1n/y21AB9Xb+U0dZ+i+/+iKX4bfm/sOd0MQVxNqDrnT1zCrJ4cJJ+TFmn7SDXmi+7q7Zu4raTMLj5Gd2y5jl6NVKp1eH6fM0nfVCvS4aWePqM03WW67hvHPHhg02sY9CIY2wLlt0PB1ZfUEVOEtslLyK7IKcHF+Kwefdq5lLoeIlSP3hofp7V6fKayvE8fXW4va/BkfsCz0uJtWiwUXT0cnUAt8s/5opayexbvI066972eYTejYrYO+9lyGKkaiYIIDAie41GM1OCmvEm4uE3B+Bou2bxvbCwrgybfRKf8oaz/SldO9upkvPP+RnVxU9Mn5Y/wZfc2ZdzouXrPOXURpx18KbtzHlidFkLcqLNW2x1tk2rdwT0S2h5p1JpLTY/mM+eRvWOX8t3fDH+DH8YvXKgEmTEeNOT64Fqn3VJl0+FBa1iryOpUtazaj9LL/Wk9TFpcjmlsjP3XkYb0NGMxAPHpCR4N1vvT2nlmtCGphi1le2heLGSCOGvbBqNry8naIKKwWjdKbVrNPzMWB4R+Xj5UpPmWB2HEciOPss+MW+pDLKyQROi5STV/sJxgKfztUrMZx6ouGzccyGUYqe0GKUkk+o7GTXQsmF3qugdbK3iIPtVLpiXq+QuN5J4oPJv+qr9h8S9at+R0b0FQcqL5kn+ldVC8yMtS34EdtDeO86/NlBnRdPfjVkaoopldJlbx92THa9serAGrUU+IljNoqhJPaT6mr6dO7Fl8IV1OsVUtsVmRn21E/EZgZDEmeHEyRFXyhsZXXZ7RcrDC4Cw+UvwA010mpVKWMkb5wUlB9epZd270WsSRxKZV8Yf7xVOoeWi/TLCbKXqCQRB79OVcTLGiV2Xgy6yDEEDxnl9KZgu7nyE7rMWKGOpM7zbpnD2jeRwUDCVPHrGBB560pXbl4Y7KvHJH7DsqVd3EjhH1p+pJptmTrJyUoxh1H3w/wAGL2OsrGnSZo46LLx6LS1sttcpfvkfhHNkIv8AeC0/GnCEYixdzDK1soqcxkYlj2R1hS+hlw0Na2PKZQ8M0KT2mtGPQyrFmWDXvhFsvLbuX3PXJNsADRVEMdec6elZnaNksqt+po9mV1tO2PXoaHNZprBSaAMd+JmyAMazoIzorkcASSwZo7TFbuhblV6cHnO0pxrv24xlZKtuS6ptHDdIAV6WIPCSCEPiGIPlXNTn2ckhjStb4tlk+NGCi/bufrQeqkg+xWqNHLNTXk/uWatYuT819hbdC902w8TZ/MhuZfIJdX/VmqE+7qIy9C6PeolFkHsbGhblvOAdcoJExmEAg8jrFaWojurZiaRbL010fBddqpmwGIA/Kjt/KM/2rJreLYs3ZrNbRl+D2cxAv5ljrAD8xIOsfWtCM37XCRnWRSp5ZNbI2jluW2PzA5Z5w0f9elW6iCnW/gKaTNV2V0fUZ7+dXHOR+ZUb/SB9qV00u5g09THvZIl7oeyyniNVP9/3rTUu9BoQUXC1SXzJjZt1DggmYB+tA8HJ96VqhJ2bkuBy62Ea9rfJHWr5UyKeyZ8q1JYLLgLzZRm0PPzGlZlmHJ4NWpNQSfUkreI09KqwWDPa+1jbAC8WnXwimdNXGTbl4CmrsmkoxeM+JE2NvXAdTI58fuabnVCSxgSrdkJZUm/V5LBiMR1R41lpcmx4Ddrs3PAg+gJHvR4HV1K3te4RcYEg6yIPI/etOqXcSMy2v8RvrkisakgEHX9MfeuWJs7VLDxj5i+LxcqFHLT0EV1NKCQOvNrkyR3exISy08S5PkAAB9ajCpTlul0I6m+cEq6+r8fIidvEMwbgx007BRbGKawT0sp4ak8+pY7AUX8LZUAQlktAGrZelYmOJ19qqUsUy+OS6ValfF+SH3xHxBGGRP1XB6KD/UUtSuRufQquEtPl6PLxGneTyrSztg8mS1GyxOL8S5/BvZ5/aXdlI6NCNRwZoX1jNSGqmvZJLxZo6aDd2X4L7iPxjxnSY23bB0t2h/M5JPtl9KNFHuZ82S1kufRFWuYF7Zsq65c6i4uo1ViQG04cDx7KehJPheBnWJxTm/FcGzfDXBkWnukmHOVRyheJjx08qz+0rE5qC8BrsWlxrc349PkXMGsw2wpNdOGf/E7Dw1m6OYZD5HMv1atbsyfvR+Zgdt1J7Z/L9TKNpHo7q3U4hg4/iBBHuKduimL6Kx4x5Gvb+7F/bsPaZGCkdYEieq4B+wrH09vs20bepp9olLyGG62xhYRrQ4Ea9/In3osnnkK444M1tplugEw1tyP8ymNR5VsrE1yYc3Kpvb1NFwOO6S1A4OCrDxGUj3rLtr2Tx5Gtp7va1qXn1MsLFUUH8ruvnC09CXeFbIZiOsI3WUzwMwRpNXOO5YyKb3Xylkeb8Mr/ALPeXiQUfxSI+ppKMHXJwfyH1bG6tTXoytC5xq7JDaP8QAlwoOTFQKlXLuorsjy2P0wKEfOc3hpNMbEZ7vmn7vH5jizjihKPx7e0dtUW0xkumGM03STUk8xfn4EjexYRZJpKuvfLBoW2bI56kPtHaAuACOB0NOwrUOjEpWTn7yQxtXIIJAIHKp9SOMdCdw20+khYgjWlpabL7hctXsX4v5BsZePWyMCeyr6tPs5fLFLtX7VpYaiVy7fJMmpORdGCXQRW7LAeH1quUi+MBF5Jgakk1Bck3hZbJfoOjCIJJjrTA6x1gDj3eVXVqaWGhS2Vc3uiwm0MGSBmWDwB8TwrtsVjLI6e1Oe2LJvYJD4935IGj0Fse00nZxWkaMFmxsNvzeD38MnJQznzIj/b71zTRzI5qpNVvAXYH4uMTsUFvQQPcimdVLuMS0NWGjXNgZQpIgSR7f8Ausaw3asGM7yXjidp4hl1m4VXwSLa/QVq6ZbYL0MvVyzJ/F4JbfnBlcblta9FZsWteAITUDyg+JNd0e6UXLzbK9fKuDVb8vsa3ulhOiwdhDxy5j4uSx+tZeqnvtk/3wauhr2URXwz9eSYpcaCmgCt7+4bPhGPO2Vf/ifYmnNDPbcvjwZ3ale/Tv4cmLbT2f1HYEn82vZzFbU48MwNPqO/FY+Bomxd6U/YMMjyXFtVIHILoCSe0AHzrLWknObkuhtXdoVUxUJdfh4DvBY9cwaeqRxqmdbXD6jFdsZJST4Zmm9K5MZfjgWzjwcBvvWlp5fhoz9RDvsl91caeupPAhvsfoKq1ay0yWi7sWitbw2cl3FKOV7OO5Wzn7pUYPhP4DE1y0N8K0wKci8mfYsEw6W7ihHXQagyZmImrHCMuoirLa3mL+RXMdhDbuFfmn5Y5jw7aVnHYzWos9rBSRI4nDE3SxYLBBgzPy6ju412mDcUyGotw3HGRQXY50zkT25GuOuMTMHKBExp61VNsvpjFLGeWSW2n6ieP2pSh4bHb1mKIq/1Y14gH1E0wp5KHDAkbldyc2j3DsUZ114xPbFSqllFWorWfQcB6tyLbSLxdtlPWETw7PWqJJrqO1SjJd1iOCUtdUDiWUe9USfUZiug7wH4TOW+ZZXzBINXUte8LaqDliBIbMvDVzq3KmIPPIjqIPiC6EjgSbl1ATzB14aGahc+4yWmglZHHBzdC0Wa+/7wE+bE/akLXwkbEFyxDeXDEXFuHsK/ep6bqyvU+6SO4+FMvd5fIPHRm+1Gpl0RzTRxlmj4ZSLUjsJrPl7w/HiJm1rCqj3CurMxJPeTwHdM1u0R2wWTy2utdluF0QpstDfuhdZuOATz1IWde4D0rspKEHJepxVSnZGEuvC/fobmggQOA0HhXmj2a4Dg1w6FNADXH4cXbb2zwdSp8wRU4ScZKS8CuyCnFxfjwYhjlKZlPFSVPkcpr00ZJrJ4vY42OL8B3iOjAQWyflEyNOA0FVaeM4xal8i/XTrsnuh1xyOtiYk5zb7RmHlxqnWQWFIa7Lm+YeHUb7/YAZLV6NT+Gx8Jyz/fOl9LPlxNDUx4UiM3FIOIytwKEx2lSD9JqzVe5khpvfwc3kwwbHXUOguIp07QBr6iqIPEExiSzNkTYwy22YN1oJA1jgYnTnT9XMU2ZmpctziuBY3KtyL7RLD2rjYi0+Xqqw8QOciltRGUlnA7pbK4PbnljK9dhyDxzEecmpRksIlODyxdLlWpi7iOLWII8OzlUkyqVaYTa97NbU/vEe1JbVGxpGjBuVS3dRBbYe5bDcMik98LwqdKy8PzZDUycYZXUmFuINBbSP4R9acwvIyHGb5cn9Rnj7st3ETFQkximOI/EQVo4VwsayI4twUP961GbTiWVJqaLBu3gbYtW7hQZ9TmjXiazbJPLRpxXBXbNk3bjxzdiTyAJJp2mLawhHU2KD3Mdrhlt6KxPae2r1DbwhR2ys5kjouRzNSyc25LTujaAssQIzuT6AD6zWbqPfNXT5UFkab34dnuIiCQAxngNTHHy96s0kW08FOttjXjcyc3Xw2TDqsjNJLR2k/0iqtQmp8l2lshOvMWWDFbTW1hyXMn5VA4nh/c1RXTKyeIl12ojTXmXyM8witBzCNdNZMcp0rcWfE8vc4OWYlm+HeA6TFm5ytS3meqv3PlSWvs21Y8zT7Lq32qT/tWfqaoDWGekFBQdCmg4JtXQMj36wuTF3RyaHH+Ya/6ga3tFPdSvhweW7Rhs1La8eSFw9wFVB7PpTaZnTjiTYvgna1cLqx1ABU6iByquymNiwy+nVzq91f9lh3jAv7Mdl/KQ8dhDAMPQmsuMXXftZ6BWK7T70Ujdpitw3FMFdBw/MDMg91aHs1Zw+hl36iVK7nV+JOs6vcFy6AzAZc3MDXs48TULNJHHc4K9P2lNSxbyvPxRXt4fw71yOHVYeBCk/euUyxX6Dt0VKz1GoemMi2BazfKnSuplcq0+pE7TjpJHMg+vGlreHwPafLhyKWmqaZCSDZ+sP4T9RQ33kCj3H6omsDgkuWSbkwGPPwpWxSduIjMJRhTmXgN72HQMGVjoAoHKBpxpuunZ48iFmolZxtwvzC5z2e9W5ZVtRxrKtqWIPqK41kFOUeEuBodCQeVQGFysjPN+EPD6mqs9wvx+KXjZWHIw1qP/GD6iaQl7w6uhWMMj25VgVYmSK0aJJx4MzVQ7/IUXZEirVLJDZh4ErjdZfM+0feot8onFcM0vZWH6HBrPHLPmxk/U1lTe6xmpBba0QLYgv1jzrargoRwjyuoslZY5SJfdwCXMieEfek9a3hLHBpdlJJyeefL9RjtfG9JdYflTqj7+8+lXaWG2HqL9oWOdnwXH+SPvtH19BP9KYYlBZNA+F+Fy4d7n63jyUf1JrH7Qnmaj5I9L2XXiDl5v7F3Ws41Q4rh0KaACNXTjKF8SdmmEvj8vUbzPVP19a0+z7OXAxu1aW4qzyKDh16gblnI8NANf5vatNS5wY9sOM+af5cjl3gT4e5ipiqWWSm793Nbxdljo1skeMEE+6+lI6yPehJeZtdnSXs5p9MZIHBYLohpqx49nlTkY4Mu272j56C9y8ANTHj/AHr5VLJXGtt8EdvRbErlYOOjiRwJE0nHc1LKxk3MwW1RecETbeQD3CrU+CElh4OiS6AcTI+lc/uRx4UG38CdGx7R+YFj2zp4xVsqoy6mctbbF93GCJ2ns/oYIJKkx3g68f61VOOwd0+o9tlPhoa27TM3VBMKSYE6SutVt4ksjUVmLS+BOWrLLhJYRNyR4RH2quDTu48jtkfwefMji/0n3I+1N7ucCmzCyPrOzXIkkL48amosVnqYJ4XIhisO1s68DzHDwrjWCyuyNnQjrzamqpMbguENB1gEUEnTgKXc0lgajBuW41HBqEsSwIyIAB2mAAKVjHfNR8y6yfs63PyIl3kloEnnWxCEYLETy11s7Zbpsh9uWho3M6Hv765NeI1o5vmIlsrYVy/DjKEnIZOo4E6c9CKUstUHz5GrXU5x48y7bb2kAOit65YBblIHAVXp9JuW+ZXq+0VW/Z1848SvW7bCczTJngBx8K0VHCwY1lu+W7HI/wBkQLqdgMnwUZj7Cq7/AOmyzSZd8fUirTliWPFmLH3P1ipxWEkdvlmTf75D462QgbkxKDtnQtp2cK45rdtCqp7d/hk2PdjCdFhLCRBCAkd7dY+5rz+onutk/ier0sNlMV8PvySy1SXhxXDpw0AENdOERvVhOlwl5OeWR4qQw+lX6aey1MX1dftKZRMp2DaS50tq4SAYdSOII0MeorXvlKDUo+hh6WuNsdkvURxSfMvPUelNJ7o5Mzbsnh+DHGwn/wASo5XUZfVSR7gUvqv6efLDH+z/AH9j+KG9x8rhTznXvHL6+lMKWcfEznXhP4BzUiAliLIZSCNP74VxrKwThNxllFZxKZJ5x9KWfCNmHex8SQwmzGlLkwQcwETy51YodGKW6qPMMdSYF0c9PHSrciGxkbtol1VbfWOYFoI4CqrctJRG9IlCTlPjjgPufa/xUMIORuPitJaniJs6VqTyif3rtRhif3lqnTP8Qt1K/DKhbQzbaOrwnwYk/UU/F99/Iz7V+H9SxTTRhjPautsjiZERUZdBjTe/khMHZz3VQ8GYA/elLHhNmzUstFutbJS38oAH98TSCbk/iPPEVl9CQ2jtVSjIilpETwFNVaOaak3gz7u0qpJwSyiEV2P5YPeRHtWiYbjFeIS9hQ46+vZHLwrjSfUlG1wfdJjAWOgwU/m/EafOFP0rMmt1+1/A9DVP/jb15MibdyAs8W/oT9BWpk87JNtvyFa6QFNkW2a3fZFLHo3IABJ67BQdOxT7UrdJJRz4v/s0tLBucsL3Y/8AX+SOt6AdoHuxpgVly+f3gksJg2vYnD2TMaMR+6TmY+gFKTsUVOZo1UtquHz+ps9rhWGz0SFgK4dDCuHQGgAprpwQvpIIqSIyWTMMVuxdTF5ra/hHWZECeKxx41pvURlXh9TJhpZQtbj0I3ePCm1iIPOD/Msn3FN6ae6tP5GZra9lsl54f7/M7uls43r4IbL0BDHSSRJgDs4a+NQ1duyG3HUY7Ppcp78+TG+8dno75HZcHo+n/IVbTLdXF/vyFdRDbfZH1/yJzTAgIIxzup4QpHmCD9KiurLJJbIv1/f5kPjl6yzwI+5Bql9WakW9iaJ17gESYkwPHjFX5SMhRbzjwD10icig7kX2aAL6GNYZZ8p+1KayKdefI0uy7GrdvgyU27h89lgZiVPoRSOm/qo2NZLbTJkELYiI07K2Tyzk28nFsgcJ/mb+tcwdc2+v2R1bQGse5P1oOObYmMODfssBrmg+Skj6Utql3GzS7Mm3Zt+ZLbXaAo7Tr5CaW0SzNsd7Tk1Ul8SPzCYnXsrSPP4eMna6cERe65XsUGe8kiPao55wWbO5u+JObb6uEUdqoP5jnNZ1fe1Dfxf+Defc0kV8F+fJAH50HYpP+0D71o+Jh/2N+bX6jqzYNxgi/MxyieEnST3VyctsXLyCmvfZGK8Wi3bD2ecFh7ruRmCTA1gIpjXtmsq+1XSjGPQ9DpNPLTxnOfV8lF2bZLlFHF2+un3rTb2xyYrTnZjzwvqbPgMEqkEAaCJjWOFeelJs9XCCRJqKrLRQUHQwrh0BoAKaDgQ104MLqamrCtrko/xPwsNauDmuX+Q5h9TWl2fPuyj8zH7Vr78Z+ax+/qQm5uJyYsjk6EeYhvsat10cwz5FXZc8SwWPa2z7dxyXUE6R9vHWkq7pxjhPg0btPXOW5rkpV18pg9uXzra3Hl9jy15CPC74p9D/AN0f3Ev/AK/n+/sMNoYZiuYKSAzKSBMcCPqaXnJKeDSoTlWmO8Y3Utt2NbPqQPvV0uifoIVLE5R+DHk1YLCWMPUMacPqKhZxFsu06TtimP8AZzAX7c8Mx/2sKp1XNTGez+NQvmWTa9odAzA8h9RWbpX+Kja16/48ipOfl7y3sBFbGXvx8DzigvYuXjkE1MpC3VJUwYI19OVV2SaXHmi/TwUpPPk3+Q82fYDvJHy6jx4fQml9Y+4l8RzsuP4jfwFNtiGtDuc/7RVei/u+Qz2q+5FEPYP4tw9yD2J+9Or3mZU/6UV6jmamUjbC63Lvii+ig/8AKoLq2XzXchH1f54/Qtm2NlvfUIkShBg8woywD21l02xhPdLxN7UUysr2x8CrARcefy9TzUmfetSLUuUYFkHBKD68kvuVaL3kJ1hS/rw+opXVyxT6j2hrT1XHhn/BO764gphnH6iF9TJ9hSGljmxGvrJbamRe5Gx2e4t5hCINO9tRp3Ax6U5q7kouC6mbodO3P2j6GnYMcTWRI34cjoCoEw4rh0PQdBQAU0HAhFdODTErrU4kJEZt7Za4mxkccOBHEHhIq2mx1zyhfUVK2GJGf4fd+/ZxdqFLKD844ZeBnsOvCtGzUQnV8TMo0s67uOnmXbFYEiD5Vmxka8oma7xWcly4P0uG8swb6Vt1y3VJ+h5m2G3USj55/MJYA6W1IkZoP+bSpXZUG0R0ai7MSWUy3DCKBAAA7KyXJt5Z6CNcYrC6ERidgZ2gkZCQY4HQggeoppapez245M/+QftnPPDz+ZDs4Ak6CtFvHJiqLk8ILiB1TULOYP0LdPxdHPmh/s+2TeQRwYk+ABmqtQ17FjGiT/mV8y0bYt/4U/3zrN039ZG3rV/x5ehS7h+Xxb6CtZ+/8jzq/oP1R2rBcVspIeOSz5ArNVXf2+qGtL1n/wDlkpu5bkv4D70trnxEd7KXMn6Cm38A7MjKCwgrAEmSQRUNHZGOU+C7tKqc1HasldXDsly6GEHMAR2Qq6U9BqXeXiZV8XDbCXVL9QWb2bNpwYr4xxNSTyVzhtx8VkuGzNmJ+GxUZoU/esm26WZJPg9DRpYbYOS5SROZAhZ+4n70r14HsY5MsZyUdubZj5mt5LEcHl5vdbll7+HGDk3X5AKg9yfoKz+0ZYUYmn2RDLlNlt2psy3dUJcUMszB9qzYTaeUbNkE1hh8PhlRYUADQADQACpSk2+SEYKKwiQw6wBVT6lsVwLCuEg4FcOnaDp00AFNABTQcEr66VKLISQgg0IqRxciGSu5IpDi+gK1BdSx9DKt/MNF9h+tB66r9hW3o3uqwec7QWzUKXoQCXdEbsKN7g0zLmAnT3bfmaGEk6aisTJ6XAfoaMncGf7XSOmXszj0mK2k91fyPMJbNR6S/UIXlJ7Vn2qa5iVviz5/qX9UHGBPbAn1rDbfQ9UorOccjh1D2ipExxHaKim1LKJSSlFpld21hFS11VA6w4U9ppylZ3mZeuqhChqKxyiDQdRj2FfvTs334r1+xlVRTrm38PuSO7izcb+A+5FUa19xeo12YvxX6fqiy2rYHAAeAis1tvqbkYqPRDvBnrVCXQsj1KBtJ5v3z23X9jH2rb06xXH0PMa55vkR+zVldOLO5Hm5j7VOD7ufUhcszSXkl+SNQtWIiOWgrBbyepUcdAu3UYYa6wGvRtw8DXasb1nzOXZ9m8eRneztlXb4C21kSJJ0UazxrZsujBLJ56nTzsk2jVd0tk/s1nKTLMxZjynQaeQFY2qt9rPJv6Kj2Ne0lL3GqUMyAo4Cg4PFFQLA4FcOhqDp2gDpoALQBwigApFBwaMtWFQQrQAsglfaovqTXQidq7JS6IuKGHKeI8Dyq+u1xeYsWupjNYkslUxW4akjo3KrzU66dx/rTcda1HDQjLs+MrNyeCzps4LEd30pLcaShgLcwtCYNGa7wW4v3V7z7ifvW5p3mpeh5jVrbqJepE4Q/gp/Av8AtFWQ91ehVavxX6v7mlYNZVT2gfSsOXU9RHlElg7XHyquTJxRC75WgLMxzH1pvRP8US7SX4D+RTEbqN4r/wAq05+/H5/Yw6/6U/l9ya3RSXueA+tLa58Id7KXek/Qta2KzMm1gc2rELMVFvkmlwZZfudZz++5/wBRrfr4gvQ8rqFm2XqKbs2c1ywvepPsTVdkttL9C2qG/Ur1+xrdqwKwmz06Q9vWhliOwVFPklJcCCYcDQADwqeSrah9bXKKg+WWpYQkRNdIsPbTUVxnUuR0BUCwNQdOigDsUAdoA4RQByKAOUAINb1qWSGORIrXSJ22YoZ1MNeXSuIJIbFamRAy6CuHRN1oOMre1907d5zcl1Y8YIjQRwI8Kcp1c647TP1GihbLc85IU7hsICXRl4Qy6x4ir4a7EcNC1nZu6e5MuOD2flUL2AD0rPlLJrxhhYHq4WFPbUNxZtwivb2bPuXLBVFLNmBiRMCO2mtLZGFmWI66qVlLjHqUobv4rh0R9V7++tGWpr3LkyIaO5QksdceRZN0Ni3bRc3UyzAGoJ0nspTWXQnhRY/2fpp15cl1LjZwYNZ7kaqiODhxEVzJLCKz/wDUsPmLlSSSTBJiTqdKb/mbNu3Ig9HVv345JXCbOS2Ooir/AAqB9KplNvqXRrUeiJCza9KrbL0hS9yriOyEwtdIixMiuEvACrNGTiQ4C1AsDUHTsUAdoA7QAK4dBQcOV0DhFAHKAEric66mRaE4qREF1da4gYmVrpwPbGkVxkl0EnXWpEWFyUZOYOZK7k5gUt2udRbJpClwaGuIkxvlqRWwnQ1LJHaHFuuZOpC9q3FQbLEgzcDQdY3y1IrDZaAF0ECosmugRta6cfIAtBwUyaCuZJYDWhQzqFYqJIMBQAKAO1wDtB0EUACKAOUHAV0DkUAEddKAYmFrpHALi0IGEipEQuWgAzppNcR1oJFdInMtACi8BXCaDFa4Am1qK7ki0FiunA6LzrjOoUArhIIxrpzITLXSJ2KDooRpXPE74BQKDgZVoOpC2Wok8AVaADRQB2gAVwDtB07FA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Documents and Settings\mob\Desktop\KASE\Images\influe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6698" y="1371600"/>
            <a:ext cx="2131303" cy="1676400"/>
          </a:xfrm>
          <a:prstGeom prst="rect">
            <a:avLst/>
          </a:prstGeom>
          <a:noFill/>
        </p:spPr>
      </p:pic>
      <p:pic>
        <p:nvPicPr>
          <p:cNvPr id="2052" name="Picture 4" descr="C:\Documents and Settings\mob\Desktop\KASE\Images\ti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2616" y="3429000"/>
            <a:ext cx="1545385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46716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2362200"/>
            <a:ext cx="7851648" cy="4038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1203277" y="304800"/>
            <a:ext cx="8584190" cy="6553200"/>
          </a:xfrm>
          <a:prstGeom prst="rect">
            <a:avLst/>
          </a:prstGeom>
        </p:spPr>
        <p:txBody>
          <a:bodyPr vert="horz" lIns="0" rIns="18288">
            <a:normAutofit fontScale="85000" lnSpcReduction="10000"/>
          </a:bodyPr>
          <a:lstStyle/>
          <a:p>
            <a:pPr marR="45720" defTabSz="91440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4700" b="1" dirty="0"/>
              <a:t> Interview skill:- </a:t>
            </a:r>
          </a:p>
          <a:p>
            <a:pPr marR="45720" defTabSz="91440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en-US" sz="2400" b="1" dirty="0"/>
          </a:p>
          <a:p>
            <a:pPr marL="1097280" lvl="1" indent="-457200" defTabSz="9144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/>
            </a:pPr>
            <a:r>
              <a:rPr lang="en-US" sz="3800" b="1" dirty="0"/>
              <a:t>Group Discussion – </a:t>
            </a:r>
          </a:p>
          <a:p>
            <a:pPr marL="2011680" lvl="3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en-US" sz="2400" dirty="0"/>
          </a:p>
          <a:p>
            <a:pPr marL="2011680" lvl="3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en-US" sz="2400" dirty="0"/>
              <a:t>What to prepare for GD  </a:t>
            </a:r>
          </a:p>
          <a:p>
            <a:pPr marL="2011680" lvl="3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en-US" sz="2400" dirty="0"/>
              <a:t>How to get selected in GD.</a:t>
            </a:r>
          </a:p>
          <a:p>
            <a:pPr marL="1097280" lvl="1" indent="-457200" defTabSz="9144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/>
            </a:pPr>
            <a:endParaRPr lang="en-US" sz="2400" b="1" dirty="0"/>
          </a:p>
          <a:p>
            <a:pPr marL="1097280" lvl="1" indent="-457200" defTabSz="91440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/>
            </a:pPr>
            <a:r>
              <a:rPr lang="en-US" sz="3800" b="1" dirty="0"/>
              <a:t>Personal Interview – </a:t>
            </a:r>
          </a:p>
          <a:p>
            <a:pPr lvl="4"/>
            <a:endParaRPr lang="en-US" sz="2600" dirty="0"/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Grooming.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Body language and gesture.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Techniques of building rapport and trust.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Techniques of answering questions.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Most likely questions during the interview.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What to say instead of I don’t know.</a:t>
            </a:r>
          </a:p>
          <a:p>
            <a:pPr lvl="4">
              <a:buFont typeface="Wingdings" pitchFamily="2" charset="2"/>
              <a:buChar char="ü"/>
            </a:pPr>
            <a:r>
              <a:rPr lang="en-US" sz="3000" dirty="0"/>
              <a:t>Different stages of Interview.</a:t>
            </a:r>
          </a:p>
          <a:p>
            <a:pPr lvl="4">
              <a:buFont typeface="Wingdings" pitchFamily="2" charset="2"/>
              <a:buChar char="ü"/>
            </a:pPr>
            <a:endParaRPr lang="en-US" sz="2600" dirty="0"/>
          </a:p>
          <a:p>
            <a:pPr lvl="4">
              <a:buFont typeface="Wingdings" pitchFamily="2" charset="2"/>
              <a:buChar char="ü"/>
            </a:pPr>
            <a:endParaRPr lang="en-US" sz="2800" b="1" dirty="0"/>
          </a:p>
          <a:p>
            <a:pPr marL="1097280" lvl="1" indent="-457200" algn="ctr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2400" b="1" dirty="0"/>
          </a:p>
        </p:txBody>
      </p:sp>
      <p:pic>
        <p:nvPicPr>
          <p:cNvPr id="1026" name="Picture 2" descr="C:\Documents and Settings\mob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06" y="4087505"/>
            <a:ext cx="1981200" cy="1318399"/>
          </a:xfrm>
          <a:prstGeom prst="rect">
            <a:avLst/>
          </a:prstGeom>
          <a:noFill/>
        </p:spPr>
      </p:pic>
      <p:pic>
        <p:nvPicPr>
          <p:cNvPr id="1027" name="Picture 3" descr="C:\Documents and Settings\mob\Desktop\download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1088" y="739254"/>
            <a:ext cx="2619375" cy="1557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71240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rgbClr val="7030A0"/>
                </a:solidFill>
              </a:rPr>
              <a:t>Do you think that there is a need to change ourselves –</a:t>
            </a:r>
            <a:br>
              <a:rPr lang="en-IN" sz="4400" b="1" dirty="0">
                <a:solidFill>
                  <a:srgbClr val="7030A0"/>
                </a:solidFill>
              </a:rPr>
            </a:br>
            <a:r>
              <a:rPr lang="en-IN" sz="4400" b="1" dirty="0">
                <a:solidFill>
                  <a:srgbClr val="7030A0"/>
                </a:solidFill>
              </a:rPr>
              <a:t/>
            </a:r>
            <a:br>
              <a:rPr lang="en-IN" sz="4400" b="1" dirty="0">
                <a:solidFill>
                  <a:srgbClr val="7030A0"/>
                </a:solidFill>
              </a:rPr>
            </a:br>
            <a:endParaRPr lang="en-IN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6001"/>
            <a:ext cx="10647158" cy="4265316"/>
          </a:xfrm>
        </p:spPr>
        <p:txBody>
          <a:bodyPr>
            <a:normAutofit/>
          </a:bodyPr>
          <a:lstStyle/>
          <a:p>
            <a:r>
              <a:rPr lang="en-IN" sz="2400" b="1" dirty="0"/>
              <a:t>Indian economy is going to be skilled economy.</a:t>
            </a:r>
          </a:p>
          <a:p>
            <a:r>
              <a:rPr lang="en-IN" sz="2400" b="1" dirty="0"/>
              <a:t>Have a coach/mentor.</a:t>
            </a:r>
          </a:p>
          <a:p>
            <a:r>
              <a:rPr lang="en-IN" sz="2400" b="1" dirty="0"/>
              <a:t>Stretch your dream and take risk.</a:t>
            </a:r>
          </a:p>
        </p:txBody>
      </p:sp>
    </p:spTree>
    <p:extLst>
      <p:ext uri="{BB962C8B-B14F-4D97-AF65-F5344CB8AC3E}">
        <p14:creationId xmlns="" xmlns:p14="http://schemas.microsoft.com/office/powerpoint/2010/main" val="4010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15" y="97704"/>
            <a:ext cx="7772400" cy="8325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Things to be remember….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1015" y="1083733"/>
            <a:ext cx="8873035" cy="5604934"/>
          </a:xfrm>
        </p:spPr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sz="2800" b="1" dirty="0">
                <a:solidFill>
                  <a:schemeClr val="tx1"/>
                </a:solidFill>
              </a:rPr>
              <a:t>1. Change Focus, Look for the Positive.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2. Make a Habit of Doing It Now.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3. Listen to yourself &amp; take action.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4. </a:t>
            </a:r>
            <a:r>
              <a:rPr lang="en-US" altLang="en-US" sz="2800" b="1" dirty="0">
                <a:solidFill>
                  <a:schemeClr val="tx1"/>
                </a:solidFill>
              </a:rPr>
              <a:t>Be confident in yourself and your abilities.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5. Develop an Attitude of Gratitude.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6. Get into a Continuous proper Education Program.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7. Build a Positive Self-Esteem.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8. Learn to say ‘NO’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9. Stay Away from Negative Influences.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10. Start Your Day with a Positive.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Logo Kase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4050" y="6038850"/>
            <a:ext cx="11239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foc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34949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sten to your he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87" y="21538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550" y="536716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3602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52" y="237744"/>
            <a:ext cx="7772400" cy="1362456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C00000"/>
                </a:solidFill>
              </a:rPr>
              <a:t>Survive and succeed…. </a:t>
            </a:r>
            <a:br>
              <a:rPr lang="en-IN" sz="4800" b="1" dirty="0">
                <a:solidFill>
                  <a:srgbClr val="C00000"/>
                </a:solidFill>
              </a:rPr>
            </a:b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452" y="1359090"/>
            <a:ext cx="77724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000000"/>
                </a:solidFill>
              </a:rPr>
              <a:t>Video Summary –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What did you observed –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 Two Choices,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Focused goal – Anything is Possible,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You are born to be succeed.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Your future is in your hands.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Inside you is untapped potential.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You are unique and special.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Your dream can definitely come true.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 You can achieve whatever you put to your mind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4" descr="C:\Users\Public\Pictures\Sample Pictures\video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315200" y="1600200"/>
            <a:ext cx="3352800" cy="20872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5593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76" y="181970"/>
            <a:ext cx="7772400" cy="12192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 Choose to :-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726" y="1783165"/>
            <a:ext cx="7772400" cy="44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Enlarge your vision.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Retrain your brain.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Increase your competencies.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Attract good around you.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Seize the opportunities in your path.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Step Forward daily.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Decide what you want (Only you).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 Believe in your self.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67705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1627" y="1181077"/>
            <a:ext cx="3610365" cy="4127902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1502" y="234927"/>
            <a:ext cx="8572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 dirty="0"/>
              <a:t>The best time to plant a seed and grow a tree was</a:t>
            </a:r>
          </a:p>
          <a:p>
            <a:pPr algn="ctr" eaLnBrk="1" hangingPunct="1"/>
            <a:r>
              <a:rPr lang="en-US" sz="2800" b="1" dirty="0"/>
              <a:t> 20 years ago; the second best time is now.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01502" y="5126504"/>
            <a:ext cx="808028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"</a:t>
            </a:r>
            <a:r>
              <a:rPr lang="en-US" sz="2400" b="1" i="1" dirty="0"/>
              <a:t>We spend our entire life wondering why we didn't do </a:t>
            </a:r>
          </a:p>
          <a:p>
            <a:pPr algn="ctr"/>
            <a:r>
              <a:rPr lang="en-US" sz="2400" b="1" i="1" dirty="0"/>
              <a:t>this and didn't do that, YOU ARE NOT DEAD! Maybe</a:t>
            </a:r>
          </a:p>
          <a:p>
            <a:pPr algn="ctr"/>
            <a:r>
              <a:rPr lang="en-US" sz="2400" b="1" i="1" dirty="0"/>
              <a:t> we did not accomplish something in the past</a:t>
            </a:r>
          </a:p>
          <a:p>
            <a:pPr algn="ctr"/>
            <a:r>
              <a:rPr lang="en-US" sz="2400" b="1" i="1" dirty="0"/>
              <a:t> but who says you can't do it now?</a:t>
            </a:r>
          </a:p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7E9E-6699-445E-9418-E93EF79F11D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906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are the reasons a individual faces while representing him/her self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01718548"/>
              </p:ext>
            </p:extLst>
          </p:nvPr>
        </p:nvGraphicFramePr>
        <p:xfrm>
          <a:off x="609600" y="2174273"/>
          <a:ext cx="8686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4974762"/>
              </p:ext>
            </p:extLst>
          </p:nvPr>
        </p:nvGraphicFramePr>
        <p:xfrm>
          <a:off x="6866466" y="1981201"/>
          <a:ext cx="685800" cy="4667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3028421"/>
              </p:ext>
            </p:extLst>
          </p:nvPr>
        </p:nvGraphicFramePr>
        <p:xfrm>
          <a:off x="5181600" y="3487474"/>
          <a:ext cx="609600" cy="3286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8415301"/>
              </p:ext>
            </p:extLst>
          </p:nvPr>
        </p:nvGraphicFramePr>
        <p:xfrm>
          <a:off x="3352800" y="3613681"/>
          <a:ext cx="609600" cy="4048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4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513431"/>
              </p:ext>
            </p:extLst>
          </p:nvPr>
        </p:nvGraphicFramePr>
        <p:xfrm>
          <a:off x="1676400" y="3757614"/>
          <a:ext cx="6096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35874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36904" y="1981200"/>
            <a:ext cx="7854696" cy="4572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Our Expectations from you :-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Remarkable improvement in your skills.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Positive body language.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Apply learning from the program in your life to   	become successful professional.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Change your self.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Live your  </a:t>
            </a:r>
            <a:r>
              <a:rPr lang="en-US" sz="4400" b="1" dirty="0">
                <a:solidFill>
                  <a:srgbClr val="00B050"/>
                </a:solidFill>
                <a:latin typeface="Algerian" pitchFamily="82" charset="0"/>
              </a:rPr>
              <a:t>Everyday.</a:t>
            </a:r>
          </a:p>
          <a:p>
            <a:pPr algn="l"/>
            <a:r>
              <a:rPr lang="en-US" sz="4400" b="1" dirty="0">
                <a:solidFill>
                  <a:srgbClr val="00B050"/>
                </a:solidFill>
                <a:latin typeface="Algerian" pitchFamily="82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2728" y="317036"/>
            <a:ext cx="7623048" cy="914400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Program Outcomes</a:t>
            </a: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4088650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u1995559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1" y="1066801"/>
            <a:ext cx="4367213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066800"/>
            <a:ext cx="8458200" cy="1143000"/>
          </a:xfrm>
        </p:spPr>
        <p:txBody>
          <a:bodyPr/>
          <a:lstStyle/>
          <a:p>
            <a:pPr algn="ctr" eaLnBrk="1" hangingPunct="1"/>
            <a:r>
              <a:rPr lang="en-US">
                <a:solidFill>
                  <a:srgbClr val="F48000"/>
                </a:solidFill>
              </a:rPr>
              <a:t>                             Tree of Life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lant-big"/>
          <p:cNvPicPr>
            <a:picLocks noChangeAspect="1" noChangeArrowheads="1"/>
          </p:cNvPicPr>
          <p:nvPr/>
        </p:nvPicPr>
        <p:blipFill>
          <a:blip r:embed="rId3" cstate="print">
            <a:lum bright="56000"/>
          </a:blip>
          <a:srcRect/>
          <a:stretch>
            <a:fillRect/>
          </a:stretch>
        </p:blipFill>
        <p:spPr bwMode="auto">
          <a:xfrm>
            <a:off x="6413501" y="854076"/>
            <a:ext cx="4075113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Steps: Tree of Life</a:t>
            </a:r>
          </a:p>
        </p:txBody>
      </p:sp>
      <p:pic>
        <p:nvPicPr>
          <p:cNvPr id="6148" name="Picture 8" descr="0025-0802-2709-3135_green_tree_leaf_cartoon_character_with_welcoming_open_arm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1" y="3733801"/>
            <a:ext cx="58261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7" descr="tree_branches_and_roots_01"/>
          <p:cNvPicPr>
            <a:picLocks noChangeAspect="1" noChangeArrowheads="1"/>
          </p:cNvPicPr>
          <p:nvPr/>
        </p:nvPicPr>
        <p:blipFill>
          <a:blip r:embed="rId5" cstate="print"/>
          <a:srcRect b="-108"/>
          <a:stretch>
            <a:fillRect/>
          </a:stretch>
        </p:blipFill>
        <p:spPr bwMode="auto">
          <a:xfrm>
            <a:off x="4800601" y="2420938"/>
            <a:ext cx="10080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9" descr="NRE_038C"/>
          <p:cNvPicPr>
            <a:picLocks noChangeAspect="1" noChangeArrowheads="1"/>
          </p:cNvPicPr>
          <p:nvPr/>
        </p:nvPicPr>
        <p:blipFill>
          <a:blip r:embed="rId6" cstate="print"/>
          <a:srcRect b="-255"/>
          <a:stretch>
            <a:fillRect/>
          </a:stretch>
        </p:blipFill>
        <p:spPr bwMode="auto">
          <a:xfrm>
            <a:off x="9409113" y="3284538"/>
            <a:ext cx="1008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0" descr="rose_clipart_rosebud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43154">
            <a:off x="7848600" y="5334001"/>
            <a:ext cx="393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2" descr="http://www.dailyclipart.net/clipart/fruit-plate-clip-art/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4343401"/>
            <a:ext cx="10795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14"/>
          <p:cNvSpPr>
            <a:spLocks noChangeArrowheads="1"/>
          </p:cNvSpPr>
          <p:nvPr/>
        </p:nvSpPr>
        <p:spPr bwMode="auto">
          <a:xfrm>
            <a:off x="6024564" y="2276476"/>
            <a:ext cx="3889375" cy="42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>
                <a:solidFill>
                  <a:srgbClr val="CC0000"/>
                </a:solidFill>
                <a:latin typeface="Humnst777 BT" pitchFamily="34" charset="0"/>
              </a:rPr>
              <a:t>Roots </a:t>
            </a:r>
            <a:r>
              <a:rPr lang="en-US">
                <a:latin typeface="Humnst777 BT" pitchFamily="34" charset="0"/>
              </a:rPr>
              <a:t>represent the family</a:t>
            </a:r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1774826" y="2962275"/>
            <a:ext cx="7777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Humnst777 BT" pitchFamily="34" charset="0"/>
              </a:rPr>
              <a:t>Trunk </a:t>
            </a:r>
            <a:r>
              <a:rPr lang="en-US">
                <a:latin typeface="Humnst777 BT" pitchFamily="34" charset="0"/>
              </a:rPr>
              <a:t>represents the structure of our career today: our job, organization, number of years/ months with the organization</a:t>
            </a:r>
          </a:p>
        </p:txBody>
      </p:sp>
      <p:sp>
        <p:nvSpPr>
          <p:cNvPr id="6155" name="Rectangle 16"/>
          <p:cNvSpPr>
            <a:spLocks noChangeArrowheads="1"/>
          </p:cNvSpPr>
          <p:nvPr/>
        </p:nvSpPr>
        <p:spPr bwMode="auto">
          <a:xfrm>
            <a:off x="1992313" y="1773238"/>
            <a:ext cx="566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Humnst777 BT" pitchFamily="34" charset="0"/>
              </a:rPr>
              <a:t>Each person to draw a </a:t>
            </a:r>
            <a:r>
              <a:rPr lang="en-US">
                <a:solidFill>
                  <a:srgbClr val="CC0000"/>
                </a:solidFill>
                <a:latin typeface="Humnst777 BT" pitchFamily="34" charset="0"/>
              </a:rPr>
              <a:t>‘Tree of Life’</a:t>
            </a:r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2892425" y="3781425"/>
            <a:ext cx="52608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Humnst777 BT" pitchFamily="34" charset="0"/>
              </a:rPr>
              <a:t>Leaves</a:t>
            </a:r>
            <a:r>
              <a:rPr lang="en-US">
                <a:latin typeface="Humnst777 BT" pitchFamily="34" charset="0"/>
              </a:rPr>
              <a:t> represent our hobbies and character attributes</a:t>
            </a:r>
          </a:p>
        </p:txBody>
      </p:sp>
      <p:sp>
        <p:nvSpPr>
          <p:cNvPr id="6157" name="Rectangle 18"/>
          <p:cNvSpPr>
            <a:spLocks noChangeArrowheads="1"/>
          </p:cNvSpPr>
          <p:nvPr/>
        </p:nvSpPr>
        <p:spPr bwMode="auto">
          <a:xfrm>
            <a:off x="2901619" y="4656139"/>
            <a:ext cx="3404265" cy="42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  <a:latin typeface="Humnst777 BT" pitchFamily="34" charset="0"/>
              </a:rPr>
              <a:t>Fruits</a:t>
            </a:r>
            <a:r>
              <a:rPr lang="en-US" dirty="0">
                <a:latin typeface="Humnst777 BT" pitchFamily="34" charset="0"/>
              </a:rPr>
              <a:t> represent our achievements</a:t>
            </a:r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3453498" y="5410201"/>
            <a:ext cx="3929281" cy="423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  <a:latin typeface="Humnst777 BT" pitchFamily="34" charset="0"/>
              </a:rPr>
              <a:t>Buds</a:t>
            </a:r>
            <a:r>
              <a:rPr lang="en-US" dirty="0">
                <a:latin typeface="Humnst777 BT" pitchFamily="34" charset="0"/>
              </a:rPr>
              <a:t> represent our hopes for the future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u19955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1" y="2880244"/>
            <a:ext cx="2492375" cy="397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762000"/>
            <a:ext cx="3086100" cy="1663700"/>
            <a:chOff x="1440" y="2510"/>
            <a:chExt cx="4860" cy="261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2510"/>
              <a:ext cx="4860" cy="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1620" y="2780"/>
              <a:ext cx="450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BUD_____________________________________________________________________________________________________________________________________________________________________________________________________________________________</a:t>
              </a:r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781800" y="914400"/>
            <a:ext cx="2894012" cy="1303338"/>
            <a:chOff x="6300" y="3109"/>
            <a:chExt cx="4860" cy="2340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" y="3109"/>
              <a:ext cx="4860" cy="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6480" y="3251"/>
              <a:ext cx="4500" cy="1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FRUITS_____________________________________________________________________________________________________________________________________________________________________________________________________________________________</a:t>
              </a:r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90800" y="2590801"/>
            <a:ext cx="2084388" cy="1273175"/>
            <a:chOff x="1440" y="5105"/>
            <a:chExt cx="3600" cy="3420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5105"/>
              <a:ext cx="3600" cy="3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620" y="5304"/>
              <a:ext cx="3240" cy="29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LEAVES__________________________________________________________________________________________________________________________________________________________________</a:t>
              </a:r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514600" y="4724400"/>
            <a:ext cx="2743200" cy="1663700"/>
            <a:chOff x="1440" y="12995"/>
            <a:chExt cx="4320" cy="2619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12995"/>
              <a:ext cx="4320" cy="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620" y="13175"/>
              <a:ext cx="396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TRUNK_____________________________________________________________________________________________________________________________________________________________________________________________________________________________</a:t>
              </a:r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581900" y="5029026"/>
            <a:ext cx="3086100" cy="1828975"/>
            <a:chOff x="5760" y="5934"/>
            <a:chExt cx="4860" cy="2619"/>
          </a:xfrm>
        </p:grpSpPr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0" y="5934"/>
              <a:ext cx="4860" cy="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6120" y="6203"/>
              <a:ext cx="450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ROOTS_____________________________________________________________________________________________________________________________________________________________________________________________________________________________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5181600" y="5715000"/>
            <a:ext cx="14478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6705600" y="5943600"/>
            <a:ext cx="761999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V="1">
            <a:off x="6781800" y="1905000"/>
            <a:ext cx="685799" cy="129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 flipV="1">
            <a:off x="4724399" y="3160712"/>
            <a:ext cx="1143000" cy="1920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 flipV="1">
            <a:off x="5410200" y="2246312"/>
            <a:ext cx="685800" cy="1258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8686800" cy="1143000"/>
          </a:xfrm>
        </p:spPr>
        <p:txBody>
          <a:bodyPr/>
          <a:lstStyle/>
          <a:p>
            <a:r>
              <a:rPr lang="en-US" sz="4000" b="1" dirty="0"/>
              <a:t>    Personality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often hear people comment that a certain person has a great personality or that he needs to develop one.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 A personality is a combination of all the small factors that add up to make a person’s mental constitution.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Having a healthy personality plays a key role in defining the person who wields it. The key to having a healthy personality is to strike a balance with all the elements that make up day to day life.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4389437"/>
          </a:xfrm>
        </p:spPr>
        <p:txBody>
          <a:bodyPr/>
          <a:lstStyle/>
          <a:p>
            <a:pPr algn="just"/>
            <a:r>
              <a:rPr lang="en-US" dirty="0"/>
              <a:t>A healthy personality will enable a person to think clearly and with reason when everyone else is following a convention. People with a healthy personality have strength of character and have individuality of their own.</a:t>
            </a:r>
          </a:p>
          <a:p>
            <a:pPr algn="just"/>
            <a:r>
              <a:rPr lang="en-US" dirty="0"/>
              <a:t> If a person displays a healthy personality, it indicates that he or she is in good mental health and can be trusted to conduct themselves in a respectable manner and set good examples to follow.</a:t>
            </a:r>
          </a:p>
          <a:p>
            <a:pPr algn="just"/>
            <a:r>
              <a:rPr lang="en-US" dirty="0"/>
              <a:t>The greatest plus point about having a healthy personality is that it allows for a fulfilling and meaningful life.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Traits Of A Healthy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with a healthy personality has the ability to adapt to his or her social environment.</a:t>
            </a:r>
          </a:p>
          <a:p>
            <a:endParaRPr lang="en-US" dirty="0"/>
          </a:p>
          <a:p>
            <a:r>
              <a:rPr lang="en-US" dirty="0"/>
              <a:t> A healthy personality allows the person to be a good listener and a better advisor. It also enables a person to be able to understand others easily.</a:t>
            </a:r>
          </a:p>
          <a:p>
            <a:endParaRPr lang="en-US" dirty="0"/>
          </a:p>
          <a:p>
            <a:r>
              <a:rPr lang="en-US" dirty="0"/>
              <a:t>A person with a healthy personality will have a lot of common sense and will display presence of mind when it comes to solving problems (big and small).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4102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healthy personality ensures that a person takes great care of his outward appearance and always presents himself with dignity. </a:t>
            </a:r>
          </a:p>
          <a:p>
            <a:endParaRPr lang="en-US" dirty="0"/>
          </a:p>
          <a:p>
            <a:r>
              <a:rPr lang="en-US" dirty="0"/>
              <a:t>A healthy personality is magnetic and attracts other to it. A person with a healthy personality will always display a positive attitude and be cheerful.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1"/>
            <a:ext cx="8229600" cy="4389437"/>
          </a:xfrm>
        </p:spPr>
        <p:txBody>
          <a:bodyPr/>
          <a:lstStyle/>
          <a:p>
            <a:r>
              <a:rPr lang="en-US" dirty="0"/>
              <a:t>When faced with a personal tragedy, a healthy personality allows a person to overcome the tragedy without falling prey to depression and contempt. </a:t>
            </a:r>
          </a:p>
          <a:p>
            <a:endParaRPr lang="en-US" dirty="0"/>
          </a:p>
          <a:p>
            <a:r>
              <a:rPr lang="en-US" dirty="0"/>
              <a:t>A healthy personality allows a person to function well independently and as part of a team.</a:t>
            </a:r>
          </a:p>
          <a:p>
            <a:endParaRPr lang="en-US" dirty="0"/>
          </a:p>
          <a:p>
            <a:r>
              <a:rPr lang="en-US" dirty="0"/>
              <a:t>The healthy personality enables a person to see others for who they are to be able to handle them accordingly.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029200"/>
          </a:xfrm>
        </p:spPr>
        <p:txBody>
          <a:bodyPr/>
          <a:lstStyle/>
          <a:p>
            <a:pPr lvl="0"/>
            <a:r>
              <a:rPr lang="en-US" dirty="0"/>
              <a:t>People with health personalities do not feel the need to make everyone conform to their views.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healthy personality is also displayed in a person’s desire to stay healthy (physically). </a:t>
            </a:r>
          </a:p>
          <a:p>
            <a:pPr lvl="0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   </a:t>
            </a:r>
            <a:r>
              <a:rPr lang="en-US" sz="2800" b="1" i="1" dirty="0"/>
              <a:t>It is not impossible and never too late to develop a healthy personality, especially when it can help in your personal growth.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2" y="1549400"/>
            <a:ext cx="9812867" cy="1397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What is the aim of your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07" y="3967282"/>
            <a:ext cx="4914286" cy="19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6" y="3846147"/>
            <a:ext cx="2893484" cy="3011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5037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Personality Quiz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8229600" cy="3505200"/>
          </a:xfrm>
        </p:spPr>
        <p:txBody>
          <a:bodyPr/>
          <a:lstStyle/>
          <a:p>
            <a:pPr algn="just"/>
            <a:r>
              <a:rPr lang="en-US" dirty="0"/>
              <a:t>Take this interactive quiz, to see how much you score. Give yourself 1 mark for every question that you answer in YES and give yourself a zero if answered in  NO answer. Add up the figures once you finish answering all the questions to get your score!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1"/>
            <a:ext cx="8229600" cy="4389437"/>
          </a:xfrm>
        </p:spPr>
        <p:txBody>
          <a:bodyPr/>
          <a:lstStyle/>
          <a:p>
            <a:r>
              <a:rPr lang="en-US" dirty="0"/>
              <a:t>1. Do you talk fast?</a:t>
            </a:r>
          </a:p>
          <a:p>
            <a:r>
              <a:rPr lang="en-US" dirty="0"/>
              <a:t>2. Do you always reach places either a little before or right on time?</a:t>
            </a:r>
          </a:p>
          <a:p>
            <a:r>
              <a:rPr lang="en-US" dirty="0"/>
              <a:t>3. Are you a fast eater?</a:t>
            </a:r>
          </a:p>
          <a:p>
            <a:r>
              <a:rPr lang="en-US" dirty="0"/>
              <a:t>4 Are you always in a hurry to complete tasks?</a:t>
            </a:r>
          </a:p>
          <a:p>
            <a:r>
              <a:rPr lang="en-US" dirty="0"/>
              <a:t>5. Have you ever found yourself involuntarily grinding your teeth when faced with a challenge or tense situation?</a:t>
            </a:r>
          </a:p>
          <a:p>
            <a:r>
              <a:rPr lang="en-US" dirty="0"/>
              <a:t>6. Do you find yourself thinking of a lot many things when another person is speaking?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389437"/>
          </a:xfrm>
        </p:spPr>
        <p:txBody>
          <a:bodyPr/>
          <a:lstStyle/>
          <a:p>
            <a:r>
              <a:rPr lang="en-US" dirty="0"/>
              <a:t>7. Are you used to always getting your stuff done, no matter what?</a:t>
            </a:r>
          </a:p>
          <a:p>
            <a:r>
              <a:rPr lang="en-US" dirty="0"/>
              <a:t>8. Do you find it difficult to completely trust other people?</a:t>
            </a:r>
          </a:p>
          <a:p>
            <a:r>
              <a:rPr lang="en-US" dirty="0"/>
              <a:t>9. Do you often find it distressing to delegate work because you are doubtful of other people's competencies?</a:t>
            </a:r>
          </a:p>
          <a:p>
            <a:r>
              <a:rPr lang="en-US" dirty="0"/>
              <a:t>10. Do you multitask often?</a:t>
            </a:r>
          </a:p>
          <a:p>
            <a:r>
              <a:rPr lang="en-US" dirty="0"/>
              <a:t>11. Are you considered as a chronic / compulsive workaholic by your family / friends / colleagues?</a:t>
            </a:r>
          </a:p>
          <a:p>
            <a:r>
              <a:rPr lang="en-US" dirty="0"/>
              <a:t>12. Have you often been told to sit back and relax rather than trying to take active control of the situation?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181601"/>
          </a:xfrm>
        </p:spPr>
        <p:txBody>
          <a:bodyPr/>
          <a:lstStyle/>
          <a:p>
            <a:r>
              <a:rPr lang="en-US" dirty="0"/>
              <a:t>13. Do you often get headaches while tackling a difficult or heavy situation?</a:t>
            </a:r>
          </a:p>
          <a:p>
            <a:r>
              <a:rPr lang="en-US" dirty="0"/>
              <a:t>14. Do you anger easily?</a:t>
            </a:r>
          </a:p>
          <a:p>
            <a:r>
              <a:rPr lang="en-US" dirty="0"/>
              <a:t>15. Do you get easily impatient with people who are slower than you?</a:t>
            </a:r>
          </a:p>
          <a:p>
            <a:r>
              <a:rPr lang="en-US" dirty="0"/>
              <a:t>16. Are you overtly competitive and are always on the lookout for outdoing your peers in just about any task?</a:t>
            </a:r>
          </a:p>
          <a:p>
            <a:r>
              <a:rPr lang="en-US" dirty="0"/>
              <a:t>17. When playing a game, is it absolutely necessary for you to win? Do you feel bad when you lose a game?</a:t>
            </a:r>
          </a:p>
          <a:p>
            <a:r>
              <a:rPr lang="en-US" dirty="0"/>
              <a:t>18. Do you feel lost or upset when you don't have anything to do for even a short while?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you've finished taking this personality test, it's time to check your scores. If you've answered at least ten of these questions with a "yes", you really need to slow down! You may be running a risk of heart disease and hypertension! </a:t>
            </a:r>
          </a:p>
          <a:p>
            <a:r>
              <a:rPr lang="en-US" dirty="0"/>
              <a:t>If you have answered about 7 - 9 of these questions in "yes", you are a borderline.</a:t>
            </a:r>
          </a:p>
          <a:p>
            <a:r>
              <a:rPr lang="en-US" dirty="0"/>
              <a:t>In case you have answered 15 or more questions as YES - STOP RIGHT THERE!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you're doing to yourself! Slow down and get a breather, my dear friend - life is beautiful for only those who take the opportunity to stop and smell the flowers along the way!</a:t>
            </a:r>
          </a:p>
          <a:p>
            <a:endParaRPr lang="en-US" dirty="0"/>
          </a:p>
          <a:p>
            <a:r>
              <a:rPr lang="en-US" dirty="0"/>
              <a:t>Hope you got an idea about your personality after taking this quiz! Being a go-getter is a wonderful trait but overdoing it may effect your health and wellness! Relax a bit and slow down to enjoy your life,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7848600" cy="38862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t>Set goals to give you a balanced,</a:t>
            </a:r>
            <a:r>
              <a:rPr/>
              <a:t/>
            </a:r>
            <a:br>
              <a:rPr/>
            </a:br>
            <a:r>
              <a:t>successful life. </a:t>
            </a:r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14400"/>
            <a:ext cx="7772400" cy="4876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t>There</a:t>
            </a:r>
            <a:r>
              <a:rPr/>
              <a:t/>
            </a:r>
            <a:br>
              <a:rPr/>
            </a:br>
            <a:r>
              <a:t>is no point of getting a promotion on the day of your</a:t>
            </a:r>
            <a:r>
              <a:rPr/>
              <a:t/>
            </a:r>
            <a:br>
              <a:rPr/>
            </a:br>
            <a:r>
              <a:t>breakup.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657600"/>
            <a:ext cx="7772400" cy="13624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/>
              <a:t/>
            </a:r>
            <a:br>
              <a:rPr/>
            </a:br>
            <a:r>
              <a:t>There</a:t>
            </a:r>
            <a:r>
              <a:rPr/>
              <a:t/>
            </a:r>
            <a:br>
              <a:rPr/>
            </a:br>
            <a:r>
              <a:t>is no fun in driving a car if your back hurts.</a:t>
            </a:r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133600"/>
            <a:ext cx="7772400" cy="206959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t>Shopping</a:t>
            </a:r>
            <a:r>
              <a:rPr/>
              <a:t/>
            </a:r>
            <a:br>
              <a:rPr/>
            </a:br>
            <a:r>
              <a:t>is not enjoyable if your mind is full of tensions.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4634"/>
            <a:ext cx="11105235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algn="ctr"/>
            <a:r>
              <a:rPr lang="en-US" sz="4800" dirty="0"/>
              <a:t>What are the efforts you are putting to achieve your aim.</a:t>
            </a:r>
          </a:p>
          <a:p>
            <a:pPr algn="ctr"/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49" y="3488266"/>
            <a:ext cx="3633717" cy="303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8381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981200"/>
            <a:ext cx="7772400" cy="401726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t>Life</a:t>
            </a:r>
            <a:r>
              <a:rPr/>
              <a:t/>
            </a:r>
            <a:br>
              <a:rPr/>
            </a:br>
            <a:r>
              <a:t>is one of those races in nursery school where you have to run with a marble in</a:t>
            </a:r>
            <a:r>
              <a:rPr/>
              <a:t/>
            </a:r>
            <a:br>
              <a:rPr/>
            </a:br>
            <a:r>
              <a:t>a spoon kept in your mouth. If the marble falls, there is no point coming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8232648" cy="4648200"/>
          </a:xfrm>
        </p:spPr>
        <p:txBody>
          <a:bodyPr/>
          <a:lstStyle/>
          <a:p>
            <a:pPr algn="ctr"/>
            <a:r>
              <a:t>Don</a:t>
            </a:r>
            <a:r>
              <a:rPr lang="en-US" dirty="0"/>
              <a:t>’</a:t>
            </a:r>
            <a:r>
              <a:t>t be serious be sincere,</a:t>
            </a:r>
            <a:r>
              <a:rPr/>
              <a:t/>
            </a:r>
            <a:br>
              <a:rPr/>
            </a:br>
            <a:r>
              <a:t>Don</a:t>
            </a:r>
            <a:r>
              <a:rPr lang="en-US" dirty="0"/>
              <a:t>’</a:t>
            </a:r>
            <a:r>
              <a:t>t try to know each and everything, we are a human not the google,</a:t>
            </a:r>
            <a:r>
              <a:rPr/>
              <a:t/>
            </a:r>
            <a:br>
              <a:rPr/>
            </a:br>
            <a:r>
              <a:t>Don</a:t>
            </a:r>
            <a:r>
              <a:rPr lang="en-US" dirty="0"/>
              <a:t>’</a:t>
            </a:r>
            <a:r>
              <a:t>t put pressure on your self</a:t>
            </a:r>
            <a:r>
              <a:rPr lang="en-US" dirty="0"/>
              <a:t>…</a:t>
            </a:r>
            <a:r>
              <a:rPr/>
              <a:t/>
            </a:r>
            <a:br>
              <a:rPr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676400"/>
            <a:ext cx="8232648" cy="4648200"/>
          </a:xfrm>
        </p:spPr>
        <p:txBody>
          <a:bodyPr/>
          <a:lstStyle/>
          <a:p>
            <a:pPr algn="ctr"/>
            <a:r>
              <a:t>You are not a programmed devices, Live today like there is no tomorrow…’</a:t>
            </a:r>
            <a:r>
              <a:rPr/>
              <a:t/>
            </a:r>
            <a:br>
              <a:rPr/>
            </a:br>
            <a:r>
              <a:t>Have a beautiful life…</a:t>
            </a:r>
            <a:r>
              <a:rPr/>
              <a:t/>
            </a:r>
            <a:br>
              <a:rPr/>
            </a:br>
            <a:r>
              <a:rPr/>
              <a:t/>
            </a:r>
            <a:br>
              <a:rPr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66800"/>
            <a:ext cx="7772400" cy="4267200"/>
          </a:xfrm>
        </p:spPr>
        <p:txBody>
          <a:bodyPr/>
          <a:lstStyle/>
          <a:p>
            <a:pPr algn="ctr"/>
            <a:r>
              <a:rPr lang="en-IN" dirty="0"/>
              <a:t>The two most important days in your life are the day you are born and the day you find out why....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/>
              <a:t/>
            </a:r>
            <a:br>
              <a:rPr/>
            </a:br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6600" y="0"/>
            <a:ext cx="7623048" cy="914400"/>
          </a:xfrm>
          <a:prstGeom prst="rect">
            <a:avLst/>
          </a:prstGeom>
          <a:ln>
            <a:noFill/>
          </a:ln>
        </p:spPr>
        <p:txBody>
          <a:bodyPr lIns="0" t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>
              <a:defRPr/>
            </a:pP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 Plan</a:t>
            </a: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52601" y="1143000"/>
            <a:ext cx="8613775" cy="63246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IN" sz="2500" b="1" i="1" dirty="0"/>
              <a:t>Name :- _____________________________________________ </a:t>
            </a:r>
          </a:p>
          <a:p>
            <a:pPr>
              <a:defRPr/>
            </a:pPr>
            <a:endParaRPr lang="en-US" sz="2500" dirty="0"/>
          </a:p>
          <a:p>
            <a:pPr>
              <a:defRPr/>
            </a:pPr>
            <a:r>
              <a:rPr lang="en-IN" sz="2500" b="1" i="1" dirty="0"/>
              <a:t>2 things that I would START doing</a:t>
            </a:r>
            <a:endParaRPr lang="en-US" sz="2500" dirty="0"/>
          </a:p>
          <a:p>
            <a:pPr>
              <a:defRPr/>
            </a:pPr>
            <a:r>
              <a:rPr lang="en-IN" sz="2500" b="1" i="1" dirty="0"/>
              <a:t> 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 </a:t>
            </a:r>
            <a:endParaRPr lang="en-US" sz="2500" dirty="0"/>
          </a:p>
          <a:p>
            <a:pPr>
              <a:defRPr/>
            </a:pPr>
            <a:r>
              <a:rPr lang="en-IN" sz="2500" b="1" i="1" dirty="0"/>
              <a:t>2 things that I would STOP doing</a:t>
            </a:r>
            <a:endParaRPr lang="en-US" sz="2500" dirty="0"/>
          </a:p>
          <a:p>
            <a:pPr>
              <a:defRPr/>
            </a:pPr>
            <a:r>
              <a:rPr lang="en-IN" sz="2500" b="1" i="1" dirty="0"/>
              <a:t> 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 </a:t>
            </a:r>
            <a:endParaRPr lang="en-US" sz="2500" dirty="0"/>
          </a:p>
          <a:p>
            <a:pPr>
              <a:defRPr/>
            </a:pPr>
            <a:r>
              <a:rPr lang="en-IN" sz="2500" b="1" i="1" dirty="0"/>
              <a:t>2 things that I would CONTINUE doing</a:t>
            </a:r>
            <a:endParaRPr lang="en-US" sz="2500" dirty="0"/>
          </a:p>
          <a:p>
            <a:pPr>
              <a:defRPr/>
            </a:pPr>
            <a:r>
              <a:rPr lang="en-IN" sz="2500" b="1" i="1" dirty="0"/>
              <a:t> 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</a:t>
            </a:r>
            <a:endParaRPr lang="en-US" sz="2500" dirty="0"/>
          </a:p>
          <a:p>
            <a:pPr>
              <a:defRPr/>
            </a:pPr>
            <a:r>
              <a:rPr lang="en-IN" sz="2500" dirty="0"/>
              <a:t> </a:t>
            </a:r>
          </a:p>
          <a:p>
            <a:pPr>
              <a:defRPr/>
            </a:pPr>
            <a:endParaRPr lang="en-US" sz="2500" dirty="0"/>
          </a:p>
          <a:p>
            <a:pPr>
              <a:defRPr/>
            </a:pPr>
            <a:r>
              <a:rPr lang="en-US" sz="2500" b="1" dirty="0"/>
              <a:t>Make a list of the things you would like to change about yourself. With timeline.</a:t>
            </a:r>
            <a:endParaRPr lang="en-US" sz="2500" dirty="0"/>
          </a:p>
          <a:p>
            <a:pPr>
              <a:defRPr/>
            </a:pPr>
            <a:r>
              <a:rPr lang="en-US" sz="2500" dirty="0"/>
              <a:t> 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/>
              <a:t/>
            </a:r>
            <a:br>
              <a:rPr/>
            </a:br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6600" y="0"/>
            <a:ext cx="7623048" cy="914400"/>
          </a:xfrm>
          <a:prstGeom prst="rect">
            <a:avLst/>
          </a:prstGeom>
          <a:ln>
            <a:noFill/>
          </a:ln>
        </p:spPr>
        <p:txBody>
          <a:bodyPr lIns="0" t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>
              <a:defRPr/>
            </a:pP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 Plan</a:t>
            </a:r>
            <a:r>
              <a:rPr lang="en-US" sz="5600" b="1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1143000"/>
            <a:ext cx="8613775" cy="5715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IN" sz="3400" b="1" i="1" dirty="0">
                <a:solidFill>
                  <a:schemeClr val="tx2"/>
                </a:solidFill>
              </a:rPr>
              <a:t>Name :- ___________________________</a:t>
            </a:r>
          </a:p>
          <a:p>
            <a:pPr>
              <a:defRPr/>
            </a:pP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b="1" i="1" dirty="0">
                <a:solidFill>
                  <a:schemeClr val="tx2"/>
                </a:solidFill>
              </a:rPr>
              <a:t>2 things that I would START doing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b="1" i="1" dirty="0">
                <a:solidFill>
                  <a:schemeClr val="tx2"/>
                </a:solidFill>
              </a:rPr>
              <a:t> </a:t>
            </a:r>
            <a:r>
              <a:rPr lang="en-IN" sz="2500" dirty="0">
                <a:solidFill>
                  <a:schemeClr val="tx2"/>
                </a:solidFill>
              </a:rPr>
              <a:t>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dirty="0">
                <a:solidFill>
                  <a:schemeClr val="tx2"/>
                </a:solidFill>
              </a:rPr>
              <a:t>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dirty="0">
                <a:solidFill>
                  <a:schemeClr val="tx2"/>
                </a:solidFill>
              </a:rPr>
              <a:t> </a:t>
            </a:r>
            <a:r>
              <a:rPr lang="en-IN" sz="2500" b="1" i="1" dirty="0">
                <a:solidFill>
                  <a:schemeClr val="tx2"/>
                </a:solidFill>
              </a:rPr>
              <a:t>2 things that I would STOP doing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b="1" i="1" dirty="0">
                <a:solidFill>
                  <a:schemeClr val="tx2"/>
                </a:solidFill>
              </a:rPr>
              <a:t> </a:t>
            </a:r>
            <a:r>
              <a:rPr lang="en-IN" sz="2500" dirty="0">
                <a:solidFill>
                  <a:schemeClr val="tx2"/>
                </a:solidFill>
              </a:rPr>
              <a:t>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dirty="0">
                <a:solidFill>
                  <a:schemeClr val="tx2"/>
                </a:solidFill>
              </a:rPr>
              <a:t>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dirty="0">
                <a:solidFill>
                  <a:schemeClr val="tx2"/>
                </a:solidFill>
              </a:rPr>
              <a:t> </a:t>
            </a:r>
            <a:r>
              <a:rPr lang="en-IN" sz="2500" b="1" i="1" dirty="0">
                <a:solidFill>
                  <a:schemeClr val="tx2"/>
                </a:solidFill>
              </a:rPr>
              <a:t>2 things that I would CONTINUE doing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b="1" i="1" dirty="0">
                <a:solidFill>
                  <a:schemeClr val="tx2"/>
                </a:solidFill>
              </a:rPr>
              <a:t> </a:t>
            </a:r>
            <a:r>
              <a:rPr lang="en-IN" sz="2500" dirty="0">
                <a:solidFill>
                  <a:schemeClr val="tx2"/>
                </a:solidFill>
              </a:rPr>
              <a:t>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IN" sz="2500" dirty="0">
                <a:solidFill>
                  <a:schemeClr val="tx2"/>
                </a:solidFill>
              </a:rPr>
              <a:t> </a:t>
            </a:r>
          </a:p>
          <a:p>
            <a:pPr>
              <a:defRPr/>
            </a:pPr>
            <a:r>
              <a:rPr lang="en-US" sz="2500" b="1" dirty="0">
                <a:solidFill>
                  <a:schemeClr val="tx2"/>
                </a:solidFill>
              </a:rPr>
              <a:t> </a:t>
            </a:r>
            <a:endParaRPr lang="en-US" sz="25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-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593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422031"/>
            <a:ext cx="10709031" cy="67255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Hello… Good afternoon everyone- today I am going to share my action plan……… First of all I would like to share two things that I would start doing 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First-………………….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Second-…………………..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And two things I would stop doing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First-………………………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Second-………………………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And two things I would continue doing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First-………………….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Second-………………</a:t>
            </a:r>
            <a:br>
              <a:rPr lang="en-IN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3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466322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How many of you want to be successful in Life.</a:t>
            </a:r>
          </a:p>
          <a:p>
            <a:pPr algn="ctr"/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52" y="3658129"/>
            <a:ext cx="4494031" cy="2979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97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44589"/>
            <a:ext cx="9414933" cy="38807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have you done to be successful.</a:t>
            </a:r>
          </a:p>
          <a:p>
            <a:pPr algn="ctr"/>
            <a:endParaRPr lang="en-IN" sz="4800" dirty="0"/>
          </a:p>
        </p:txBody>
      </p:sp>
      <p:pic>
        <p:nvPicPr>
          <p:cNvPr id="5122" name="Picture 2" descr="Image result for what to do to be success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67" y="3524554"/>
            <a:ext cx="4377267" cy="30429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983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0" y="320722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What you have done to strengthen your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287132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Communication Skills.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Spoken English.</a:t>
            </a:r>
          </a:p>
          <a:p>
            <a:r>
              <a:rPr lang="en-US" sz="2800" dirty="0">
                <a:solidFill>
                  <a:schemeClr val="tx1"/>
                </a:solidFill>
              </a:rPr>
              <a:t>Positive Attitude.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Behavioral skills.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Self Confidence.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Decision Making.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Listening Skills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Problem solving.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Priority Management.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Leadership traits.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227997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7" y="939800"/>
            <a:ext cx="8382000" cy="438912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This all together makes a complete personality. </a:t>
            </a:r>
          </a:p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>
                <a:solidFill>
                  <a:srgbClr val="C00000"/>
                </a:solidFill>
              </a:rPr>
              <a:t>If you want something in your life you have never had, you will have to do something you have never done,</a:t>
            </a:r>
          </a:p>
        </p:txBody>
      </p:sp>
    </p:spTree>
    <p:extLst>
      <p:ext uri="{BB962C8B-B14F-4D97-AF65-F5344CB8AC3E}">
        <p14:creationId xmlns="" xmlns:p14="http://schemas.microsoft.com/office/powerpoint/2010/main" val="1224966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95" y="1242704"/>
            <a:ext cx="8229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50000"/>
                  </a:schemeClr>
                </a:solidFill>
              </a:rPr>
              <a:t>Do you think that personality development skills are the most important thing to achieve 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</a:rPr>
              <a:t>success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1775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2026</TotalTime>
  <Words>1989</Words>
  <Application>Microsoft Office PowerPoint</Application>
  <PresentationFormat>Custom</PresentationFormat>
  <Paragraphs>268</Paragraphs>
  <Slides>46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Facet</vt:lpstr>
      <vt:lpstr>     </vt:lpstr>
      <vt:lpstr>What are the reasons a individual faces while representing him/her self</vt:lpstr>
      <vt:lpstr>What is the aim of your life</vt:lpstr>
      <vt:lpstr>Slide 4</vt:lpstr>
      <vt:lpstr>Slide 5</vt:lpstr>
      <vt:lpstr>Slide 6</vt:lpstr>
      <vt:lpstr>What you have done to strengthen your </vt:lpstr>
      <vt:lpstr>Slide 8</vt:lpstr>
      <vt:lpstr>Do you think that personality development skills are the most important thing to achieve success?</vt:lpstr>
      <vt:lpstr>Yes, Its true - </vt:lpstr>
      <vt:lpstr>Interpersonal skills are vital when seeking employment and may be the single most important factor for many recruiters.</vt:lpstr>
      <vt:lpstr>Slide 12</vt:lpstr>
      <vt:lpstr>Slide 13</vt:lpstr>
      <vt:lpstr>      </vt:lpstr>
      <vt:lpstr>Do you think that there is a need to change ourselves –  </vt:lpstr>
      <vt:lpstr>Things to be remember….</vt:lpstr>
      <vt:lpstr>Survive and succeed….  </vt:lpstr>
      <vt:lpstr>So Choose to :- </vt:lpstr>
      <vt:lpstr>Slide 19</vt:lpstr>
      <vt:lpstr>     </vt:lpstr>
      <vt:lpstr>                             Tree of Life</vt:lpstr>
      <vt:lpstr>Steps: Tree of Life</vt:lpstr>
      <vt:lpstr>Slide 23</vt:lpstr>
      <vt:lpstr>    Personality</vt:lpstr>
      <vt:lpstr>Slide 25</vt:lpstr>
      <vt:lpstr>Traits Of A Healthy Personality</vt:lpstr>
      <vt:lpstr>Slide 27</vt:lpstr>
      <vt:lpstr>Slide 28</vt:lpstr>
      <vt:lpstr>Slide 29</vt:lpstr>
      <vt:lpstr>Personality Quiz </vt:lpstr>
      <vt:lpstr>Slide 31</vt:lpstr>
      <vt:lpstr>Slide 32</vt:lpstr>
      <vt:lpstr>Slide 33</vt:lpstr>
      <vt:lpstr>Score Time</vt:lpstr>
      <vt:lpstr>Slide 35</vt:lpstr>
      <vt:lpstr>Set goals to give you a balanced, successful life.  </vt:lpstr>
      <vt:lpstr>There is no point of getting a promotion on the day of your breakup.</vt:lpstr>
      <vt:lpstr> There is no fun in driving a car if your back hurts. </vt:lpstr>
      <vt:lpstr>Shopping is not enjoyable if your mind is full of tensions.</vt:lpstr>
      <vt:lpstr>Life is one of those races in nursery school where you have to run with a marble in a spoon kept in your mouth. If the marble falls, there is no point coming</vt:lpstr>
      <vt:lpstr>Don’t be serious be sincere, Don’t try to know each and everything, we are a human not the google, Don’t put pressure on your self… </vt:lpstr>
      <vt:lpstr>You are not a programmed devices, Live today like there is no tomorrow…’ Have a beautiful life…  </vt:lpstr>
      <vt:lpstr>The two most important days in your life are the day you are born and the day you find out why....</vt:lpstr>
      <vt:lpstr> </vt:lpstr>
      <vt:lpstr> </vt:lpstr>
      <vt:lpstr>Hello… Good afternoon everyone- today I am going to share my action plan……… First of all I would like to share two things that I would start doing  First-…………………. Second-………………….. And two things I would stop doing First-……………………… Second-……………………… And two things I would continue doing First-…………………. Second-………………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story of a 42-year-old man from a remote village in Wayanad, Kerala. His father was a coolie. His mother never went to school.</dc:title>
  <dc:creator>Nirmesh Singh</dc:creator>
  <cp:lastModifiedBy>user</cp:lastModifiedBy>
  <cp:revision>90</cp:revision>
  <dcterms:created xsi:type="dcterms:W3CDTF">2016-07-20T08:46:03Z</dcterms:created>
  <dcterms:modified xsi:type="dcterms:W3CDTF">2022-06-07T03:22:30Z</dcterms:modified>
</cp:coreProperties>
</file>