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>
      <p:cViewPr varScale="1">
        <p:scale>
          <a:sx n="61" d="100"/>
          <a:sy n="61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tableStyles" Target="tableStyles.xml"/><Relationship Id="rId72" Type="http://schemas.openxmlformats.org/officeDocument/2006/relationships/presProps" Target="presProps.xml"/><Relationship Id="rId73" Type="http://schemas.openxmlformats.org/officeDocument/2006/relationships/viewProps" Target="viewProps.xml"/><Relationship Id="rId7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8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38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38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3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85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5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3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8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3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3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4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3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9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60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3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65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366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3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71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372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37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374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37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7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7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3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3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8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79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380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38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8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8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8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349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9350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35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935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35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altLang="en-US" lang="zh-CN" smtClean="0"/>
              <a:t>2020/2/3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hyperlink" Target="http://www.inc.com/drew-greenblatt/8-leadership-attributes-to-go-extra-mile.html" TargetMode="External"/><Relationship Id="rId3" Type="http://schemas.openxmlformats.org/officeDocument/2006/relationships/slideLayout" Target="../slideLayouts/slideLayout1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hyperlink" Target="http://https:/www.psychologytoday.com/basics/humor" TargetMode="External"/><Relationship Id="rId3" Type="http://schemas.openxmlformats.org/officeDocument/2006/relationships/slideLayout" Target="../slideLayouts/slideLayout1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1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1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1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jpeg"/><Relationship Id="rId3" Type="http://schemas.openxmlformats.org/officeDocument/2006/relationships/image" Target="../media/image53.jpe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jpeg"/><Relationship Id="rId3" Type="http://schemas.openxmlformats.org/officeDocument/2006/relationships/slideLayout" Target="../slideLayouts/slideLayout1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1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jpeg"/><Relationship Id="rId3" Type="http://schemas.openxmlformats.org/officeDocument/2006/relationships/slideLayout" Target="../slideLayouts/slideLayout1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9432031" cy="6858000"/>
          </a:xfrm>
          <a:prstGeom prst="rect"/>
        </p:spPr>
      </p:pic>
      <p:sp>
        <p:nvSpPr>
          <p:cNvPr id="1048584" name="TextBox 5"/>
          <p:cNvSpPr txBox="1"/>
          <p:nvPr/>
        </p:nvSpPr>
        <p:spPr>
          <a:xfrm>
            <a:off x="1" y="2875002"/>
            <a:ext cx="9143999" cy="10693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6600" lang="en-US" smtClean="0">
                <a:solidFill>
                  <a:schemeClr val="bg1"/>
                </a:solidFill>
                <a:latin typeface="Britannic Bold" panose="020B09030607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Interpersonal Skills</a:t>
            </a:r>
            <a:endParaRPr b="1" dirty="0" sz="6600" lang="en-US">
              <a:solidFill>
                <a:schemeClr val="bg1"/>
              </a:solidFill>
              <a:latin typeface="Britannic Bold" panose="020B09030607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80" name="Path114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69" name="Image1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71490" y="2928620"/>
            <a:ext cx="2763521" cy="2642870"/>
          </a:xfrm>
          <a:prstGeom prst="rect"/>
          <a:noFill/>
        </p:spPr>
      </p:pic>
      <p:sp>
        <p:nvSpPr>
          <p:cNvPr id="1048681" name="Text Box117"/>
          <p:cNvSpPr txBox="1"/>
          <p:nvPr/>
        </p:nvSpPr>
        <p:spPr>
          <a:xfrm>
            <a:off x="722630" y="483362"/>
            <a:ext cx="3934054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1.Verbal</a:t>
            </a:r>
            <a:r>
              <a:rPr altLang="zh-CN" dirty="0" sz="28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682" name="Text Box118"/>
          <p:cNvSpPr txBox="1"/>
          <p:nvPr/>
        </p:nvSpPr>
        <p:spPr>
          <a:xfrm>
            <a:off x="722630" y="905256"/>
            <a:ext cx="257586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Asking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questions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83" name="Text Box119"/>
          <p:cNvSpPr txBox="1"/>
          <p:nvPr/>
        </p:nvSpPr>
        <p:spPr>
          <a:xfrm>
            <a:off x="661670" y="1361186"/>
            <a:ext cx="387980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two</a:t>
            </a:r>
            <a:r>
              <a:rPr altLang="zh-CN" b="1" dirty="0" sz="2400" lang="en-US" spc="-1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kind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b="1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84" name="Text Box120"/>
          <p:cNvSpPr txBox="1"/>
          <p:nvPr/>
        </p:nvSpPr>
        <p:spPr>
          <a:xfrm>
            <a:off x="661670" y="1726946"/>
            <a:ext cx="751971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two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kinds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based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scope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85" name="Text Box121"/>
          <p:cNvSpPr txBox="1"/>
          <p:nvPr/>
        </p:nvSpPr>
        <p:spPr>
          <a:xfrm>
            <a:off x="661670" y="2092706"/>
            <a:ext cx="311779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answers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elicit: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86" name="Text Box122"/>
          <p:cNvSpPr txBox="1"/>
          <p:nvPr/>
        </p:nvSpPr>
        <p:spPr>
          <a:xfrm>
            <a:off x="4019550" y="2076196"/>
            <a:ext cx="348813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Closed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&amp;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Open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87" name="Text Box123"/>
          <p:cNvSpPr txBox="1"/>
          <p:nvPr/>
        </p:nvSpPr>
        <p:spPr>
          <a:xfrm>
            <a:off x="661670" y="2861056"/>
            <a:ext cx="4537252" cy="143743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30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Closed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answerable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0">
                <a:solidFill>
                  <a:srgbClr val="FFFF00"/>
                </a:solidFill>
                <a:latin typeface="Arial"/>
                <a:ea typeface="Arial"/>
                <a:cs typeface="Arial"/>
              </a:rPr>
              <a:t>yes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no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Example: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“Are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happy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today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presentation?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”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88" name="Text Box124"/>
          <p:cNvSpPr txBox="1"/>
          <p:nvPr/>
        </p:nvSpPr>
        <p:spPr>
          <a:xfrm>
            <a:off x="732790" y="4576826"/>
            <a:ext cx="4337609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Open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hand,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 spc="13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require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qualified</a:t>
            </a:r>
            <a:r>
              <a:rPr altLang="zh-CN" b="1" dirty="0" sz="2400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response</a:t>
            </a:r>
            <a:r>
              <a:rPr altLang="zh-CN" b="1" dirty="0" sz="2400" lang="en-US" spc="-643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89" name="Path125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71" name="Image12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38810" y="2642870"/>
            <a:ext cx="3290570" cy="2401570"/>
          </a:xfrm>
          <a:prstGeom prst="rect"/>
          <a:noFill/>
        </p:spPr>
      </p:pic>
      <p:sp>
        <p:nvSpPr>
          <p:cNvPr id="1048690" name="Text Box128"/>
          <p:cNvSpPr txBox="1"/>
          <p:nvPr/>
        </p:nvSpPr>
        <p:spPr>
          <a:xfrm>
            <a:off x="735330" y="483362"/>
            <a:ext cx="3934765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1.Verbal</a:t>
            </a:r>
            <a:r>
              <a:rPr altLang="zh-CN" dirty="0" sz="2800" lang="en-US" spc="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691" name="Text Box129"/>
          <p:cNvSpPr txBox="1"/>
          <p:nvPr/>
        </p:nvSpPr>
        <p:spPr>
          <a:xfrm>
            <a:off x="820420" y="905256"/>
            <a:ext cx="445312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Open</a:t>
            </a:r>
            <a:r>
              <a:rPr altLang="zh-CN" b="1" dirty="0" sz="2400" lang="en-US" spc="-12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b="1" dirty="0" sz="2400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–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5W</a:t>
            </a:r>
            <a:r>
              <a:rPr altLang="zh-CN" b="1" dirty="0" sz="2400" lang="en-US" spc="-1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&amp;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1H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92" name="Text Box130"/>
          <p:cNvSpPr txBox="1"/>
          <p:nvPr/>
        </p:nvSpPr>
        <p:spPr>
          <a:xfrm>
            <a:off x="661670" y="1432306"/>
            <a:ext cx="7286244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Open</a:t>
            </a:r>
            <a:r>
              <a:rPr altLang="zh-CN" b="1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b="1" dirty="0" sz="2400" lang="en-US" spc="2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usually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preceded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400" lang="en-US" spc="1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who,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when,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where,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what,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why,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how.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93" name="Text Box131"/>
          <p:cNvSpPr txBox="1"/>
          <p:nvPr/>
        </p:nvSpPr>
        <p:spPr>
          <a:xfrm>
            <a:off x="4304030" y="2575306"/>
            <a:ext cx="130850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Example: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94" name="Text Box132"/>
          <p:cNvSpPr txBox="1"/>
          <p:nvPr/>
        </p:nvSpPr>
        <p:spPr>
          <a:xfrm>
            <a:off x="4304030" y="2941066"/>
            <a:ext cx="4205630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85954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“What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about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today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presentation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find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engaging?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”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95" name="Text Box133"/>
          <p:cNvSpPr txBox="1"/>
          <p:nvPr/>
        </p:nvSpPr>
        <p:spPr>
          <a:xfrm>
            <a:off x="4305300" y="4218686"/>
            <a:ext cx="4198010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1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</a:t>
            </a:r>
            <a:r>
              <a:rPr altLang="zh-CN" dirty="0" sz="1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Open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than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closed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96" name="Text Box134"/>
          <p:cNvSpPr txBox="1"/>
          <p:nvPr/>
        </p:nvSpPr>
        <p:spPr>
          <a:xfrm>
            <a:off x="4305300" y="4950206"/>
            <a:ext cx="4336388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because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evoke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thoughtful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consideration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subject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creative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thinking.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97" name="Path135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73" name="Image13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715510" y="2785110"/>
            <a:ext cx="3643630" cy="2875280"/>
          </a:xfrm>
          <a:prstGeom prst="rect"/>
          <a:noFill/>
        </p:spPr>
      </p:pic>
      <p:sp>
        <p:nvSpPr>
          <p:cNvPr id="1048698" name="Text Box138"/>
          <p:cNvSpPr txBox="1"/>
          <p:nvPr/>
        </p:nvSpPr>
        <p:spPr>
          <a:xfrm>
            <a:off x="487680" y="161544"/>
            <a:ext cx="5630113" cy="5102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018"/>
              </a:lnSpc>
            </a:pPr>
            <a:r>
              <a:rPr altLang="zh-CN" dirty="0" sz="3600" lang="en-US" spc="4">
                <a:solidFill>
                  <a:srgbClr val="FFFF00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36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3600" lang="en-US">
              <a:latin typeface="Arial"/>
              <a:ea typeface="Arial"/>
              <a:cs typeface="Arial"/>
            </a:endParaRPr>
          </a:p>
        </p:txBody>
      </p:sp>
      <p:sp>
        <p:nvSpPr>
          <p:cNvPr id="1048699" name="Text Box139"/>
          <p:cNvSpPr txBox="1"/>
          <p:nvPr/>
        </p:nvSpPr>
        <p:spPr>
          <a:xfrm>
            <a:off x="661670" y="794512"/>
            <a:ext cx="5788864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2.Non-Verbal</a:t>
            </a:r>
            <a:r>
              <a:rPr altLang="zh-CN" dirty="0" sz="2800" lang="en-US" spc="-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(NVC)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700" name="Text Box140"/>
          <p:cNvSpPr txBox="1"/>
          <p:nvPr/>
        </p:nvSpPr>
        <p:spPr>
          <a:xfrm>
            <a:off x="661670" y="1216406"/>
            <a:ext cx="7348879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Another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type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4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non-verbal</a:t>
            </a:r>
            <a:r>
              <a:rPr altLang="zh-CN" b="1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which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consists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facial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expressions,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body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language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hand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gestures.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01" name="Text Box141"/>
          <p:cNvSpPr txBox="1"/>
          <p:nvPr/>
        </p:nvSpPr>
        <p:spPr>
          <a:xfrm>
            <a:off x="661670" y="2647696"/>
            <a:ext cx="376519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Non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Verbal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02" name="Text Box142"/>
          <p:cNvSpPr txBox="1"/>
          <p:nvPr/>
        </p:nvSpPr>
        <p:spPr>
          <a:xfrm>
            <a:off x="661670" y="3013456"/>
            <a:ext cx="352226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Positive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well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03" name="Text Box143"/>
          <p:cNvSpPr txBox="1"/>
          <p:nvPr/>
        </p:nvSpPr>
        <p:spPr>
          <a:xfrm>
            <a:off x="661670" y="3379216"/>
            <a:ext cx="132222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Negative.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04" name="Text Box144"/>
          <p:cNvSpPr txBox="1"/>
          <p:nvPr/>
        </p:nvSpPr>
        <p:spPr>
          <a:xfrm>
            <a:off x="661670" y="3932936"/>
            <a:ext cx="292882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Negative</a:t>
            </a:r>
            <a:r>
              <a:rPr altLang="zh-CN" dirty="0" sz="2400" lang="en-US" spc="673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Non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Verbal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05" name="Text Box145"/>
          <p:cNvSpPr txBox="1"/>
          <p:nvPr/>
        </p:nvSpPr>
        <p:spPr>
          <a:xfrm>
            <a:off x="661670" y="4298696"/>
            <a:ext cx="352927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consisted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06" name="Text Box146"/>
          <p:cNvSpPr txBox="1"/>
          <p:nvPr/>
        </p:nvSpPr>
        <p:spPr>
          <a:xfrm>
            <a:off x="661670" y="4664456"/>
            <a:ext cx="371398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frowns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angry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stares.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707" name="Path147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75" name="Image14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42620" y="2712720"/>
            <a:ext cx="3714750" cy="2931160"/>
          </a:xfrm>
          <a:prstGeom prst="rect"/>
          <a:noFill/>
        </p:spPr>
      </p:pic>
      <p:sp>
        <p:nvSpPr>
          <p:cNvPr id="1048708" name="Text Box150"/>
          <p:cNvSpPr txBox="1"/>
          <p:nvPr/>
        </p:nvSpPr>
        <p:spPr>
          <a:xfrm>
            <a:off x="661670" y="866902"/>
            <a:ext cx="5788864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2.Non-Verbal</a:t>
            </a:r>
            <a:r>
              <a:rPr altLang="zh-CN" dirty="0" sz="2800" lang="en-US" spc="-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(NVC)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709" name="Text Box151"/>
          <p:cNvSpPr txBox="1"/>
          <p:nvPr/>
        </p:nvSpPr>
        <p:spPr>
          <a:xfrm>
            <a:off x="661670" y="1288796"/>
            <a:ext cx="7978140" cy="11234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813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Positive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Non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Verbal</a:t>
            </a:r>
            <a:r>
              <a:rPr altLang="zh-CN" dirty="0" sz="2400" lang="en-US" spc="-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 err="1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Commnication</a:t>
            </a:r>
            <a:r>
              <a:rPr altLang="zh-CN" dirty="0" sz="2400" lang="en-US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always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has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smile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face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uses</a:t>
            </a:r>
            <a:r>
              <a:rPr altLang="zh-CN" dirty="0" sz="2400" lang="en-US" spc="67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hands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further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explain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complicated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directions.</a:t>
            </a:r>
            <a:endParaRPr altLang="zh-CN" dirty="0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10" name="Text Box152"/>
          <p:cNvSpPr txBox="1"/>
          <p:nvPr/>
        </p:nvSpPr>
        <p:spPr>
          <a:xfrm>
            <a:off x="4733290" y="2803906"/>
            <a:ext cx="362681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Speak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clearly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animate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11" name="Text Box153"/>
          <p:cNvSpPr txBox="1"/>
          <p:nvPr/>
        </p:nvSpPr>
        <p:spPr>
          <a:xfrm>
            <a:off x="4733290" y="3169666"/>
            <a:ext cx="321594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positive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non-verbal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12" name="Text Box154"/>
          <p:cNvSpPr txBox="1"/>
          <p:nvPr/>
        </p:nvSpPr>
        <p:spPr>
          <a:xfrm>
            <a:off x="4733290" y="3535426"/>
            <a:ext cx="217505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13" name="Text Box155"/>
          <p:cNvSpPr txBox="1"/>
          <p:nvPr/>
        </p:nvSpPr>
        <p:spPr>
          <a:xfrm>
            <a:off x="4804410" y="4066286"/>
            <a:ext cx="368625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Two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14" name="Text Box156"/>
          <p:cNvSpPr txBox="1"/>
          <p:nvPr/>
        </p:nvSpPr>
        <p:spPr>
          <a:xfrm>
            <a:off x="4804410" y="4432046"/>
            <a:ext cx="360547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essential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developing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15" name="Text Box157"/>
          <p:cNvSpPr txBox="1"/>
          <p:nvPr/>
        </p:nvSpPr>
        <p:spPr>
          <a:xfrm>
            <a:off x="4804410" y="4797806"/>
            <a:ext cx="232105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set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excellent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16" name="Text Box158"/>
          <p:cNvSpPr txBox="1"/>
          <p:nvPr/>
        </p:nvSpPr>
        <p:spPr>
          <a:xfrm>
            <a:off x="4804410" y="5163566"/>
            <a:ext cx="262554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Path15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718" name="Path160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76" name="Image16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86250" y="2500630"/>
            <a:ext cx="4071620" cy="2997200"/>
          </a:xfrm>
          <a:prstGeom prst="rect"/>
          <a:noFill/>
        </p:spPr>
      </p:pic>
      <p:sp>
        <p:nvSpPr>
          <p:cNvPr id="1048719" name="Text Box162"/>
          <p:cNvSpPr txBox="1"/>
          <p:nvPr/>
        </p:nvSpPr>
        <p:spPr>
          <a:xfrm>
            <a:off x="448310" y="301244"/>
            <a:ext cx="5629199" cy="5102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018"/>
              </a:lnSpc>
            </a:pPr>
            <a:r>
              <a:rPr altLang="zh-CN" dirty="0" sz="3600" lang="en-US" spc="4">
                <a:solidFill>
                  <a:srgbClr val="FFFF00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36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3600" lang="en-US">
              <a:latin typeface="Arial"/>
              <a:ea typeface="Arial"/>
              <a:cs typeface="Arial"/>
            </a:endParaRPr>
          </a:p>
        </p:txBody>
      </p:sp>
      <p:sp>
        <p:nvSpPr>
          <p:cNvPr id="1048720" name="Text Box163"/>
          <p:cNvSpPr txBox="1"/>
          <p:nvPr/>
        </p:nvSpPr>
        <p:spPr>
          <a:xfrm>
            <a:off x="518160" y="1009142"/>
            <a:ext cx="2629358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3.Listening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721" name="Text Box164"/>
          <p:cNvSpPr txBox="1"/>
          <p:nvPr/>
        </p:nvSpPr>
        <p:spPr>
          <a:xfrm>
            <a:off x="518160" y="1431036"/>
            <a:ext cx="7250277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ability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attentively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process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information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correctly.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22" name="Text Box165"/>
          <p:cNvSpPr txBox="1"/>
          <p:nvPr/>
        </p:nvSpPr>
        <p:spPr>
          <a:xfrm>
            <a:off x="590550" y="2541016"/>
            <a:ext cx="341924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very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ineffective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listener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23" name="Text Box166"/>
          <p:cNvSpPr txBox="1"/>
          <p:nvPr/>
        </p:nvSpPr>
        <p:spPr>
          <a:xfrm>
            <a:off x="675284" y="2906776"/>
            <a:ext cx="271180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do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pay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attention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24" name="Text Box167"/>
          <p:cNvSpPr txBox="1"/>
          <p:nvPr/>
        </p:nvSpPr>
        <p:spPr>
          <a:xfrm>
            <a:off x="590550" y="3272536"/>
            <a:ext cx="269626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told.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25" name="Text Box168"/>
          <p:cNvSpPr txBox="1"/>
          <p:nvPr/>
        </p:nvSpPr>
        <p:spPr>
          <a:xfrm>
            <a:off x="590550" y="3638296"/>
            <a:ext cx="328696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have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tendency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26" name="Text Box169"/>
          <p:cNvSpPr txBox="1"/>
          <p:nvPr/>
        </p:nvSpPr>
        <p:spPr>
          <a:xfrm>
            <a:off x="590550" y="4004056"/>
            <a:ext cx="257982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ignore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important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27" name="Text Box170"/>
          <p:cNvSpPr txBox="1"/>
          <p:nvPr/>
        </p:nvSpPr>
        <p:spPr>
          <a:xfrm>
            <a:off x="590550" y="4369816"/>
            <a:ext cx="225430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pieces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28" name="Text Box171"/>
          <p:cNvSpPr txBox="1"/>
          <p:nvPr/>
        </p:nvSpPr>
        <p:spPr>
          <a:xfrm>
            <a:off x="590550" y="4735576"/>
            <a:ext cx="217505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Path172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730" name="Path173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77" name="Image17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3740" y="2213610"/>
            <a:ext cx="3860800" cy="2571750"/>
          </a:xfrm>
          <a:prstGeom prst="rect"/>
          <a:noFill/>
        </p:spPr>
      </p:pic>
      <p:sp>
        <p:nvSpPr>
          <p:cNvPr id="1048731" name="Text Box175"/>
          <p:cNvSpPr txBox="1"/>
          <p:nvPr/>
        </p:nvSpPr>
        <p:spPr>
          <a:xfrm>
            <a:off x="661670" y="223012"/>
            <a:ext cx="2629002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3.Listening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732" name="Text Box176"/>
          <p:cNvSpPr txBox="1"/>
          <p:nvPr/>
        </p:nvSpPr>
        <p:spPr>
          <a:xfrm>
            <a:off x="661670" y="644906"/>
            <a:ext cx="666750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Hearing:</a:t>
            </a:r>
            <a:r>
              <a:rPr altLang="zh-CN" b="1" dirty="0" sz="2400" lang="en-US" spc="1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b="1" dirty="0" sz="2400" lang="en-US" spc="-2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b="1" dirty="0" sz="24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b="1" dirty="0" sz="24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Same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33" name="Text Box177"/>
          <p:cNvSpPr txBox="1"/>
          <p:nvPr/>
        </p:nvSpPr>
        <p:spPr>
          <a:xfrm>
            <a:off x="589280" y="1004316"/>
            <a:ext cx="638525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few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really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34" name="Text Box178"/>
          <p:cNvSpPr txBox="1"/>
          <p:nvPr/>
        </p:nvSpPr>
        <p:spPr>
          <a:xfrm>
            <a:off x="589280" y="1370076"/>
            <a:ext cx="7925410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170688" rtl="0">
              <a:lnSpc>
                <a:spcPts val="2779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Hearing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simply</a:t>
            </a:r>
            <a:r>
              <a:rPr altLang="zh-CN" dirty="0" sz="2400" lang="en-US" spc="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process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perceiving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sounds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environment.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35" name="Text Box179"/>
          <p:cNvSpPr txBox="1"/>
          <p:nvPr/>
        </p:nvSpPr>
        <p:spPr>
          <a:xfrm>
            <a:off x="4947920" y="2495296"/>
            <a:ext cx="3407663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best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illustrate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through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36" name="Text Box180"/>
          <p:cNvSpPr txBox="1"/>
          <p:nvPr/>
        </p:nvSpPr>
        <p:spPr>
          <a:xfrm>
            <a:off x="4947920" y="3226816"/>
            <a:ext cx="277672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biological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processes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37" name="Text Box181"/>
          <p:cNvSpPr txBox="1"/>
          <p:nvPr/>
        </p:nvSpPr>
        <p:spPr>
          <a:xfrm>
            <a:off x="4947920" y="3592576"/>
            <a:ext cx="262128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involved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sensory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38" name="Text Box182"/>
          <p:cNvSpPr txBox="1"/>
          <p:nvPr/>
        </p:nvSpPr>
        <p:spPr>
          <a:xfrm>
            <a:off x="4947920" y="3958336"/>
            <a:ext cx="154289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perception.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39" name="Text Box183"/>
          <p:cNvSpPr txBox="1"/>
          <p:nvPr/>
        </p:nvSpPr>
        <p:spPr>
          <a:xfrm>
            <a:off x="661670" y="4933696"/>
            <a:ext cx="7431937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13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Specifically: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ears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pick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up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sound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waves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around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sends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signals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our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brain,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our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brain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turn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tells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sound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where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from.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Path184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741" name="Path185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78" name="Image18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43120" y="2213610"/>
            <a:ext cx="3708400" cy="2133600"/>
          </a:xfrm>
          <a:prstGeom prst="rect"/>
          <a:noFill/>
        </p:spPr>
      </p:pic>
      <p:sp>
        <p:nvSpPr>
          <p:cNvPr id="1048742" name="Text Box187"/>
          <p:cNvSpPr txBox="1"/>
          <p:nvPr/>
        </p:nvSpPr>
        <p:spPr>
          <a:xfrm>
            <a:off x="661670" y="147066"/>
            <a:ext cx="249234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3.Listening</a:t>
            </a:r>
            <a:r>
              <a:rPr altLang="zh-CN" b="1" dirty="0" sz="24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43" name="Text Box188"/>
          <p:cNvSpPr txBox="1"/>
          <p:nvPr/>
        </p:nvSpPr>
        <p:spPr>
          <a:xfrm>
            <a:off x="661670" y="512826"/>
            <a:ext cx="626912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4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Hearing:</a:t>
            </a:r>
            <a:r>
              <a:rPr altLang="zh-CN" dirty="0" sz="2400" lang="en-US" spc="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 spc="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Same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44" name="Text Box189"/>
          <p:cNvSpPr txBox="1"/>
          <p:nvPr/>
        </p:nvSpPr>
        <p:spPr>
          <a:xfrm>
            <a:off x="661670" y="1174496"/>
            <a:ext cx="8014106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hand,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goes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beyond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simply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picking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up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stimuli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around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identifying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these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stimuli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45" name="Text Box190"/>
          <p:cNvSpPr txBox="1"/>
          <p:nvPr/>
        </p:nvSpPr>
        <p:spPr>
          <a:xfrm>
            <a:off x="803910" y="2218436"/>
            <a:ext cx="370606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involves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extra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46" name="Text Box191"/>
          <p:cNvSpPr txBox="1"/>
          <p:nvPr/>
        </p:nvSpPr>
        <p:spPr>
          <a:xfrm>
            <a:off x="803910" y="2584196"/>
            <a:ext cx="191688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steps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really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47" name="Text Box192"/>
          <p:cNvSpPr txBox="1"/>
          <p:nvPr/>
        </p:nvSpPr>
        <p:spPr>
          <a:xfrm>
            <a:off x="803910" y="2949956"/>
            <a:ext cx="316961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understanding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48" name="Text Box193"/>
          <p:cNvSpPr txBox="1"/>
          <p:nvPr/>
        </p:nvSpPr>
        <p:spPr>
          <a:xfrm>
            <a:off x="803910" y="3315716"/>
            <a:ext cx="260817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heard,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giving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49" name="Text Box194"/>
          <p:cNvSpPr txBox="1"/>
          <p:nvPr/>
        </p:nvSpPr>
        <p:spPr>
          <a:xfrm>
            <a:off x="803910" y="3681476"/>
            <a:ext cx="321899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deliberate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attention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50" name="Text Box195"/>
          <p:cNvSpPr txBox="1"/>
          <p:nvPr/>
        </p:nvSpPr>
        <p:spPr>
          <a:xfrm>
            <a:off x="803910" y="4047236"/>
            <a:ext cx="335371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thoughtful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consideration.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51" name="Text Box196"/>
          <p:cNvSpPr txBox="1"/>
          <p:nvPr/>
        </p:nvSpPr>
        <p:spPr>
          <a:xfrm>
            <a:off x="732790" y="4933696"/>
            <a:ext cx="6826605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may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said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involves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400" lang="en-US" spc="-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active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participation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from</a:t>
            </a:r>
            <a:r>
              <a:rPr altLang="zh-CN" dirty="0" sz="2400" lang="en-US" spc="3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person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simply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Path197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753" name="Path198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79" name="Image19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3740" y="1785620"/>
            <a:ext cx="2810510" cy="2773680"/>
          </a:xfrm>
          <a:prstGeom prst="rect"/>
          <a:noFill/>
        </p:spPr>
      </p:pic>
      <p:sp>
        <p:nvSpPr>
          <p:cNvPr id="1048754" name="Text Box200"/>
          <p:cNvSpPr txBox="1"/>
          <p:nvPr/>
        </p:nvSpPr>
        <p:spPr>
          <a:xfrm>
            <a:off x="661670" y="75947"/>
            <a:ext cx="2492349" cy="34015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3.Listening</a:t>
            </a:r>
            <a:r>
              <a:rPr altLang="zh-CN" b="1" dirty="0" sz="24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55" name="Text Box201"/>
          <p:cNvSpPr txBox="1"/>
          <p:nvPr/>
        </p:nvSpPr>
        <p:spPr>
          <a:xfrm>
            <a:off x="661670" y="441706"/>
            <a:ext cx="626912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4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Hearing:</a:t>
            </a:r>
            <a:r>
              <a:rPr altLang="zh-CN" dirty="0" sz="2400" lang="en-US" spc="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 spc="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Same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56" name="Text Box202"/>
          <p:cNvSpPr txBox="1"/>
          <p:nvPr/>
        </p:nvSpPr>
        <p:spPr>
          <a:xfrm>
            <a:off x="589280" y="888746"/>
            <a:ext cx="8059522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example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illustrate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difference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between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57" name="Text Box203"/>
          <p:cNvSpPr txBox="1"/>
          <p:nvPr/>
        </p:nvSpPr>
        <p:spPr>
          <a:xfrm>
            <a:off x="3804920" y="1758950"/>
            <a:ext cx="4756912" cy="302666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83"/>
              </a:lnSpc>
            </a:pP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0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secretary</a:t>
            </a:r>
            <a:r>
              <a:rPr altLang="zh-CN" dirty="0" sz="20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presented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her</a:t>
            </a:r>
            <a:r>
              <a:rPr altLang="zh-CN" dirty="0" sz="20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boss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 spc="55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schedule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</a:t>
            </a:r>
            <a:r>
              <a:rPr altLang="zh-CN" dirty="0" sz="20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day.</a:t>
            </a:r>
            <a:r>
              <a:rPr altLang="zh-CN" dirty="0" sz="20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She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told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 spc="55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boss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0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she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has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packed</a:t>
            </a:r>
            <a:r>
              <a:rPr altLang="zh-CN" dirty="0" sz="20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day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000" lang="en-US" spc="55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tomorrow,</a:t>
            </a:r>
            <a:r>
              <a:rPr altLang="zh-CN" dirty="0" sz="2000" lang="en-US" spc="-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0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000" lang="en-US" spc="-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she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only</a:t>
            </a:r>
            <a:r>
              <a:rPr altLang="zh-CN" dirty="0" sz="20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has</a:t>
            </a:r>
            <a:r>
              <a:rPr altLang="zh-CN" dirty="0" sz="20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hour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000" lang="en-US" spc="-1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break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time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0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whole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afternoon.</a:t>
            </a:r>
            <a:r>
              <a:rPr altLang="zh-CN" dirty="0" sz="2000" lang="en-US" spc="55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boss,</a:t>
            </a:r>
            <a:r>
              <a:rPr altLang="zh-CN" dirty="0" sz="2000" lang="en-US" spc="-1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busy</a:t>
            </a:r>
            <a:r>
              <a:rPr altLang="zh-CN" dirty="0" sz="20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studying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0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report,</a:t>
            </a:r>
            <a:r>
              <a:rPr altLang="zh-CN" dirty="0" sz="20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merely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nodded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secretary,</a:t>
            </a:r>
            <a:r>
              <a:rPr altLang="zh-CN" dirty="0" sz="20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motioned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her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place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schedule</a:t>
            </a:r>
            <a:r>
              <a:rPr altLang="zh-CN" dirty="0" sz="20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her</a:t>
            </a:r>
            <a:r>
              <a:rPr altLang="zh-CN" dirty="0" sz="20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desk.</a:t>
            </a:r>
            <a:r>
              <a:rPr altLang="zh-CN" dirty="0" sz="2000" lang="en-US" spc="55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boss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continued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study</a:t>
            </a:r>
            <a:r>
              <a:rPr altLang="zh-CN" dirty="0" sz="20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report</a:t>
            </a:r>
            <a:r>
              <a:rPr altLang="zh-CN" dirty="0" sz="2000" lang="en-US" spc="-1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if</a:t>
            </a:r>
            <a:r>
              <a:rPr altLang="zh-CN" dirty="0" sz="20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there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were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no</a:t>
            </a:r>
            <a:r>
              <a:rPr altLang="zh-CN" dirty="0" sz="2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interruption.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758" name="Text Box204"/>
          <p:cNvSpPr txBox="1"/>
          <p:nvPr/>
        </p:nvSpPr>
        <p:spPr>
          <a:xfrm>
            <a:off x="661670" y="5128133"/>
            <a:ext cx="8036840" cy="131638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77470" rtl="0">
              <a:lnSpc>
                <a:spcPts val="2591"/>
              </a:lnSpc>
            </a:pP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case,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boss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simply</a:t>
            </a:r>
            <a:r>
              <a:rPr altLang="zh-CN" dirty="0" sz="22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2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secretary</a:t>
            </a:r>
            <a:r>
              <a:rPr altLang="zh-CN" dirty="0" sz="2200" lang="en-US" spc="-1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said;</a:t>
            </a:r>
            <a:r>
              <a:rPr altLang="zh-CN" dirty="0" sz="22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paid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just</a:t>
            </a:r>
            <a:r>
              <a:rPr altLang="zh-CN" dirty="0" sz="22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enough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attention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make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appropriate</a:t>
            </a:r>
            <a:r>
              <a:rPr altLang="zh-CN" dirty="0" sz="22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but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non</a:t>
            </a:r>
            <a:r>
              <a:rPr altLang="zh-CN" dirty="0" sz="2200" lang="en-US" spc="-57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39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committal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reaction.</a:t>
            </a:r>
            <a:r>
              <a:rPr altLang="zh-CN" dirty="0" sz="22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If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boss</a:t>
            </a:r>
            <a:r>
              <a:rPr altLang="zh-CN" dirty="0" sz="22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had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been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listening,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his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reaction</a:t>
            </a:r>
            <a:r>
              <a:rPr altLang="zh-CN" dirty="0" sz="22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would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have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been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different.</a:t>
            </a:r>
            <a:endParaRPr altLang="zh-CN" sz="22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Path205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760" name="Path206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0" name="Image20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43500" y="2213610"/>
            <a:ext cx="2713990" cy="2781300"/>
          </a:xfrm>
          <a:prstGeom prst="rect"/>
          <a:noFill/>
        </p:spPr>
      </p:pic>
      <p:sp>
        <p:nvSpPr>
          <p:cNvPr id="1048761" name="Text Box208"/>
          <p:cNvSpPr txBox="1"/>
          <p:nvPr/>
        </p:nvSpPr>
        <p:spPr>
          <a:xfrm>
            <a:off x="661670" y="223012"/>
            <a:ext cx="2629002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3.Listening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762" name="Text Box209"/>
          <p:cNvSpPr txBox="1"/>
          <p:nvPr/>
        </p:nvSpPr>
        <p:spPr>
          <a:xfrm>
            <a:off x="661670" y="644906"/>
            <a:ext cx="7459166" cy="85704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71120" marL="71120" rtl="0">
              <a:lnSpc>
                <a:spcPts val="3374"/>
              </a:lnSpc>
            </a:pP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Hearing:</a:t>
            </a:r>
            <a:r>
              <a:rPr altLang="zh-CN" b="1" dirty="0" sz="2400" lang="en-US" spc="1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b="1" dirty="0" sz="2400" lang="en-US" spc="-2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b="1" dirty="0" sz="24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b="1" dirty="0" sz="24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Same</a:t>
            </a:r>
            <a:r>
              <a:rPr altLang="zh-CN" b="1" dirty="0" sz="2400" lang="en-US" spc="66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Taking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extra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step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move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from</a:t>
            </a:r>
            <a:r>
              <a:rPr altLang="zh-CN" dirty="0" sz="2400" lang="en-US" spc="3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hearing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63" name="Text Box210"/>
          <p:cNvSpPr txBox="1"/>
          <p:nvPr/>
        </p:nvSpPr>
        <p:spPr>
          <a:xfrm>
            <a:off x="732790" y="1527556"/>
            <a:ext cx="7226198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enhance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person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relationships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many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ways.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64" name="Text Box211"/>
          <p:cNvSpPr txBox="1"/>
          <p:nvPr/>
        </p:nvSpPr>
        <p:spPr>
          <a:xfrm>
            <a:off x="803910" y="2433066"/>
            <a:ext cx="365089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promotes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65" name="Text Box212"/>
          <p:cNvSpPr txBox="1"/>
          <p:nvPr/>
        </p:nvSpPr>
        <p:spPr>
          <a:xfrm>
            <a:off x="803910" y="2798826"/>
            <a:ext cx="283006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accurate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deeper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66" name="Text Box213"/>
          <p:cNvSpPr txBox="1"/>
          <p:nvPr/>
        </p:nvSpPr>
        <p:spPr>
          <a:xfrm>
            <a:off x="803910" y="3164586"/>
            <a:ext cx="379475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understanding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person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67" name="Text Box214"/>
          <p:cNvSpPr txBox="1"/>
          <p:nvPr/>
        </p:nvSpPr>
        <p:spPr>
          <a:xfrm>
            <a:off x="803910" y="3530346"/>
            <a:ext cx="349514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helping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68" name="Text Box215"/>
          <p:cNvSpPr txBox="1"/>
          <p:nvPr/>
        </p:nvSpPr>
        <p:spPr>
          <a:xfrm>
            <a:off x="803910" y="3896106"/>
            <a:ext cx="408584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responder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provide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69" name="Text Box216"/>
          <p:cNvSpPr txBox="1"/>
          <p:nvPr/>
        </p:nvSpPr>
        <p:spPr>
          <a:xfrm>
            <a:off x="803910" y="4261866"/>
            <a:ext cx="299923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appropriate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response.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70" name="Text Box217"/>
          <p:cNvSpPr txBox="1"/>
          <p:nvPr/>
        </p:nvSpPr>
        <p:spPr>
          <a:xfrm>
            <a:off x="803910" y="5089906"/>
            <a:ext cx="7394751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so,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’re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person,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</a:t>
            </a:r>
            <a:r>
              <a:rPr altLang="zh-CN" dirty="0" sz="2400" lang="en-US" spc="2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value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just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saying,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but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their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presence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well.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Path218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772" name="Path219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1" name="Image2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5180" y="2768600"/>
            <a:ext cx="2980690" cy="2231390"/>
          </a:xfrm>
          <a:prstGeom prst="rect"/>
          <a:noFill/>
        </p:spPr>
      </p:pic>
      <p:sp>
        <p:nvSpPr>
          <p:cNvPr id="1048773" name="Text Box221"/>
          <p:cNvSpPr txBox="1"/>
          <p:nvPr/>
        </p:nvSpPr>
        <p:spPr>
          <a:xfrm>
            <a:off x="448310" y="301244"/>
            <a:ext cx="5629199" cy="5102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018"/>
              </a:lnSpc>
            </a:pPr>
            <a:r>
              <a:rPr altLang="zh-CN" dirty="0" sz="3600" lang="en-US" spc="4">
                <a:solidFill>
                  <a:srgbClr val="FFFF00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36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3600" lang="en-US">
              <a:latin typeface="Arial"/>
              <a:ea typeface="Arial"/>
              <a:cs typeface="Arial"/>
            </a:endParaRPr>
          </a:p>
        </p:txBody>
      </p:sp>
      <p:sp>
        <p:nvSpPr>
          <p:cNvPr id="1048774" name="Text Box222"/>
          <p:cNvSpPr txBox="1"/>
          <p:nvPr/>
        </p:nvSpPr>
        <p:spPr>
          <a:xfrm>
            <a:off x="661670" y="794512"/>
            <a:ext cx="2104492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4</a:t>
            </a: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.Negotiation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775" name="Text Box223"/>
          <p:cNvSpPr txBox="1"/>
          <p:nvPr/>
        </p:nvSpPr>
        <p:spPr>
          <a:xfrm>
            <a:off x="661670" y="1216406"/>
            <a:ext cx="8148218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Negotiation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next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type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important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business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term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means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having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ability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discuss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reach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agreement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76" name="Text Box224"/>
          <p:cNvSpPr txBox="1"/>
          <p:nvPr/>
        </p:nvSpPr>
        <p:spPr>
          <a:xfrm>
            <a:off x="661670" y="2313686"/>
            <a:ext cx="345856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professional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manner.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77" name="Text Box225"/>
          <p:cNvSpPr txBox="1"/>
          <p:nvPr/>
        </p:nvSpPr>
        <p:spPr>
          <a:xfrm>
            <a:off x="4305300" y="2645283"/>
            <a:ext cx="1123569" cy="31181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455"/>
              </a:lnSpc>
            </a:pPr>
            <a:r>
              <a:rPr altLang="zh-CN" dirty="0" sz="22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Example</a:t>
            </a:r>
            <a:endParaRPr altLang="zh-CN" sz="2200" lang="en-US">
              <a:latin typeface="Arial"/>
              <a:ea typeface="Arial"/>
              <a:cs typeface="Arial"/>
            </a:endParaRPr>
          </a:p>
        </p:txBody>
      </p:sp>
      <p:sp>
        <p:nvSpPr>
          <p:cNvPr id="1048778" name="Text Box226"/>
          <p:cNvSpPr txBox="1"/>
          <p:nvPr/>
        </p:nvSpPr>
        <p:spPr>
          <a:xfrm>
            <a:off x="4305300" y="2980563"/>
            <a:ext cx="4388078" cy="19869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08"/>
              </a:lnSpc>
            </a:pP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Violet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excels</a:t>
            </a:r>
            <a:r>
              <a:rPr altLang="zh-CN" dirty="0" sz="22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negotiation</a:t>
            </a:r>
            <a:r>
              <a:rPr altLang="zh-CN" dirty="0" sz="22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employees</a:t>
            </a:r>
            <a:r>
              <a:rPr altLang="zh-CN" dirty="0" sz="22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2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customers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200" lang="en-US" spc="6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always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complaining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2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asking</a:t>
            </a:r>
            <a:r>
              <a:rPr altLang="zh-CN" dirty="0" sz="22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200" lang="en-US" spc="6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favors.</a:t>
            </a:r>
            <a:r>
              <a:rPr altLang="zh-CN" dirty="0" sz="22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She</a:t>
            </a:r>
            <a:r>
              <a:rPr altLang="zh-CN" dirty="0" sz="22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2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good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at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2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discussing</a:t>
            </a:r>
            <a:r>
              <a:rPr altLang="zh-CN" dirty="0" sz="22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situations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2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then</a:t>
            </a:r>
            <a:r>
              <a:rPr altLang="zh-CN" dirty="0" sz="2200" lang="en-US" spc="6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coming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up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fair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solution.</a:t>
            </a:r>
            <a:endParaRPr altLang="zh-CN" sz="2200" lang="en-US">
              <a:latin typeface="Arial"/>
              <a:ea typeface="Arial"/>
              <a:cs typeface="Arial"/>
            </a:endParaRPr>
          </a:p>
        </p:txBody>
      </p:sp>
      <p:sp>
        <p:nvSpPr>
          <p:cNvPr id="1048779" name="Text Box227"/>
          <p:cNvSpPr txBox="1"/>
          <p:nvPr/>
        </p:nvSpPr>
        <p:spPr>
          <a:xfrm>
            <a:off x="732790" y="5144643"/>
            <a:ext cx="8109686" cy="131765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594"/>
              </a:lnSpc>
            </a:pPr>
            <a:r>
              <a:rPr altLang="zh-CN" dirty="0" sz="22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hand,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Fred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ignores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any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request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discussions</a:t>
            </a:r>
            <a:r>
              <a:rPr altLang="zh-CN" dirty="0" sz="22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rules</a:t>
            </a:r>
            <a:r>
              <a:rPr altLang="zh-CN" dirty="0" sz="22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iron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fist.</a:t>
            </a:r>
            <a:r>
              <a:rPr altLang="zh-CN" dirty="0" sz="22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has</a:t>
            </a:r>
            <a:r>
              <a:rPr altLang="zh-CN" dirty="0" sz="22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caused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his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employees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view</a:t>
            </a:r>
            <a:r>
              <a:rPr altLang="zh-CN" dirty="0" sz="2200" lang="en-US" spc="-2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him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unfair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undiplomatic,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especially</a:t>
            </a:r>
            <a:r>
              <a:rPr altLang="zh-CN" dirty="0" sz="22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comes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solving</a:t>
            </a:r>
            <a:r>
              <a:rPr altLang="zh-CN" dirty="0" sz="22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2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problems.</a:t>
            </a:r>
            <a:endParaRPr altLang="zh-CN" sz="22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2400" y="152400"/>
            <a:ext cx="9144000" cy="6858000"/>
          </a:xfrm>
          <a:prstGeom prst="rect"/>
        </p:spPr>
      </p:pic>
      <p:sp>
        <p:nvSpPr>
          <p:cNvPr id="1048590" name="Path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591" name="Text Box11"/>
          <p:cNvSpPr txBox="1"/>
          <p:nvPr/>
        </p:nvSpPr>
        <p:spPr>
          <a:xfrm>
            <a:off x="971550" y="211175"/>
            <a:ext cx="3259074" cy="11633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392"/>
              </a:lnSpc>
            </a:pPr>
            <a:r>
              <a:rPr altLang="zh-CN" b="1" dirty="0" sz="36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Course</a:t>
            </a:r>
            <a:r>
              <a:rPr altLang="zh-CN" b="1" dirty="0" sz="36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6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Objective</a:t>
            </a:r>
            <a:endParaRPr altLang="zh-CN" sz="36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592" name="Text Box12"/>
          <p:cNvSpPr txBox="1"/>
          <p:nvPr/>
        </p:nvSpPr>
        <p:spPr>
          <a:xfrm>
            <a:off x="732790" y="883666"/>
            <a:ext cx="7811720" cy="1112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set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clear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guidelines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consider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role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good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multicultural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workplace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understanding: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593" name="Text Box13"/>
          <p:cNvSpPr txBox="1"/>
          <p:nvPr/>
        </p:nvSpPr>
        <p:spPr>
          <a:xfrm>
            <a:off x="803910" y="2071370"/>
            <a:ext cx="3188716" cy="9220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44"/>
              </a:lnSpc>
            </a:pPr>
            <a:r>
              <a:rPr altLang="zh-CN" dirty="0" sz="1800" lang="en-US" spc="-18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</a:t>
            </a:r>
            <a:r>
              <a:rPr altLang="zh-CN" dirty="0" sz="1800" lang="en-US" spc="-40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different</a:t>
            </a:r>
            <a:r>
              <a:rPr altLang="zh-CN" dirty="0" sz="2000" lang="en-US" spc="-1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behavioral</a:t>
            </a:r>
            <a:r>
              <a:rPr altLang="zh-CN" dirty="0" sz="2000" lang="en-US" spc="-14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styles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learn</a:t>
            </a:r>
            <a:r>
              <a:rPr altLang="zh-CN" dirty="0" sz="2000" lang="en-US" spc="-12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modify</a:t>
            </a:r>
            <a:r>
              <a:rPr altLang="zh-CN" dirty="0" sz="2000" lang="en-US" spc="-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000" lang="en-US" spc="55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behavior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 spc="-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achieve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best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594" name="Text Box14"/>
          <p:cNvSpPr txBox="1"/>
          <p:nvPr/>
        </p:nvSpPr>
        <p:spPr>
          <a:xfrm>
            <a:off x="803910" y="2985770"/>
            <a:ext cx="787654" cy="3251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2"/>
              </a:lnSpc>
            </a:pP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results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595" name="Text Box15"/>
          <p:cNvSpPr txBox="1"/>
          <p:nvPr/>
        </p:nvSpPr>
        <p:spPr>
          <a:xfrm>
            <a:off x="803910" y="3595370"/>
            <a:ext cx="3458464" cy="9220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44"/>
              </a:lnSpc>
            </a:pPr>
            <a:r>
              <a:rPr altLang="zh-CN" dirty="0" sz="2000" lang="en-US" spc="-20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</a:t>
            </a:r>
            <a:r>
              <a:rPr altLang="zh-CN" dirty="0" sz="2000" lang="en-US" spc="-45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how</a:t>
            </a:r>
            <a:r>
              <a:rPr altLang="zh-CN" dirty="0" sz="2000" lang="en-US" spc="-1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stay</a:t>
            </a:r>
            <a:r>
              <a:rPr altLang="zh-CN" dirty="0" sz="2000" lang="en-US" spc="-1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present</a:t>
            </a:r>
            <a:r>
              <a:rPr altLang="zh-CN" dirty="0" sz="2000" lang="en-US" spc="-1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'in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moment',</a:t>
            </a:r>
            <a:r>
              <a:rPr altLang="zh-CN" dirty="0" sz="2000" lang="en-US" spc="-1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'listen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0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intent',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influence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listener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596" name="Text Box16"/>
          <p:cNvSpPr txBox="1"/>
          <p:nvPr/>
        </p:nvSpPr>
        <p:spPr>
          <a:xfrm>
            <a:off x="803910" y="4509770"/>
            <a:ext cx="1083310" cy="3251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2"/>
              </a:lnSpc>
            </a:pP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positively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597" name="Text Box17"/>
          <p:cNvSpPr txBox="1"/>
          <p:nvPr/>
        </p:nvSpPr>
        <p:spPr>
          <a:xfrm>
            <a:off x="803910" y="4816094"/>
            <a:ext cx="266700" cy="2997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8"/>
              </a:lnSpc>
            </a:pPr>
            <a:r>
              <a:rPr altLang="zh-CN" dirty="0" sz="2000" lang="en-US" spc="-20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</a:t>
            </a:r>
            <a:endParaRPr altLang="zh-CN" sz="20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598" name="Text Box18"/>
          <p:cNvSpPr txBox="1"/>
          <p:nvPr/>
        </p:nvSpPr>
        <p:spPr>
          <a:xfrm>
            <a:off x="4591050" y="2124710"/>
            <a:ext cx="3850640" cy="9220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47"/>
              </a:lnSpc>
            </a:pPr>
            <a:r>
              <a:rPr altLang="zh-CN" dirty="0" sz="1800" lang="en-US" spc="-18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</a:t>
            </a:r>
            <a:r>
              <a:rPr altLang="zh-CN" dirty="0" sz="1800" lang="en-US" spc="11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how</a:t>
            </a:r>
            <a:r>
              <a:rPr altLang="zh-CN" dirty="0" sz="2000" lang="en-US" spc="-1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give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receive</a:t>
            </a:r>
            <a:r>
              <a:rPr altLang="zh-CN" dirty="0" sz="2000" lang="en-US" spc="55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constructive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feedback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way</a:t>
            </a:r>
            <a:r>
              <a:rPr altLang="zh-CN" dirty="0" sz="20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build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better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relationships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599" name="Text Box19"/>
          <p:cNvSpPr txBox="1"/>
          <p:nvPr/>
        </p:nvSpPr>
        <p:spPr>
          <a:xfrm>
            <a:off x="4591050" y="3040380"/>
            <a:ext cx="3867912" cy="6045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2"/>
              </a:lnSpc>
            </a:pPr>
            <a:r>
              <a:rPr altLang="zh-CN" dirty="0" sz="20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demonstrate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assertive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behavior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600" name="Text Box20"/>
          <p:cNvSpPr txBox="1"/>
          <p:nvPr/>
        </p:nvSpPr>
        <p:spPr>
          <a:xfrm>
            <a:off x="4591050" y="3649980"/>
            <a:ext cx="3864102" cy="9220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344"/>
              </a:lnSpc>
            </a:pPr>
            <a:r>
              <a:rPr altLang="zh-CN" dirty="0" sz="2000" lang="en-US" spc="-20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</a:t>
            </a:r>
            <a:r>
              <a:rPr altLang="zh-CN" dirty="0" sz="2000" lang="en-US" spc="-45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how</a:t>
            </a:r>
            <a:r>
              <a:rPr altLang="zh-CN" dirty="0" sz="2000" lang="en-US" spc="-1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0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effectively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stakes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high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need</a:t>
            </a:r>
            <a:r>
              <a:rPr altLang="zh-CN" dirty="0" sz="2000" lang="en-US" spc="-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neutralize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arguments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601" name="Text Box21"/>
          <p:cNvSpPr txBox="1"/>
          <p:nvPr/>
        </p:nvSpPr>
        <p:spPr>
          <a:xfrm>
            <a:off x="4591050" y="4564380"/>
            <a:ext cx="1166114" cy="6045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2"/>
              </a:lnSpc>
            </a:pPr>
            <a:r>
              <a:rPr altLang="zh-CN" dirty="0" sz="20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effectively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602" name="Text Box22"/>
          <p:cNvSpPr txBox="1"/>
          <p:nvPr/>
        </p:nvSpPr>
        <p:spPr>
          <a:xfrm>
            <a:off x="732790" y="5219446"/>
            <a:ext cx="7400848" cy="1112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13"/>
              </a:lnSpc>
            </a:pP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create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individual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action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plans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ongoing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development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making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above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ensure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teamwork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Path228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781" name="Path229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2" name="Image23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86250" y="3072130"/>
            <a:ext cx="4000500" cy="2999740"/>
          </a:xfrm>
          <a:prstGeom prst="rect"/>
          <a:noFill/>
        </p:spPr>
      </p:pic>
      <p:sp>
        <p:nvSpPr>
          <p:cNvPr id="1048782" name="Text Box231"/>
          <p:cNvSpPr txBox="1"/>
          <p:nvPr/>
        </p:nvSpPr>
        <p:spPr>
          <a:xfrm>
            <a:off x="448310" y="301244"/>
            <a:ext cx="5629199" cy="5102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018"/>
              </a:lnSpc>
            </a:pPr>
            <a:r>
              <a:rPr altLang="zh-CN" dirty="0" sz="3600" lang="en-US" spc="4">
                <a:solidFill>
                  <a:srgbClr val="FFFF00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36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3600" lang="en-US">
              <a:latin typeface="Arial"/>
              <a:ea typeface="Arial"/>
              <a:cs typeface="Arial"/>
            </a:endParaRPr>
          </a:p>
        </p:txBody>
      </p:sp>
      <p:sp>
        <p:nvSpPr>
          <p:cNvPr id="1048783" name="Text Box232"/>
          <p:cNvSpPr txBox="1"/>
          <p:nvPr/>
        </p:nvSpPr>
        <p:spPr>
          <a:xfrm>
            <a:off x="661670" y="1023112"/>
            <a:ext cx="2944063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5.Problem-Solving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784" name="Text Box233"/>
          <p:cNvSpPr txBox="1"/>
          <p:nvPr/>
        </p:nvSpPr>
        <p:spPr>
          <a:xfrm>
            <a:off x="661670" y="1445006"/>
            <a:ext cx="8159800" cy="143743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30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fifth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type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4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problem-solving</a:t>
            </a:r>
            <a:r>
              <a:rPr altLang="zh-CN" dirty="0" sz="2400" lang="en-US" spc="15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very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important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complex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part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process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look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each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potential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solution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carefully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analyze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85" name="Text Box234"/>
          <p:cNvSpPr txBox="1"/>
          <p:nvPr/>
        </p:nvSpPr>
        <p:spPr>
          <a:xfrm>
            <a:off x="661670" y="3196336"/>
            <a:ext cx="259445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ability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find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86" name="Text Box235"/>
          <p:cNvSpPr txBox="1"/>
          <p:nvPr/>
        </p:nvSpPr>
        <p:spPr>
          <a:xfrm>
            <a:off x="661670" y="3562096"/>
            <a:ext cx="286329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solution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problem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87" name="Text Box236"/>
          <p:cNvSpPr txBox="1"/>
          <p:nvPr/>
        </p:nvSpPr>
        <p:spPr>
          <a:xfrm>
            <a:off x="661670" y="3927856"/>
            <a:ext cx="245821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after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considerable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88" name="Text Box237"/>
          <p:cNvSpPr txBox="1"/>
          <p:nvPr/>
        </p:nvSpPr>
        <p:spPr>
          <a:xfrm>
            <a:off x="661670" y="4293616"/>
            <a:ext cx="235519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thought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solved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89" name="Text Box238"/>
          <p:cNvSpPr txBox="1"/>
          <p:nvPr/>
        </p:nvSpPr>
        <p:spPr>
          <a:xfrm>
            <a:off x="661670" y="4659376"/>
            <a:ext cx="234299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numerous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issues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90" name="Text Box239"/>
          <p:cNvSpPr txBox="1"/>
          <p:nvPr/>
        </p:nvSpPr>
        <p:spPr>
          <a:xfrm>
            <a:off x="661670" y="5025136"/>
            <a:ext cx="306720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without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creating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new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91" name="Text Box240"/>
          <p:cNvSpPr txBox="1"/>
          <p:nvPr/>
        </p:nvSpPr>
        <p:spPr>
          <a:xfrm>
            <a:off x="661670" y="5390896"/>
            <a:ext cx="113751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problem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Path241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793" name="Path242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3" name="Image24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9930" y="2636520"/>
            <a:ext cx="2862580" cy="2148840"/>
          </a:xfrm>
          <a:prstGeom prst="rect"/>
          <a:noFill/>
        </p:spPr>
      </p:pic>
      <p:sp>
        <p:nvSpPr>
          <p:cNvPr id="1048794" name="Text Box244"/>
          <p:cNvSpPr txBox="1"/>
          <p:nvPr/>
        </p:nvSpPr>
        <p:spPr>
          <a:xfrm>
            <a:off x="631190" y="161544"/>
            <a:ext cx="5629199" cy="5102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018"/>
              </a:lnSpc>
            </a:pPr>
            <a:r>
              <a:rPr altLang="zh-CN" dirty="0" sz="3600" lang="en-US" spc="5">
                <a:solidFill>
                  <a:srgbClr val="FFFF00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3600" lang="en-US" spc="-1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4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 spc="-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3600" lang="en-US">
              <a:latin typeface="Arial"/>
              <a:ea typeface="Arial"/>
              <a:cs typeface="Arial"/>
            </a:endParaRPr>
          </a:p>
        </p:txBody>
      </p:sp>
      <p:sp>
        <p:nvSpPr>
          <p:cNvPr id="1048795" name="Text Box245"/>
          <p:cNvSpPr txBox="1"/>
          <p:nvPr/>
        </p:nvSpPr>
        <p:spPr>
          <a:xfrm>
            <a:off x="589280" y="652272"/>
            <a:ext cx="2944063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6.Decision</a:t>
            </a:r>
            <a:r>
              <a:rPr altLang="zh-CN" dirty="0" sz="2800" lang="en-US" spc="14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Making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796" name="Text Box246"/>
          <p:cNvSpPr txBox="1"/>
          <p:nvPr/>
        </p:nvSpPr>
        <p:spPr>
          <a:xfrm>
            <a:off x="589280" y="1074166"/>
            <a:ext cx="8079942" cy="143743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30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complex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part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problem</a:t>
            </a:r>
            <a:r>
              <a:rPr altLang="zh-CN" dirty="0" sz="2400" lang="en-US" spc="3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solving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requires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careful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analysis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outcome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actions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selecting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best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solution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implementation.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requires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simulating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each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potential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solution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carefully.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797" name="Text Box247"/>
          <p:cNvSpPr txBox="1"/>
          <p:nvPr/>
        </p:nvSpPr>
        <p:spPr>
          <a:xfrm>
            <a:off x="4019550" y="2717546"/>
            <a:ext cx="4672278" cy="180319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40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have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make</a:t>
            </a:r>
            <a:r>
              <a:rPr altLang="zh-CN" dirty="0" sz="2400" lang="en-US" spc="-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decisions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time,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from</a:t>
            </a:r>
            <a:r>
              <a:rPr altLang="zh-CN" dirty="0" sz="2400" lang="en-US" spc="3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issues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like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have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lunch,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right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up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life-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decisions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like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where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study,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marry</a:t>
            </a:r>
            <a:r>
              <a:rPr altLang="zh-CN" dirty="0" sz="2400" lang="en-US" spc="-62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798" name="Text Box248"/>
          <p:cNvSpPr txBox="1"/>
          <p:nvPr/>
        </p:nvSpPr>
        <p:spPr>
          <a:xfrm>
            <a:off x="589280" y="4934966"/>
            <a:ext cx="8350606" cy="143743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30"/>
              </a:lnSpc>
            </a:pP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Some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off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making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decisions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endlessly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searching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400" lang="en-US" spc="-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information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getting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offer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their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recommendations.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resort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decision-making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taking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vote,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sticking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pin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tossing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coin.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Path24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00" name="Path250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4" name="Image25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29000" y="2499360"/>
            <a:ext cx="4572000" cy="3001010"/>
          </a:xfrm>
          <a:prstGeom prst="rect"/>
          <a:noFill/>
        </p:spPr>
      </p:pic>
      <p:sp>
        <p:nvSpPr>
          <p:cNvPr id="1048801" name="Text Box252"/>
          <p:cNvSpPr txBox="1"/>
          <p:nvPr/>
        </p:nvSpPr>
        <p:spPr>
          <a:xfrm>
            <a:off x="448310" y="301244"/>
            <a:ext cx="5629199" cy="5102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018"/>
              </a:lnSpc>
            </a:pPr>
            <a:r>
              <a:rPr altLang="zh-CN" dirty="0" sz="3600" lang="en-US" spc="4">
                <a:solidFill>
                  <a:srgbClr val="FFFF00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36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3600" lang="en-US">
              <a:latin typeface="Arial"/>
              <a:ea typeface="Arial"/>
              <a:cs typeface="Arial"/>
            </a:endParaRPr>
          </a:p>
        </p:txBody>
      </p:sp>
      <p:sp>
        <p:nvSpPr>
          <p:cNvPr id="1048802" name="Text Box253"/>
          <p:cNvSpPr txBox="1"/>
          <p:nvPr/>
        </p:nvSpPr>
        <p:spPr>
          <a:xfrm>
            <a:off x="518160" y="1010412"/>
            <a:ext cx="2648915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7.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Assertiveness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803" name="Text Box254"/>
          <p:cNvSpPr txBox="1"/>
          <p:nvPr/>
        </p:nvSpPr>
        <p:spPr>
          <a:xfrm>
            <a:off x="518160" y="1432306"/>
            <a:ext cx="7496860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about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being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able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express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yourself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confidence,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without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having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resort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passive,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aggressive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manipulative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behavior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04" name="Text Box255"/>
          <p:cNvSpPr txBox="1"/>
          <p:nvPr/>
        </p:nvSpPr>
        <p:spPr>
          <a:xfrm>
            <a:off x="661670" y="2910586"/>
            <a:ext cx="243809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involves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greater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05" name="Text Box256"/>
          <p:cNvSpPr txBox="1"/>
          <p:nvPr/>
        </p:nvSpPr>
        <p:spPr>
          <a:xfrm>
            <a:off x="661670" y="3276346"/>
            <a:ext cx="217109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self-awareness;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06" name="Text Box257"/>
          <p:cNvSpPr txBox="1"/>
          <p:nvPr/>
        </p:nvSpPr>
        <p:spPr>
          <a:xfrm>
            <a:off x="661670" y="3642106"/>
            <a:ext cx="217078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getting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know,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07" name="Text Box258"/>
          <p:cNvSpPr txBox="1"/>
          <p:nvPr/>
        </p:nvSpPr>
        <p:spPr>
          <a:xfrm>
            <a:off x="661670" y="4007866"/>
            <a:ext cx="191475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like,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08" name="Text Box259"/>
          <p:cNvSpPr txBox="1"/>
          <p:nvPr/>
        </p:nvSpPr>
        <p:spPr>
          <a:xfrm>
            <a:off x="661670" y="4373626"/>
            <a:ext cx="240822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charge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real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09" name="Text Box260"/>
          <p:cNvSpPr txBox="1"/>
          <p:nvPr/>
        </p:nvSpPr>
        <p:spPr>
          <a:xfrm>
            <a:off x="661670" y="4739386"/>
            <a:ext cx="74737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‘you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Path261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11" name="Path262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5" name="Image26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42620" y="2999740"/>
            <a:ext cx="3530600" cy="2286000"/>
          </a:xfrm>
          <a:prstGeom prst="rect"/>
          <a:noFill/>
        </p:spPr>
      </p:pic>
      <p:sp>
        <p:nvSpPr>
          <p:cNvPr id="1048812" name="Text Box264"/>
          <p:cNvSpPr txBox="1"/>
          <p:nvPr/>
        </p:nvSpPr>
        <p:spPr>
          <a:xfrm>
            <a:off x="988060" y="291592"/>
            <a:ext cx="2647493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7.</a:t>
            </a:r>
            <a:r>
              <a:rPr altLang="zh-CN" dirty="0" sz="2800" lang="en-US" spc="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Assertiveness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813" name="Text Box265"/>
          <p:cNvSpPr txBox="1"/>
          <p:nvPr/>
        </p:nvSpPr>
        <p:spPr>
          <a:xfrm>
            <a:off x="988060" y="713486"/>
            <a:ext cx="403890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Communicating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7">
                <a:solidFill>
                  <a:srgbClr val="FFFF00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b="1" dirty="0" sz="2400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Power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14" name="Text Box266"/>
          <p:cNvSpPr txBox="1"/>
          <p:nvPr/>
        </p:nvSpPr>
        <p:spPr>
          <a:xfrm>
            <a:off x="661670" y="1362456"/>
            <a:ext cx="7735519" cy="143743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30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Power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refers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ability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influence,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persuade,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make</a:t>
            </a:r>
            <a:r>
              <a:rPr altLang="zh-CN" dirty="0" sz="2400" lang="en-US" spc="-13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impact.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powerful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associated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self</a:t>
            </a:r>
            <a:r>
              <a:rPr altLang="zh-CN" dirty="0" sz="2400" lang="en-US" spc="-63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6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confidence,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credibility,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effectiveness.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15" name="Text Box267"/>
          <p:cNvSpPr txBox="1"/>
          <p:nvPr/>
        </p:nvSpPr>
        <p:spPr>
          <a:xfrm>
            <a:off x="4518660" y="2955036"/>
            <a:ext cx="3970324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following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some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ways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16" name="Text Box268"/>
          <p:cNvSpPr txBox="1"/>
          <p:nvPr/>
        </p:nvSpPr>
        <p:spPr>
          <a:xfrm>
            <a:off x="4518660" y="3686556"/>
            <a:ext cx="208483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power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verbally: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17" name="Text Box269"/>
          <p:cNvSpPr txBox="1"/>
          <p:nvPr/>
        </p:nvSpPr>
        <p:spPr>
          <a:xfrm>
            <a:off x="4518660" y="4035806"/>
            <a:ext cx="2394814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Stick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point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18" name="Text Box270"/>
          <p:cNvSpPr txBox="1"/>
          <p:nvPr/>
        </p:nvSpPr>
        <p:spPr>
          <a:xfrm>
            <a:off x="4518660" y="4401566"/>
            <a:ext cx="2749601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Don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’t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too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casual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19" name="Text Box271"/>
          <p:cNvSpPr txBox="1"/>
          <p:nvPr/>
        </p:nvSpPr>
        <p:spPr>
          <a:xfrm>
            <a:off x="4518660" y="4767326"/>
            <a:ext cx="3023006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Emphasize</a:t>
            </a:r>
            <a:r>
              <a:rPr altLang="zh-CN" dirty="0" sz="2400" lang="en-US" spc="-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key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ideas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20" name="Text Box272"/>
          <p:cNvSpPr txBox="1"/>
          <p:nvPr/>
        </p:nvSpPr>
        <p:spPr>
          <a:xfrm>
            <a:off x="4518660" y="5099914"/>
            <a:ext cx="4061156" cy="75559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75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•Tailor</a:t>
            </a:r>
            <a:r>
              <a:rPr altLang="zh-CN" dirty="0" sz="2400" lang="en-US" spc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fit</a:t>
            </a:r>
            <a:r>
              <a:rPr altLang="zh-CN" dirty="0" sz="24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1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audience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21" name="Text Box273"/>
          <p:cNvSpPr txBox="1"/>
          <p:nvPr/>
        </p:nvSpPr>
        <p:spPr>
          <a:xfrm>
            <a:off x="4518660" y="5864606"/>
            <a:ext cx="1278027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Connect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Path274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23" name="Path275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6" name="Image27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15510" y="2500630"/>
            <a:ext cx="3285490" cy="2142490"/>
          </a:xfrm>
          <a:prstGeom prst="rect"/>
          <a:noFill/>
        </p:spPr>
      </p:pic>
      <p:sp>
        <p:nvSpPr>
          <p:cNvPr id="1048824" name="Text Box277"/>
          <p:cNvSpPr txBox="1"/>
          <p:nvPr/>
        </p:nvSpPr>
        <p:spPr>
          <a:xfrm>
            <a:off x="614680" y="342392"/>
            <a:ext cx="4344061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Communicating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Power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825" name="Text Box278"/>
          <p:cNvSpPr txBox="1"/>
          <p:nvPr/>
        </p:nvSpPr>
        <p:spPr>
          <a:xfrm>
            <a:off x="661670" y="789686"/>
            <a:ext cx="250850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Stick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b="1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point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26" name="Text Box279"/>
          <p:cNvSpPr txBox="1"/>
          <p:nvPr/>
        </p:nvSpPr>
        <p:spPr>
          <a:xfrm>
            <a:off x="661670" y="1155446"/>
            <a:ext cx="8129016" cy="10896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85090" rtl="0">
              <a:lnSpc>
                <a:spcPts val="2860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Powerful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all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about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sticking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relevant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discussion,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getting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message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across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shortest</a:t>
            </a:r>
            <a:r>
              <a:rPr altLang="zh-CN" dirty="0" sz="2400" lang="en-US" spc="2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‐‐‐</a:t>
            </a:r>
            <a:r>
              <a:rPr altLang="zh-CN" dirty="0" sz="2400" lang="en-US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but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impact</a:t>
            </a:r>
            <a:r>
              <a:rPr altLang="zh-CN" dirty="0" sz="2400" lang="en-US" spc="-62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2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laden</a:t>
            </a:r>
            <a:r>
              <a:rPr altLang="zh-CN" dirty="0" sz="2400" lang="en-US" spc="4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‐‐‐</a:t>
            </a:r>
            <a:r>
              <a:rPr altLang="zh-CN" dirty="0" sz="2400" lang="en-US" spc="-25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possible.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27" name="Text Box280"/>
          <p:cNvSpPr txBox="1"/>
          <p:nvPr/>
        </p:nvSpPr>
        <p:spPr>
          <a:xfrm>
            <a:off x="732790" y="2647696"/>
            <a:ext cx="262737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Get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rid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fillers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like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28" name="Text Box281"/>
          <p:cNvSpPr txBox="1"/>
          <p:nvPr/>
        </p:nvSpPr>
        <p:spPr>
          <a:xfrm>
            <a:off x="732790" y="3013456"/>
            <a:ext cx="324276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“uhm</a:t>
            </a:r>
            <a:r>
              <a:rPr altLang="zh-CN" dirty="0" sz="2400" lang="en-US" spc="17">
                <a:solidFill>
                  <a:srgbClr val="FFFFFF"/>
                </a:solidFill>
                <a:latin typeface="Arial"/>
                <a:ea typeface="Arial"/>
                <a:cs typeface="Arial"/>
              </a:rPr>
              <a:t>…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”,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“you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know”,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29" name="Text Box282"/>
          <p:cNvSpPr txBox="1"/>
          <p:nvPr/>
        </p:nvSpPr>
        <p:spPr>
          <a:xfrm>
            <a:off x="732790" y="3379216"/>
            <a:ext cx="348752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“actually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”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delivery,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30" name="Text Box283"/>
          <p:cNvSpPr txBox="1"/>
          <p:nvPr/>
        </p:nvSpPr>
        <p:spPr>
          <a:xfrm>
            <a:off x="732790" y="3695294"/>
            <a:ext cx="2524658" cy="40782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11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avoid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off</a:t>
            </a:r>
            <a:r>
              <a:rPr altLang="zh-CN" dirty="0" sz="2400" lang="en-US" spc="-64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4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topic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31" name="Text Box284"/>
          <p:cNvSpPr txBox="1"/>
          <p:nvPr/>
        </p:nvSpPr>
        <p:spPr>
          <a:xfrm>
            <a:off x="732790" y="4110736"/>
            <a:ext cx="161574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statements.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32" name="Text Box285"/>
          <p:cNvSpPr txBox="1"/>
          <p:nvPr/>
        </p:nvSpPr>
        <p:spPr>
          <a:xfrm>
            <a:off x="732790" y="4897984"/>
            <a:ext cx="7501432" cy="112135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4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Just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provide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bones</a:t>
            </a:r>
            <a:r>
              <a:rPr altLang="zh-CN" dirty="0" sz="2400" lang="en-US" spc="3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‐‐‐</a:t>
            </a:r>
            <a:r>
              <a:rPr altLang="zh-CN" dirty="0" sz="2400" lang="en-US" spc="-16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ideas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audience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would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interested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knowing,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ones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promote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intentions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best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Path286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34" name="Path287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7" name="Image28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50900" y="2071370"/>
            <a:ext cx="3577590" cy="2571750"/>
          </a:xfrm>
          <a:prstGeom prst="rect"/>
          <a:noFill/>
        </p:spPr>
      </p:pic>
      <p:sp>
        <p:nvSpPr>
          <p:cNvPr id="1048835" name="Text Box289"/>
          <p:cNvSpPr txBox="1"/>
          <p:nvPr/>
        </p:nvSpPr>
        <p:spPr>
          <a:xfrm>
            <a:off x="614680" y="291592"/>
            <a:ext cx="4344061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Communicating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Power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836" name="Text Box290"/>
          <p:cNvSpPr txBox="1"/>
          <p:nvPr/>
        </p:nvSpPr>
        <p:spPr>
          <a:xfrm>
            <a:off x="661670" y="740004"/>
            <a:ext cx="6962852" cy="40782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11"/>
              </a:lnSpc>
            </a:pPr>
            <a:r>
              <a:rPr altLang="zh-CN" b="1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Tailor</a:t>
            </a:r>
            <a:r>
              <a:rPr altLang="zh-CN" dirty="0" sz="2400" lang="en-US" spc="13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-478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fit</a:t>
            </a:r>
            <a:r>
              <a:rPr altLang="zh-CN" b="1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b="1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b="1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b="1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audience.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37" name="Text Box291"/>
          <p:cNvSpPr txBox="1"/>
          <p:nvPr/>
        </p:nvSpPr>
        <p:spPr>
          <a:xfrm>
            <a:off x="661670" y="1155446"/>
            <a:ext cx="7845856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powerful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one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connects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one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audience.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38" name="Text Box292"/>
          <p:cNvSpPr txBox="1"/>
          <p:nvPr/>
        </p:nvSpPr>
        <p:spPr>
          <a:xfrm>
            <a:off x="4875530" y="2003806"/>
            <a:ext cx="3456431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case,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minding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readiness,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attention,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age,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39" name="Text Box293"/>
          <p:cNvSpPr txBox="1"/>
          <p:nvPr/>
        </p:nvSpPr>
        <p:spPr>
          <a:xfrm>
            <a:off x="4875530" y="2735326"/>
            <a:ext cx="323270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educational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level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40" name="Text Box294"/>
          <p:cNvSpPr txBox="1"/>
          <p:nvPr/>
        </p:nvSpPr>
        <p:spPr>
          <a:xfrm>
            <a:off x="4875530" y="3101086"/>
            <a:ext cx="3714902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audience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very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important,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don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overwhelm</a:t>
            </a:r>
            <a:r>
              <a:rPr altLang="zh-CN" dirty="0" sz="2400" lang="en-US" spc="3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underwhelm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41" name="Text Box295"/>
          <p:cNvSpPr txBox="1"/>
          <p:nvPr/>
        </p:nvSpPr>
        <p:spPr>
          <a:xfrm>
            <a:off x="4875530" y="4198366"/>
            <a:ext cx="80375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42" name="Text Box296"/>
          <p:cNvSpPr txBox="1"/>
          <p:nvPr/>
        </p:nvSpPr>
        <p:spPr>
          <a:xfrm>
            <a:off x="947420" y="5147056"/>
            <a:ext cx="7685836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Social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primarily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about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flexibility;</a:t>
            </a:r>
            <a:r>
              <a:rPr altLang="zh-CN" dirty="0" sz="2400" lang="en-US" spc="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better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adjust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audience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profile,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better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’ll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Path297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44" name="Path298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8" name="Image29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16550" y="2142490"/>
            <a:ext cx="2941320" cy="2928620"/>
          </a:xfrm>
          <a:prstGeom prst="rect"/>
          <a:noFill/>
        </p:spPr>
      </p:pic>
      <p:sp>
        <p:nvSpPr>
          <p:cNvPr id="1048845" name="Text Box300"/>
          <p:cNvSpPr txBox="1"/>
          <p:nvPr/>
        </p:nvSpPr>
        <p:spPr>
          <a:xfrm>
            <a:off x="685800" y="342392"/>
            <a:ext cx="4345128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Communicating</a:t>
            </a:r>
            <a:r>
              <a:rPr altLang="zh-CN" dirty="0" sz="2800" lang="en-US" spc="11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Power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846" name="Text Box301"/>
          <p:cNvSpPr txBox="1"/>
          <p:nvPr/>
        </p:nvSpPr>
        <p:spPr>
          <a:xfrm>
            <a:off x="732790" y="860806"/>
            <a:ext cx="133990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Connect.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47" name="Text Box302"/>
          <p:cNvSpPr txBox="1"/>
          <p:nvPr/>
        </p:nvSpPr>
        <p:spPr>
          <a:xfrm>
            <a:off x="732790" y="1226566"/>
            <a:ext cx="7246621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Power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sometimes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determined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quality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rapport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48" name="Text Box303"/>
          <p:cNvSpPr txBox="1"/>
          <p:nvPr/>
        </p:nvSpPr>
        <p:spPr>
          <a:xfrm>
            <a:off x="732790" y="2147316"/>
            <a:ext cx="448238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may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need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“warm</a:t>
            </a:r>
            <a:r>
              <a:rPr altLang="zh-CN" dirty="0" sz="2400" lang="en-US" spc="3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up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”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49" name="Text Box304"/>
          <p:cNvSpPr txBox="1"/>
          <p:nvPr/>
        </p:nvSpPr>
        <p:spPr>
          <a:xfrm>
            <a:off x="732790" y="2513076"/>
            <a:ext cx="295076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audience,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make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50" name="Text Box305"/>
          <p:cNvSpPr txBox="1"/>
          <p:nvPr/>
        </p:nvSpPr>
        <p:spPr>
          <a:xfrm>
            <a:off x="732790" y="2878836"/>
            <a:ext cx="446318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comfortable,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show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</a:t>
            </a:r>
            <a:r>
              <a:rPr altLang="zh-CN" dirty="0" sz="2400" lang="en-US" spc="2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51" name="Text Box306"/>
          <p:cNvSpPr txBox="1"/>
          <p:nvPr/>
        </p:nvSpPr>
        <p:spPr>
          <a:xfrm>
            <a:off x="732790" y="3244596"/>
            <a:ext cx="406664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sincerely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want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talk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52" name="Text Box307"/>
          <p:cNvSpPr txBox="1"/>
          <p:nvPr/>
        </p:nvSpPr>
        <p:spPr>
          <a:xfrm>
            <a:off x="732790" y="3610356"/>
            <a:ext cx="427908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see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53" name="Text Box308"/>
          <p:cNvSpPr txBox="1"/>
          <p:nvPr/>
        </p:nvSpPr>
        <p:spPr>
          <a:xfrm>
            <a:off x="732790" y="3976116"/>
            <a:ext cx="439338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“one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</a:t>
            </a:r>
            <a:r>
              <a:rPr altLang="zh-CN" dirty="0" sz="2400" lang="en-US" spc="15">
                <a:solidFill>
                  <a:srgbClr val="FFFFFF"/>
                </a:solidFill>
                <a:latin typeface="Arial"/>
                <a:ea typeface="Arial"/>
                <a:cs typeface="Arial"/>
              </a:rPr>
              <a:t>”,</a:t>
            </a:r>
            <a:r>
              <a:rPr altLang="zh-CN" dirty="0" sz="2400" lang="en-US" spc="-1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better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their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54" name="Text Box309"/>
          <p:cNvSpPr txBox="1"/>
          <p:nvPr/>
        </p:nvSpPr>
        <p:spPr>
          <a:xfrm>
            <a:off x="732790" y="4341876"/>
            <a:ext cx="403098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reception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anything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55" name="Text Box310"/>
          <p:cNvSpPr txBox="1"/>
          <p:nvPr/>
        </p:nvSpPr>
        <p:spPr>
          <a:xfrm>
            <a:off x="732790" y="4707636"/>
            <a:ext cx="260878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have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say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be.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56" name="Text Box311"/>
          <p:cNvSpPr txBox="1"/>
          <p:nvPr/>
        </p:nvSpPr>
        <p:spPr>
          <a:xfrm>
            <a:off x="661670" y="5312004"/>
            <a:ext cx="7213547" cy="75559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148590" rtl="0">
              <a:lnSpc>
                <a:spcPts val="2975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non</a:t>
            </a:r>
            <a:r>
              <a:rPr altLang="zh-CN" dirty="0" sz="2400" lang="en-US" spc="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verbal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big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help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connecting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Path312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58" name="Path313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89" name="Image3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130" y="2071370"/>
            <a:ext cx="2720340" cy="2806700"/>
          </a:xfrm>
          <a:prstGeom prst="rect"/>
          <a:noFill/>
        </p:spPr>
      </p:pic>
      <p:sp>
        <p:nvSpPr>
          <p:cNvPr id="1048859" name="Text Box315"/>
          <p:cNvSpPr txBox="1"/>
          <p:nvPr/>
        </p:nvSpPr>
        <p:spPr>
          <a:xfrm>
            <a:off x="988060" y="286766"/>
            <a:ext cx="403890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Communicating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7">
                <a:solidFill>
                  <a:srgbClr val="FFFF00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b="1" dirty="0" sz="2400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Power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60" name="Text Box316"/>
          <p:cNvSpPr txBox="1"/>
          <p:nvPr/>
        </p:nvSpPr>
        <p:spPr>
          <a:xfrm>
            <a:off x="732790" y="732536"/>
            <a:ext cx="293126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Don</a:t>
            </a: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’t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too</a:t>
            </a:r>
            <a:r>
              <a:rPr altLang="zh-CN" b="1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casual.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61" name="Text Box317"/>
          <p:cNvSpPr txBox="1"/>
          <p:nvPr/>
        </p:nvSpPr>
        <p:spPr>
          <a:xfrm>
            <a:off x="732790" y="1098296"/>
            <a:ext cx="7856222" cy="7239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50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Note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phrasing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appropriate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talking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friends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necessarily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appropriate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business</a:t>
            </a:r>
            <a:r>
              <a:rPr altLang="zh-CN" dirty="0" sz="2400" lang="en-US" spc="-62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related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meets.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62" name="Text Box318"/>
          <p:cNvSpPr txBox="1"/>
          <p:nvPr/>
        </p:nvSpPr>
        <p:spPr>
          <a:xfrm>
            <a:off x="4090670" y="2267966"/>
            <a:ext cx="4184599" cy="180319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40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slang,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street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talk,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poor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grammar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detract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from</a:t>
            </a:r>
            <a:r>
              <a:rPr altLang="zh-CN" dirty="0" sz="2400" lang="en-US" spc="2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credibility,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especially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if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mingling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potential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clients,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employers,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Page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63" name="Text Box319"/>
          <p:cNvSpPr txBox="1"/>
          <p:nvPr/>
        </p:nvSpPr>
        <p:spPr>
          <a:xfrm>
            <a:off x="4090670" y="4096766"/>
            <a:ext cx="294833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business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partners.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64" name="Text Box320"/>
          <p:cNvSpPr txBox="1"/>
          <p:nvPr/>
        </p:nvSpPr>
        <p:spPr>
          <a:xfrm>
            <a:off x="876300" y="5147056"/>
            <a:ext cx="7269174" cy="10896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60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Events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require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come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across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impressive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may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require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use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industry</a:t>
            </a:r>
            <a:r>
              <a:rPr altLang="zh-CN" dirty="0" sz="2400" lang="en-US" spc="-62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5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specific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jargon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formal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tone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‐‐‐</a:t>
            </a:r>
            <a:r>
              <a:rPr altLang="zh-CN" dirty="0" sz="2400" lang="en-US" spc="8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adjust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accordingly.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Path321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66" name="Path322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0" name="Image32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2056130"/>
            <a:ext cx="3643631" cy="2729230"/>
          </a:xfrm>
          <a:prstGeom prst="rect"/>
          <a:noFill/>
        </p:spPr>
      </p:pic>
      <p:sp>
        <p:nvSpPr>
          <p:cNvPr id="1048867" name="Text Box324"/>
          <p:cNvSpPr txBox="1"/>
          <p:nvPr/>
        </p:nvSpPr>
        <p:spPr>
          <a:xfrm>
            <a:off x="590550" y="342392"/>
            <a:ext cx="8022640" cy="125227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87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Emotional</a:t>
            </a:r>
            <a:r>
              <a:rPr altLang="zh-CN" dirty="0" sz="28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Quotient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(EQ)</a:t>
            </a:r>
            <a:r>
              <a:rPr altLang="zh-CN" dirty="0" sz="2800" lang="en-US" spc="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Decades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leadership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research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suggest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“people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”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crucial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leader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effectiveness.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68" name="Text Box325"/>
          <p:cNvSpPr txBox="1"/>
          <p:nvPr/>
        </p:nvSpPr>
        <p:spPr>
          <a:xfrm>
            <a:off x="732790" y="2076196"/>
            <a:ext cx="311597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Integrating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EQ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69" name="Text Box326"/>
          <p:cNvSpPr txBox="1"/>
          <p:nvPr/>
        </p:nvSpPr>
        <p:spPr>
          <a:xfrm>
            <a:off x="732790" y="2441956"/>
            <a:ext cx="353872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allows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70" name="Text Box327"/>
          <p:cNvSpPr txBox="1"/>
          <p:nvPr/>
        </p:nvSpPr>
        <p:spPr>
          <a:xfrm>
            <a:off x="732790" y="2807716"/>
            <a:ext cx="264292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leverage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EQ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71" name="Text Box328"/>
          <p:cNvSpPr txBox="1"/>
          <p:nvPr/>
        </p:nvSpPr>
        <p:spPr>
          <a:xfrm>
            <a:off x="732790" y="3173476"/>
            <a:ext cx="351038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competencies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enhance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72" name="Text Box329"/>
          <p:cNvSpPr txBox="1"/>
          <p:nvPr/>
        </p:nvSpPr>
        <p:spPr>
          <a:xfrm>
            <a:off x="732790" y="3539236"/>
            <a:ext cx="234360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performance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73" name="Text Box330"/>
          <p:cNvSpPr txBox="1"/>
          <p:nvPr/>
        </p:nvSpPr>
        <p:spPr>
          <a:xfrm>
            <a:off x="732790" y="3904996"/>
            <a:ext cx="257464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productivity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74" name="Text Box331"/>
          <p:cNvSpPr txBox="1"/>
          <p:nvPr/>
        </p:nvSpPr>
        <p:spPr>
          <a:xfrm>
            <a:off x="732790" y="4265879"/>
            <a:ext cx="1766215" cy="34503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17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organization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.</a:t>
            </a:r>
            <a:endParaRPr altLang="zh-CN" sz="24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8875" name="Text Box332"/>
          <p:cNvSpPr txBox="1"/>
          <p:nvPr/>
        </p:nvSpPr>
        <p:spPr>
          <a:xfrm>
            <a:off x="732790" y="5219446"/>
            <a:ext cx="6703467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focus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improving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leaders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Social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integrating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EQ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Path333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77" name="Path334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1" name="Image33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071370"/>
            <a:ext cx="5001260" cy="4071620"/>
          </a:xfrm>
          <a:prstGeom prst="rect"/>
          <a:noFill/>
        </p:spPr>
      </p:pic>
      <p:sp>
        <p:nvSpPr>
          <p:cNvPr id="1048878" name="Text Box336"/>
          <p:cNvSpPr txBox="1"/>
          <p:nvPr/>
        </p:nvSpPr>
        <p:spPr>
          <a:xfrm>
            <a:off x="590550" y="344932"/>
            <a:ext cx="3915715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Emotional</a:t>
            </a:r>
            <a:r>
              <a:rPr altLang="zh-CN" dirty="0" sz="28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Quotient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(EQ</a:t>
            </a:r>
            <a:r>
              <a:rPr altLang="zh-CN" dirty="0" sz="2800" lang="en-US" spc="-741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)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879" name="Text Box337"/>
          <p:cNvSpPr txBox="1"/>
          <p:nvPr/>
        </p:nvSpPr>
        <p:spPr>
          <a:xfrm>
            <a:off x="661670" y="860806"/>
            <a:ext cx="8127188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Emotional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Quotient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/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Intelligence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refers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set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8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emotional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social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competencies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influence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way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perceive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express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ourselves;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80" name="Text Box338"/>
          <p:cNvSpPr txBox="1"/>
          <p:nvPr/>
        </p:nvSpPr>
        <p:spPr>
          <a:xfrm>
            <a:off x="4876800" y="2433066"/>
            <a:ext cx="293095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develop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maintain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81" name="Text Box339"/>
          <p:cNvSpPr txBox="1"/>
          <p:nvPr/>
        </p:nvSpPr>
        <p:spPr>
          <a:xfrm>
            <a:off x="4876800" y="2798826"/>
            <a:ext cx="343855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social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relationships</a:t>
            </a:r>
            <a:r>
              <a:rPr altLang="zh-CN" dirty="0" sz="2400" lang="en-US" spc="18">
                <a:solidFill>
                  <a:srgbClr val="FFFFFF"/>
                </a:solidFill>
                <a:latin typeface="Arial"/>
                <a:ea typeface="Arial"/>
                <a:cs typeface="Arial"/>
              </a:rPr>
              <a:t>;</a:t>
            </a:r>
            <a:r>
              <a:rPr altLang="zh-CN" dirty="0" sz="2400" lang="en-US" spc="-1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cope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82" name="Text Box340"/>
          <p:cNvSpPr txBox="1"/>
          <p:nvPr/>
        </p:nvSpPr>
        <p:spPr>
          <a:xfrm>
            <a:off x="4876800" y="3164586"/>
            <a:ext cx="337017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challenges;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83" name="Text Box341"/>
          <p:cNvSpPr txBox="1"/>
          <p:nvPr/>
        </p:nvSpPr>
        <p:spPr>
          <a:xfrm>
            <a:off x="4876800" y="3530346"/>
            <a:ext cx="237769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altLang="zh-CN" dirty="0" sz="2400" lang="en-US" spc="14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84" name="Text Box342"/>
          <p:cNvSpPr txBox="1"/>
          <p:nvPr/>
        </p:nvSpPr>
        <p:spPr>
          <a:xfrm>
            <a:off x="4876800" y="3896106"/>
            <a:ext cx="340705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emotions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885" name="Text Box343"/>
          <p:cNvSpPr txBox="1"/>
          <p:nvPr/>
        </p:nvSpPr>
        <p:spPr>
          <a:xfrm>
            <a:off x="4876800" y="4261866"/>
            <a:ext cx="239298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meaningful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ways.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03" name="Path23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55" name="Image2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71490" y="571500"/>
            <a:ext cx="3110230" cy="2000250"/>
          </a:xfrm>
          <a:prstGeom prst="rect"/>
          <a:noFill/>
        </p:spPr>
      </p:pic>
      <p:sp>
        <p:nvSpPr>
          <p:cNvPr id="1048604" name="Text Box26"/>
          <p:cNvSpPr txBox="1"/>
          <p:nvPr/>
        </p:nvSpPr>
        <p:spPr>
          <a:xfrm>
            <a:off x="916940" y="2361946"/>
            <a:ext cx="3785109" cy="3886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05" name="Text Box27"/>
          <p:cNvSpPr txBox="1"/>
          <p:nvPr/>
        </p:nvSpPr>
        <p:spPr>
          <a:xfrm>
            <a:off x="589280" y="2362505"/>
            <a:ext cx="306426" cy="350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98"/>
              </a:lnSpc>
            </a:pPr>
            <a:r>
              <a:rPr altLang="zh-CN" dirty="0" sz="2400" lang="en-US" spc="-487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endParaRPr altLang="zh-CN" sz="24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06" name="Text Box28"/>
          <p:cNvSpPr txBox="1"/>
          <p:nvPr/>
        </p:nvSpPr>
        <p:spPr>
          <a:xfrm>
            <a:off x="589280" y="795376"/>
            <a:ext cx="321513" cy="4013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97"/>
              </a:lnSpc>
            </a:pPr>
            <a:r>
              <a:rPr altLang="zh-CN" dirty="0" sz="2800" lang="en-US" spc="-568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endParaRPr altLang="zh-CN" sz="28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07" name="Text Box29"/>
          <p:cNvSpPr txBox="1"/>
          <p:nvPr/>
        </p:nvSpPr>
        <p:spPr>
          <a:xfrm>
            <a:off x="965200" y="211175"/>
            <a:ext cx="2974239" cy="11633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392"/>
              </a:lnSpc>
            </a:pPr>
            <a:r>
              <a:rPr altLang="zh-CN" b="1" dirty="0" sz="36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Course</a:t>
            </a:r>
            <a:r>
              <a:rPr altLang="zh-CN" b="1" dirty="0" sz="36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6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Content</a:t>
            </a:r>
            <a:endParaRPr altLang="zh-CN" sz="36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608" name="Text Box30"/>
          <p:cNvSpPr txBox="1"/>
          <p:nvPr/>
        </p:nvSpPr>
        <p:spPr>
          <a:xfrm>
            <a:off x="971550" y="840486"/>
            <a:ext cx="2608784" cy="3886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endParaRPr altLang="zh-CN" dirty="0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09" name="Text Box31"/>
          <p:cNvSpPr txBox="1"/>
          <p:nvPr/>
        </p:nvSpPr>
        <p:spPr>
          <a:xfrm>
            <a:off x="589280" y="1586561"/>
            <a:ext cx="190652" cy="3759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597"/>
              </a:lnSpc>
            </a:pPr>
            <a:r>
              <a:rPr altLang="zh-CN" dirty="0" sz="2600" lang="en-US" spc="-1399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endParaRPr altLang="zh-CN" sz="26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10" name="Text Box32"/>
          <p:cNvSpPr txBox="1"/>
          <p:nvPr/>
        </p:nvSpPr>
        <p:spPr>
          <a:xfrm>
            <a:off x="589280" y="1975104"/>
            <a:ext cx="155448" cy="2997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8"/>
              </a:lnSpc>
            </a:pPr>
            <a:r>
              <a:rPr altLang="zh-CN" dirty="0" sz="2000" lang="en-US" spc="-1076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endParaRPr altLang="zh-CN" sz="20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11" name="Text Box33"/>
          <p:cNvSpPr txBox="1"/>
          <p:nvPr/>
        </p:nvSpPr>
        <p:spPr>
          <a:xfrm>
            <a:off x="833120" y="1653540"/>
            <a:ext cx="3910583" cy="3251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232"/>
              </a:lnSpc>
            </a:pP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Introduction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(Interaction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&amp;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Person)</a:t>
            </a:r>
            <a:endParaRPr altLang="zh-CN" dirty="0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612" name="Text Box34"/>
          <p:cNvSpPr txBox="1"/>
          <p:nvPr/>
        </p:nvSpPr>
        <p:spPr>
          <a:xfrm>
            <a:off x="777240" y="1973580"/>
            <a:ext cx="3810508" cy="3251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2"/>
              </a:lnSpc>
            </a:pP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Importance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000" lang="en-US" spc="-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000" lang="en-US" spc="-12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613" name="Text Box35"/>
          <p:cNvSpPr txBox="1"/>
          <p:nvPr/>
        </p:nvSpPr>
        <p:spPr>
          <a:xfrm>
            <a:off x="589280" y="2278380"/>
            <a:ext cx="4479291" cy="3251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232"/>
              </a:lnSpc>
            </a:pPr>
            <a:r>
              <a:rPr altLang="zh-CN" dirty="0" sz="2000" lang="en-US" spc="-1076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r>
              <a:rPr altLang="zh-CN" dirty="0" sz="2000" lang="en-US" spc="-444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0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dirty="0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614" name="Text Box36"/>
          <p:cNvSpPr txBox="1"/>
          <p:nvPr/>
        </p:nvSpPr>
        <p:spPr>
          <a:xfrm>
            <a:off x="589280" y="2698750"/>
            <a:ext cx="5679694" cy="9601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407"/>
              </a:lnSpc>
            </a:pPr>
            <a:r>
              <a:rPr altLang="zh-CN" dirty="0" sz="1800" lang="en-US" spc="-968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r>
              <a:rPr altLang="zh-CN" dirty="0" sz="1800" lang="en-US" spc="-402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Verbal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000" lang="en-US" spc="643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1080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Problem-solving</a:t>
            </a:r>
            <a:r>
              <a:rPr altLang="zh-CN" dirty="0" sz="2000" lang="en-US" spc="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1076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r>
              <a:rPr altLang="zh-CN" dirty="0" sz="2000" lang="en-US" spc="-444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Non-verbal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000" lang="en-US" spc="2274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1076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r>
              <a:rPr altLang="zh-CN" dirty="0" sz="2000" lang="en-US" spc="-454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Decision-making</a:t>
            </a:r>
            <a:r>
              <a:rPr altLang="zh-CN" dirty="0" sz="20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1076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r>
              <a:rPr altLang="zh-CN" dirty="0" sz="2000" lang="en-US" spc="-444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000" lang="en-US" spc="1317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000" lang="en-US" spc="-1076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r>
              <a:rPr altLang="zh-CN" dirty="0" sz="2000" lang="en-US" spc="-454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Assertiveness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615" name="Text Box37"/>
          <p:cNvSpPr txBox="1"/>
          <p:nvPr/>
        </p:nvSpPr>
        <p:spPr>
          <a:xfrm>
            <a:off x="589280" y="3638804"/>
            <a:ext cx="155448" cy="2997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8"/>
              </a:lnSpc>
            </a:pPr>
            <a:r>
              <a:rPr altLang="zh-CN" dirty="0" sz="2000" lang="en-US" spc="-1076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endParaRPr altLang="zh-CN" sz="20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16" name="Text Box38"/>
          <p:cNvSpPr txBox="1"/>
          <p:nvPr/>
        </p:nvSpPr>
        <p:spPr>
          <a:xfrm>
            <a:off x="777240" y="3637280"/>
            <a:ext cx="1323594" cy="3251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2"/>
              </a:lnSpc>
            </a:pPr>
            <a:r>
              <a:rPr altLang="zh-CN" dirty="0" sz="20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Negotiation</a:t>
            </a:r>
            <a:endParaRPr altLang="zh-CN" sz="2000" lang="en-US">
              <a:latin typeface="Arial"/>
              <a:ea typeface="Arial"/>
              <a:cs typeface="Arial"/>
            </a:endParaRPr>
          </a:p>
        </p:txBody>
      </p:sp>
      <p:sp>
        <p:nvSpPr>
          <p:cNvPr id="1048617" name="Text Box39"/>
          <p:cNvSpPr txBox="1"/>
          <p:nvPr/>
        </p:nvSpPr>
        <p:spPr>
          <a:xfrm>
            <a:off x="590550" y="4131615"/>
            <a:ext cx="281026" cy="350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98"/>
              </a:lnSpc>
            </a:pPr>
            <a:r>
              <a:rPr altLang="zh-CN" dirty="0" sz="2400" lang="en-US" spc="-487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endParaRPr altLang="zh-CN" sz="24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18" name="Text Box40"/>
          <p:cNvSpPr txBox="1"/>
          <p:nvPr/>
        </p:nvSpPr>
        <p:spPr>
          <a:xfrm>
            <a:off x="916940" y="4129786"/>
            <a:ext cx="6640982" cy="3886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Emotional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Quotient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(EQ)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19" name="Text Box41"/>
          <p:cNvSpPr txBox="1"/>
          <p:nvPr/>
        </p:nvSpPr>
        <p:spPr>
          <a:xfrm>
            <a:off x="590550" y="4497375"/>
            <a:ext cx="178918" cy="350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98"/>
              </a:lnSpc>
            </a:pPr>
            <a:r>
              <a:rPr altLang="zh-CN" dirty="0" sz="2400" lang="en-US" spc="-1291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endParaRPr altLang="zh-CN" sz="24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20" name="Text Box42"/>
          <p:cNvSpPr txBox="1"/>
          <p:nvPr/>
        </p:nvSpPr>
        <p:spPr>
          <a:xfrm>
            <a:off x="798830" y="4529582"/>
            <a:ext cx="7687820" cy="6553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440"/>
              </a:lnSpc>
            </a:pP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Integrating</a:t>
            </a:r>
            <a:r>
              <a:rPr altLang="zh-CN" dirty="0" sz="2000" lang="en-US" spc="1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dirty="0" sz="2000" lang="en-US" spc="1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Interpersonal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Skills</a:t>
            </a:r>
            <a:r>
              <a:rPr altLang="zh-CN" dirty="0" sz="2000" lang="en-US" spc="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dirty="0" sz="2000" lang="en-US" spc="8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altLang="zh-CN" dirty="0" sz="2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at</a:t>
            </a:r>
            <a:r>
              <a:rPr altLang="zh-CN" dirty="0" sz="2000" lang="en-US" spc="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workplace.</a:t>
            </a:r>
            <a:endParaRPr altLang="zh-CN" sz="20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621" name="Text Box43"/>
          <p:cNvSpPr txBox="1"/>
          <p:nvPr/>
        </p:nvSpPr>
        <p:spPr>
          <a:xfrm>
            <a:off x="590550" y="4844542"/>
            <a:ext cx="7667752" cy="6553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420"/>
              </a:lnSpc>
            </a:pPr>
            <a:r>
              <a:rPr altLang="zh-CN" dirty="0" sz="2000" lang="en-US" spc="-1076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r>
              <a:rPr altLang="zh-CN" dirty="0" sz="2000" lang="en-US" spc="-554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 </a:t>
            </a:r>
            <a:r>
              <a:rPr altLang="zh-CN" dirty="0" sz="20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How</a:t>
            </a:r>
            <a:r>
              <a:rPr altLang="zh-CN" dirty="0" sz="2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can</a:t>
            </a:r>
            <a:r>
              <a:rPr altLang="zh-CN" dirty="0" sz="2000" lang="en-US" spc="1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dirty="0" sz="2000" lang="en-US" spc="1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develop</a:t>
            </a:r>
            <a:r>
              <a:rPr altLang="zh-CN" dirty="0" sz="2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dirty="0" sz="2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skills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dirty="0" sz="2000" lang="en-US" spc="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at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0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position?</a:t>
            </a:r>
            <a:endParaRPr altLang="zh-CN" sz="20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622" name="Text Box44"/>
          <p:cNvSpPr txBox="1"/>
          <p:nvPr/>
        </p:nvSpPr>
        <p:spPr>
          <a:xfrm>
            <a:off x="599440" y="5578145"/>
            <a:ext cx="281026" cy="350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98"/>
              </a:lnSpc>
            </a:pPr>
            <a:r>
              <a:rPr altLang="zh-CN" dirty="0" sz="2400" lang="en-US" spc="-487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endParaRPr altLang="zh-CN" sz="24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23" name="Text Box45"/>
          <p:cNvSpPr txBox="1"/>
          <p:nvPr/>
        </p:nvSpPr>
        <p:spPr>
          <a:xfrm>
            <a:off x="927100" y="5576316"/>
            <a:ext cx="2828849" cy="3886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Strategic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Leadership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24" name="Text Box46"/>
          <p:cNvSpPr txBox="1"/>
          <p:nvPr/>
        </p:nvSpPr>
        <p:spPr>
          <a:xfrm>
            <a:off x="599440" y="5943905"/>
            <a:ext cx="178918" cy="350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98"/>
              </a:lnSpc>
            </a:pPr>
            <a:r>
              <a:rPr altLang="zh-CN" dirty="0" sz="2400" lang="en-US" spc="-1291">
                <a:solidFill>
                  <a:srgbClr val="FFFF00"/>
                </a:solidFill>
                <a:latin typeface="OpenSymbol"/>
                <a:ea typeface="OpenSymbol"/>
                <a:cs typeface="OpenSymbol"/>
              </a:rPr>
              <a:t></a:t>
            </a:r>
            <a:endParaRPr altLang="zh-CN" sz="24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625" name="Text Box47"/>
          <p:cNvSpPr txBox="1"/>
          <p:nvPr/>
        </p:nvSpPr>
        <p:spPr>
          <a:xfrm>
            <a:off x="807720" y="5976112"/>
            <a:ext cx="5455411" cy="6553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440"/>
              </a:lnSpc>
            </a:pPr>
            <a:r>
              <a:rPr altLang="zh-CN" b="1" dirty="0" sz="20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2000" lang="en-US" spc="9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0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2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000" lang="en-US" spc="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2000" lang="en-US" spc="-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0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2000" lang="en-US" spc="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endParaRPr altLang="zh-CN" sz="20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Path344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87" name="Path345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2" name="Image34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01260" y="2499360"/>
            <a:ext cx="3214371" cy="2272030"/>
          </a:xfrm>
          <a:prstGeom prst="rect"/>
          <a:noFill/>
        </p:spPr>
      </p:pic>
      <p:sp>
        <p:nvSpPr>
          <p:cNvPr id="1048888" name="Text Box347"/>
          <p:cNvSpPr txBox="1"/>
          <p:nvPr/>
        </p:nvSpPr>
        <p:spPr>
          <a:xfrm>
            <a:off x="518160" y="208737"/>
            <a:ext cx="7374433" cy="98348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872"/>
              </a:lnSpc>
            </a:pP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How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can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b="1" dirty="0" sz="32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develop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skills</a:t>
            </a:r>
            <a:r>
              <a:rPr altLang="zh-CN" b="1" dirty="0" sz="3200" lang="en-US" spc="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200" lang="en-US" spc="72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at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 spc="-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200" lang="en-US" spc="-1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position?</a:t>
            </a:r>
            <a:endParaRPr altLang="zh-CN" sz="32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889" name="Text Box348"/>
          <p:cNvSpPr txBox="1"/>
          <p:nvPr/>
        </p:nvSpPr>
        <p:spPr>
          <a:xfrm>
            <a:off x="590550" y="1434719"/>
            <a:ext cx="8054696" cy="76474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11"/>
              </a:lnSpc>
            </a:pP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1.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Take</a:t>
            </a:r>
            <a:r>
              <a:rPr altLang="zh-CN" dirty="0" sz="26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Initiative:</a:t>
            </a:r>
            <a:r>
              <a:rPr altLang="zh-CN" dirty="0" sz="26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Demonstrate</a:t>
            </a:r>
            <a:r>
              <a:rPr altLang="zh-CN" dirty="0" sz="26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responsibility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600" lang="en-US" spc="723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enthusiasm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6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job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600" lang="en-US" spc="2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0" u="sng">
                <a:solidFill>
                  <a:srgbClr val="FF0000"/>
                </a:solidFill>
                <a:latin typeface="Arial"/>
                <a:ea typeface="Arial"/>
                <a:cs typeface="Arial"/>
                <a:hlinkClick r:id="rId2"/>
              </a:rPr>
              <a:t>striving to go the extra mile</a:t>
            </a:r>
            <a:r>
              <a:rPr altLang="zh-CN" dirty="0" sz="2600" lang="en-US" spc="-670">
                <a:solidFill>
                  <a:srgbClr val="FF0000"/>
                </a:solidFill>
                <a:latin typeface="Arial"/>
                <a:ea typeface="Arial"/>
                <a:cs typeface="Arial"/>
                <a:hlinkClick r:id="rId2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altLang="zh-CN" sz="2600" lang="en-US">
              <a:latin typeface="Arial"/>
              <a:ea typeface="Arial"/>
              <a:cs typeface="Arial"/>
            </a:endParaRPr>
          </a:p>
        </p:txBody>
      </p:sp>
      <p:sp>
        <p:nvSpPr>
          <p:cNvPr id="1048890" name="Text Box349"/>
          <p:cNvSpPr txBox="1"/>
          <p:nvPr/>
        </p:nvSpPr>
        <p:spPr>
          <a:xfrm>
            <a:off x="732790" y="2443099"/>
            <a:ext cx="3361893" cy="36850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02"/>
              </a:lnSpc>
            </a:pP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Do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tasks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without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being</a:t>
            </a:r>
            <a:endParaRPr altLang="zh-CN" sz="2600" lang="en-US">
              <a:latin typeface="Arial"/>
              <a:ea typeface="Arial"/>
              <a:cs typeface="Arial"/>
            </a:endParaRPr>
          </a:p>
        </p:txBody>
      </p:sp>
      <p:sp>
        <p:nvSpPr>
          <p:cNvPr id="1048891" name="Text Box350"/>
          <p:cNvSpPr txBox="1"/>
          <p:nvPr/>
        </p:nvSpPr>
        <p:spPr>
          <a:xfrm>
            <a:off x="732790" y="2839339"/>
            <a:ext cx="3607892" cy="36850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02"/>
              </a:lnSpc>
            </a:pPr>
            <a:r>
              <a:rPr altLang="zh-CN" dirty="0" sz="26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asked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someone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else.</a:t>
            </a:r>
            <a:endParaRPr altLang="zh-CN" sz="2600" lang="en-US">
              <a:latin typeface="Arial"/>
              <a:ea typeface="Arial"/>
              <a:cs typeface="Arial"/>
            </a:endParaRPr>
          </a:p>
        </p:txBody>
      </p:sp>
      <p:sp>
        <p:nvSpPr>
          <p:cNvPr id="1048892" name="Text Box351"/>
          <p:cNvSpPr txBox="1"/>
          <p:nvPr/>
        </p:nvSpPr>
        <p:spPr>
          <a:xfrm>
            <a:off x="732790" y="3234309"/>
            <a:ext cx="3585769" cy="36850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02"/>
              </a:lnSpc>
            </a:pPr>
            <a:r>
              <a:rPr altLang="zh-CN" dirty="0" sz="26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Look</a:t>
            </a:r>
            <a:r>
              <a:rPr altLang="zh-CN" dirty="0" sz="26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around,</a:t>
            </a:r>
            <a:r>
              <a:rPr altLang="zh-CN" dirty="0" sz="2600" lang="en-US" spc="-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26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starts</a:t>
            </a:r>
            <a:endParaRPr altLang="zh-CN" sz="2600" lang="en-US">
              <a:latin typeface="Arial"/>
              <a:ea typeface="Arial"/>
              <a:cs typeface="Arial"/>
            </a:endParaRPr>
          </a:p>
        </p:txBody>
      </p:sp>
      <p:sp>
        <p:nvSpPr>
          <p:cNvPr id="1048893" name="Text Box352"/>
          <p:cNvSpPr txBox="1"/>
          <p:nvPr/>
        </p:nvSpPr>
        <p:spPr>
          <a:xfrm>
            <a:off x="732790" y="3630549"/>
            <a:ext cx="3614827" cy="36850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02"/>
              </a:lnSpc>
            </a:pPr>
            <a:r>
              <a:rPr altLang="zh-CN" dirty="0" sz="26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finishing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work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without</a:t>
            </a:r>
            <a:endParaRPr altLang="zh-CN" sz="2600" lang="en-US">
              <a:latin typeface="Arial"/>
              <a:ea typeface="Arial"/>
              <a:cs typeface="Arial"/>
            </a:endParaRPr>
          </a:p>
        </p:txBody>
      </p:sp>
      <p:sp>
        <p:nvSpPr>
          <p:cNvPr id="1048894" name="Text Box353"/>
          <p:cNvSpPr txBox="1"/>
          <p:nvPr/>
        </p:nvSpPr>
        <p:spPr>
          <a:xfrm>
            <a:off x="732790" y="4026789"/>
            <a:ext cx="3607435" cy="36850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02"/>
              </a:lnSpc>
            </a:pPr>
            <a:r>
              <a:rPr altLang="zh-CN" dirty="0" sz="26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constant</a:t>
            </a:r>
            <a:r>
              <a:rPr altLang="zh-CN" dirty="0" sz="26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reminders</a:t>
            </a:r>
            <a:r>
              <a:rPr altLang="zh-CN" dirty="0" sz="2600" lang="en-US" spc="23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from</a:t>
            </a:r>
            <a:endParaRPr altLang="zh-CN" sz="2600" lang="en-US">
              <a:latin typeface="Arial"/>
              <a:ea typeface="Arial"/>
              <a:cs typeface="Arial"/>
            </a:endParaRPr>
          </a:p>
        </p:txBody>
      </p:sp>
      <p:sp>
        <p:nvSpPr>
          <p:cNvPr id="1048895" name="Text Box354"/>
          <p:cNvSpPr txBox="1"/>
          <p:nvPr/>
        </p:nvSpPr>
        <p:spPr>
          <a:xfrm>
            <a:off x="732790" y="4423029"/>
            <a:ext cx="2391105" cy="36850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02"/>
              </a:lnSpc>
            </a:pPr>
            <a:r>
              <a:rPr altLang="zh-CN" dirty="0" sz="26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6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supervisor.</a:t>
            </a:r>
            <a:endParaRPr altLang="zh-CN" sz="2600" lang="en-US">
              <a:latin typeface="Arial"/>
              <a:ea typeface="Arial"/>
              <a:cs typeface="Arial"/>
            </a:endParaRPr>
          </a:p>
        </p:txBody>
      </p:sp>
      <p:sp>
        <p:nvSpPr>
          <p:cNvPr id="1048896" name="Text Box355"/>
          <p:cNvSpPr txBox="1"/>
          <p:nvPr/>
        </p:nvSpPr>
        <p:spPr>
          <a:xfrm>
            <a:off x="590550" y="5222393"/>
            <a:ext cx="7905394" cy="82890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63"/>
              </a:lnSpc>
            </a:pPr>
            <a:r>
              <a:rPr altLang="zh-CN" dirty="0" sz="28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if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you</a:t>
            </a:r>
            <a:r>
              <a:rPr altLang="zh-CN" dirty="0" sz="28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are</a:t>
            </a:r>
            <a:r>
              <a:rPr altLang="zh-CN" dirty="0" sz="28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already</a:t>
            </a:r>
            <a:r>
              <a:rPr altLang="zh-CN" dirty="0" sz="2800" lang="en-US" spc="-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in</a:t>
            </a:r>
            <a:r>
              <a:rPr altLang="zh-CN" dirty="0" sz="28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</a:t>
            </a:r>
            <a:r>
              <a:rPr altLang="zh-CN" dirty="0" sz="2800" lang="en-US" spc="-1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leadership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role,</a:t>
            </a:r>
            <a:r>
              <a:rPr altLang="zh-CN" dirty="0" sz="2800" lang="en-US" spc="-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this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means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setting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the </a:t>
            </a:r>
            <a:r>
              <a:rPr altLang="zh-CN" dirty="0" sz="2800" lang="en-US" spc="-3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example</a:t>
            </a:r>
            <a:r>
              <a:rPr altLang="zh-CN" dirty="0" sz="2800" lang="en-US" spc="-6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what</a:t>
            </a:r>
            <a:r>
              <a:rPr altLang="zh-CN" dirty="0" sz="28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needs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to</a:t>
            </a:r>
            <a:r>
              <a:rPr altLang="zh-CN" dirty="0" sz="2800" lang="en-US" spc="-9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</a:t>
            </a:r>
            <a:r>
              <a:rPr altLang="zh-CN" dirty="0" sz="2800" lang="en-US" spc="-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done,</a:t>
            </a:r>
            <a:r>
              <a:rPr altLang="zh-CN" dirty="0" sz="2800" lang="en-US" spc="-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0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do</a:t>
            </a:r>
            <a:r>
              <a:rPr altLang="zh-CN" dirty="0" sz="2800" lang="en-US" spc="-17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it</a:t>
            </a:r>
            <a:r>
              <a:rPr altLang="zh-CN" dirty="0" sz="28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.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the</a:t>
            </a:r>
            <a:r>
              <a:rPr altLang="zh-CN" dirty="0" sz="2800" lang="en-US" spc="-1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owner</a:t>
            </a:r>
            <a:endParaRPr altLang="zh-CN" sz="2800" lang="en-US">
              <a:latin typeface="Arial Narrow"/>
              <a:ea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Path356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898" name="Path357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3" name="Image35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130" y="2570480"/>
            <a:ext cx="3214370" cy="2272030"/>
          </a:xfrm>
          <a:prstGeom prst="rect"/>
          <a:noFill/>
        </p:spPr>
      </p:pic>
      <p:sp>
        <p:nvSpPr>
          <p:cNvPr id="1048899" name="Text Box359"/>
          <p:cNvSpPr txBox="1"/>
          <p:nvPr/>
        </p:nvSpPr>
        <p:spPr>
          <a:xfrm>
            <a:off x="518160" y="208737"/>
            <a:ext cx="7374433" cy="98348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872"/>
              </a:lnSpc>
            </a:pP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How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can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b="1" dirty="0" sz="32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develop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skills</a:t>
            </a:r>
            <a:r>
              <a:rPr altLang="zh-CN" b="1" dirty="0" sz="3200" lang="en-US" spc="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200" lang="en-US" spc="72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at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 spc="-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200" lang="en-US" spc="-1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position?</a:t>
            </a:r>
            <a:endParaRPr altLang="zh-CN" sz="32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00" name="Text Box360"/>
          <p:cNvSpPr txBox="1"/>
          <p:nvPr/>
        </p:nvSpPr>
        <p:spPr>
          <a:xfrm>
            <a:off x="589280" y="1509522"/>
            <a:ext cx="7549997" cy="82356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99060" rtl="0">
              <a:lnSpc>
                <a:spcPts val="3242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If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co-worker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has</a:t>
            </a:r>
            <a:r>
              <a:rPr altLang="zh-CN" dirty="0" sz="28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large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project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have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some</a:t>
            </a:r>
            <a:r>
              <a:rPr altLang="zh-CN" dirty="0" sz="28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time</a:t>
            </a:r>
            <a:r>
              <a:rPr altLang="zh-CN" dirty="0" sz="2800" lang="en-US" spc="-13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8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hands,</a:t>
            </a:r>
            <a:r>
              <a:rPr altLang="zh-CN" dirty="0" sz="2800" lang="en-US" spc="4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volunteer</a:t>
            </a:r>
            <a:r>
              <a:rPr altLang="zh-CN" dirty="0" sz="2800" lang="en-US" spc="24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help.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01" name="Text Box361"/>
          <p:cNvSpPr txBox="1"/>
          <p:nvPr/>
        </p:nvSpPr>
        <p:spPr>
          <a:xfrm>
            <a:off x="4804410" y="2763012"/>
            <a:ext cx="3754830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Further,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could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seek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02" name="Text Box362"/>
          <p:cNvSpPr txBox="1"/>
          <p:nvPr/>
        </p:nvSpPr>
        <p:spPr>
          <a:xfrm>
            <a:off x="4804410" y="3189732"/>
            <a:ext cx="3597656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8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challenging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work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03" name="Text Box363"/>
          <p:cNvSpPr txBox="1"/>
          <p:nvPr/>
        </p:nvSpPr>
        <p:spPr>
          <a:xfrm>
            <a:off x="4804410" y="3616452"/>
            <a:ext cx="3321710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strive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develop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04" name="Text Box364"/>
          <p:cNvSpPr txBox="1"/>
          <p:nvPr/>
        </p:nvSpPr>
        <p:spPr>
          <a:xfrm>
            <a:off x="4804410" y="4043172"/>
            <a:ext cx="3795726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technical</a:t>
            </a:r>
            <a:r>
              <a:rPr altLang="zh-CN" dirty="0" sz="28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05" name="Text Box365"/>
          <p:cNvSpPr txBox="1"/>
          <p:nvPr/>
        </p:nvSpPr>
        <p:spPr>
          <a:xfrm>
            <a:off x="4804410" y="4469893"/>
            <a:ext cx="809752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do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it.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06" name="Text Box366"/>
          <p:cNvSpPr txBox="1"/>
          <p:nvPr/>
        </p:nvSpPr>
        <p:spPr>
          <a:xfrm>
            <a:off x="661670" y="5441315"/>
            <a:ext cx="7142607" cy="42519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48"/>
              </a:lnSpc>
            </a:pPr>
            <a:r>
              <a:rPr altLang="zh-CN" dirty="0" sz="3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30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3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Owner</a:t>
            </a:r>
            <a:r>
              <a:rPr altLang="zh-CN" dirty="0" sz="30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r>
              <a:rPr altLang="zh-CN" dirty="0" sz="3000" lang="en-US" spc="-1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30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rarely</a:t>
            </a:r>
            <a:r>
              <a:rPr altLang="zh-CN" dirty="0" sz="30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goes</a:t>
            </a:r>
            <a:r>
              <a:rPr altLang="zh-CN" dirty="0" sz="30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unnoticed.</a:t>
            </a:r>
            <a:endParaRPr altLang="zh-CN" sz="30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Path367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08" name="Path368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4" name="Image36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14620" y="3216910"/>
            <a:ext cx="3143250" cy="2354580"/>
          </a:xfrm>
          <a:prstGeom prst="rect"/>
          <a:noFill/>
        </p:spPr>
      </p:pic>
      <p:sp>
        <p:nvSpPr>
          <p:cNvPr id="1048909" name="Text Box370"/>
          <p:cNvSpPr txBox="1"/>
          <p:nvPr/>
        </p:nvSpPr>
        <p:spPr>
          <a:xfrm>
            <a:off x="803910" y="279857"/>
            <a:ext cx="7373214" cy="159984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199"/>
              </a:lnSpc>
            </a:pPr>
            <a:r>
              <a:rPr altLang="zh-CN" b="1" dirty="0" sz="32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How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can</a:t>
            </a:r>
            <a:r>
              <a:rPr altLang="zh-CN" b="1" dirty="0" sz="32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b="1" dirty="0" sz="3200" lang="en-US" spc="-1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develop</a:t>
            </a:r>
            <a:r>
              <a:rPr altLang="zh-CN" b="1" dirty="0" sz="3200" lang="en-US" spc="-1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200" lang="en-US" spc="-1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skills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200" lang="en-US" spc="72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altLang="zh-CN" b="1" dirty="0" sz="3200" lang="en-US" spc="-1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at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position?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2.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Act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team</a:t>
            </a:r>
            <a:r>
              <a:rPr altLang="zh-CN" dirty="0" sz="2800" lang="en-US" spc="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player: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</a:t>
            </a:r>
            <a:r>
              <a:rPr altLang="zh-CN" dirty="0" sz="28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means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only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10" name="Text Box371"/>
          <p:cNvSpPr txBox="1"/>
          <p:nvPr/>
        </p:nvSpPr>
        <p:spPr>
          <a:xfrm>
            <a:off x="1200150" y="1909572"/>
            <a:ext cx="7058356" cy="82356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42"/>
              </a:lnSpc>
            </a:pP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being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cooperative,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but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also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displaying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strong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leadership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necessary.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11" name="Text Box372"/>
          <p:cNvSpPr txBox="1"/>
          <p:nvPr/>
        </p:nvSpPr>
        <p:spPr>
          <a:xfrm>
            <a:off x="947420" y="3151632"/>
            <a:ext cx="3874668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Practice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leading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small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12" name="Text Box373"/>
          <p:cNvSpPr txBox="1"/>
          <p:nvPr/>
        </p:nvSpPr>
        <p:spPr>
          <a:xfrm>
            <a:off x="947420" y="3578352"/>
            <a:ext cx="3361182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group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discussions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by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13" name="Text Box374"/>
          <p:cNvSpPr txBox="1"/>
          <p:nvPr/>
        </p:nvSpPr>
        <p:spPr>
          <a:xfrm>
            <a:off x="947420" y="4005072"/>
            <a:ext cx="3717494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asking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8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teammates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14" name="Text Box375"/>
          <p:cNvSpPr txBox="1"/>
          <p:nvPr/>
        </p:nvSpPr>
        <p:spPr>
          <a:xfrm>
            <a:off x="947420" y="4431793"/>
            <a:ext cx="3616503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bringing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15" name="Text Box376"/>
          <p:cNvSpPr txBox="1"/>
          <p:nvPr/>
        </p:nvSpPr>
        <p:spPr>
          <a:xfrm>
            <a:off x="947420" y="4858512"/>
            <a:ext cx="3976726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quieter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members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into</a:t>
            </a:r>
            <a:r>
              <a:rPr altLang="zh-CN" dirty="0" sz="28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916" name="Text Box377"/>
          <p:cNvSpPr txBox="1"/>
          <p:nvPr/>
        </p:nvSpPr>
        <p:spPr>
          <a:xfrm>
            <a:off x="947420" y="5285232"/>
            <a:ext cx="2154631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conversation.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Path378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18" name="Path379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5" name="Image38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130" y="2357120"/>
            <a:ext cx="3404870" cy="2143760"/>
          </a:xfrm>
          <a:prstGeom prst="rect"/>
          <a:noFill/>
        </p:spPr>
      </p:pic>
      <p:sp>
        <p:nvSpPr>
          <p:cNvPr id="1048919" name="Text Box381"/>
          <p:cNvSpPr txBox="1"/>
          <p:nvPr/>
        </p:nvSpPr>
        <p:spPr>
          <a:xfrm>
            <a:off x="803910" y="279857"/>
            <a:ext cx="7652308" cy="149260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marL="72390" rtl="0">
              <a:lnSpc>
                <a:spcPts val="3918"/>
              </a:lnSpc>
            </a:pP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How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can</a:t>
            </a:r>
            <a:r>
              <a:rPr altLang="zh-CN" b="1" dirty="0" sz="3200" lang="en-US" spc="-1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develop</a:t>
            </a:r>
            <a:r>
              <a:rPr altLang="zh-CN" b="1" dirty="0" sz="32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skills</a:t>
            </a:r>
            <a:r>
              <a:rPr altLang="zh-CN" b="1" dirty="0" sz="3200" lang="en-US" spc="-8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200" lang="en-US" spc="72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altLang="zh-CN" b="1" dirty="0" sz="3200" lang="en-US" spc="-1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at</a:t>
            </a:r>
            <a:r>
              <a:rPr altLang="zh-CN" b="1" dirty="0" sz="3200" lang="en-US" spc="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position?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3.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flexible: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Employees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adapt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any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situation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20" name="Text Box382"/>
          <p:cNvSpPr txBox="1"/>
          <p:nvPr/>
        </p:nvSpPr>
        <p:spPr>
          <a:xfrm>
            <a:off x="1145540" y="1798066"/>
            <a:ext cx="674949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dependable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no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matter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thrown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21" name="Text Box383"/>
          <p:cNvSpPr txBox="1"/>
          <p:nvPr/>
        </p:nvSpPr>
        <p:spPr>
          <a:xfrm>
            <a:off x="4591050" y="2422906"/>
            <a:ext cx="3741725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open</a:t>
            </a:r>
            <a:r>
              <a:rPr altLang="zh-CN" dirty="0" sz="24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agreeable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suggestions,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22" name="Text Box384"/>
          <p:cNvSpPr txBox="1"/>
          <p:nvPr/>
        </p:nvSpPr>
        <p:spPr>
          <a:xfrm>
            <a:off x="4591050" y="3154426"/>
            <a:ext cx="409961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respect</a:t>
            </a:r>
            <a:r>
              <a:rPr altLang="zh-CN" dirty="0" sz="2400" lang="en-US" spc="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difference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opinions,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23" name="Text Box385"/>
          <p:cNvSpPr txBox="1"/>
          <p:nvPr/>
        </p:nvSpPr>
        <p:spPr>
          <a:xfrm>
            <a:off x="4591050" y="3520186"/>
            <a:ext cx="357957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accept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mistakes,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24" name="Text Box386"/>
          <p:cNvSpPr txBox="1"/>
          <p:nvPr/>
        </p:nvSpPr>
        <p:spPr>
          <a:xfrm>
            <a:off x="4591050" y="3885946"/>
            <a:ext cx="335950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show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empathy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25" name="Text Box387"/>
          <p:cNvSpPr txBox="1"/>
          <p:nvPr/>
        </p:nvSpPr>
        <p:spPr>
          <a:xfrm>
            <a:off x="732790" y="4810176"/>
            <a:ext cx="7687182" cy="156090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3073"/>
              </a:lnSpc>
            </a:pPr>
            <a:r>
              <a:rPr altLang="zh-CN" dirty="0" sz="26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Understand</a:t>
            </a:r>
            <a:r>
              <a:rPr altLang="zh-CN" dirty="0" sz="2600" lang="en-US" spc="-1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constraints</a:t>
            </a:r>
            <a:r>
              <a:rPr altLang="zh-CN" dirty="0" sz="26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reasons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why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someone</a:t>
            </a:r>
            <a:r>
              <a:rPr altLang="zh-CN" dirty="0" sz="26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is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unable</a:t>
            </a:r>
            <a:r>
              <a:rPr altLang="zh-CN" dirty="0" sz="26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to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stick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to</a:t>
            </a:r>
            <a:r>
              <a:rPr altLang="zh-CN" dirty="0" sz="2600" lang="en-US" spc="-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plan</a:t>
            </a:r>
            <a:r>
              <a:rPr altLang="zh-CN" dirty="0" sz="2600" lang="en-US" spc="-1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600" lang="en-US" spc="-1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then</a:t>
            </a:r>
            <a:r>
              <a:rPr altLang="zh-CN" dirty="0" sz="26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work</a:t>
            </a:r>
            <a:r>
              <a:rPr altLang="zh-CN" dirty="0" sz="2600" lang="en-US" spc="-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to</a:t>
            </a:r>
            <a:r>
              <a:rPr altLang="zh-CN" dirty="0" sz="2600" lang="en-US" spc="-1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create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new</a:t>
            </a:r>
            <a:r>
              <a:rPr altLang="zh-CN" dirty="0" sz="2600" lang="en-US" spc="-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plan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if</a:t>
            </a:r>
            <a:r>
              <a:rPr altLang="zh-CN" dirty="0" sz="2600" lang="en-US" spc="-2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necessary.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You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do</a:t>
            </a:r>
            <a:r>
              <a:rPr altLang="zh-CN" dirty="0" sz="26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not</a:t>
            </a:r>
            <a:r>
              <a:rPr altLang="zh-CN" dirty="0" sz="26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want</a:t>
            </a:r>
            <a:r>
              <a:rPr altLang="zh-CN" dirty="0" sz="2600" lang="en-US" spc="-1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to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</a:t>
            </a:r>
            <a:r>
              <a:rPr altLang="zh-CN" dirty="0" sz="26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called</a:t>
            </a:r>
            <a:r>
              <a:rPr altLang="zh-CN" dirty="0" sz="2600" lang="en-US" spc="-1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“stuck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up”</a:t>
            </a:r>
            <a:r>
              <a:rPr altLang="zh-CN" dirty="0" sz="2600" lang="en-US" spc="29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as</a:t>
            </a:r>
            <a:r>
              <a:rPr altLang="zh-CN" dirty="0" sz="2600" lang="en-US" spc="58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manager.</a:t>
            </a:r>
            <a:r>
              <a:rPr altLang="zh-CN" dirty="0" sz="2600" lang="en-US" spc="58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Adopt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agile</a:t>
            </a:r>
            <a:r>
              <a:rPr altLang="zh-CN" dirty="0" sz="2600" lang="en-US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methods.</a:t>
            </a:r>
            <a:r>
              <a:rPr altLang="zh-CN" dirty="0" sz="2600" lang="en-US" spc="58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prepared</a:t>
            </a:r>
            <a:r>
              <a:rPr altLang="zh-CN" dirty="0" sz="2600" lang="en-US" spc="-1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for</a:t>
            </a:r>
            <a:r>
              <a:rPr altLang="zh-CN" dirty="0" sz="2600" lang="en-US" spc="-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any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breakdowns.</a:t>
            </a:r>
            <a:endParaRPr altLang="zh-CN" sz="2600" lang="en-US">
              <a:latin typeface="Arial Narrow"/>
              <a:ea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Path388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27" name="Path389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6" name="Image39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01260" y="2741930"/>
            <a:ext cx="3285490" cy="2186940"/>
          </a:xfrm>
          <a:prstGeom prst="rect"/>
          <a:noFill/>
        </p:spPr>
      </p:pic>
      <p:sp>
        <p:nvSpPr>
          <p:cNvPr id="1048928" name="Text Box391"/>
          <p:cNvSpPr txBox="1"/>
          <p:nvPr/>
        </p:nvSpPr>
        <p:spPr>
          <a:xfrm>
            <a:off x="947420" y="279857"/>
            <a:ext cx="7373620" cy="98348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872"/>
              </a:lnSpc>
            </a:pP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How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can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b="1" dirty="0" sz="3200" lang="en-US" spc="-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develop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skills</a:t>
            </a:r>
            <a:r>
              <a:rPr altLang="zh-CN" b="1" dirty="0" sz="3200" lang="en-US" spc="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200" lang="en-US" spc="72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-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at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2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200" lang="en-US" spc="-1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position?</a:t>
            </a:r>
            <a:endParaRPr altLang="zh-CN" sz="32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29" name="Text Box392"/>
          <p:cNvSpPr txBox="1"/>
          <p:nvPr/>
        </p:nvSpPr>
        <p:spPr>
          <a:xfrm>
            <a:off x="732790" y="1432306"/>
            <a:ext cx="783336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4.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effectively: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clearly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through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30" name="Text Box393"/>
          <p:cNvSpPr txBox="1"/>
          <p:nvPr/>
        </p:nvSpPr>
        <p:spPr>
          <a:xfrm>
            <a:off x="947420" y="2163826"/>
            <a:ext cx="7631784" cy="111104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127000" rtl="0">
              <a:lnSpc>
                <a:spcPts val="4374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written,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oral,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nonverbal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concise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900">
                <a:solidFill>
                  <a:srgbClr val="FFFFFF"/>
                </a:solidFill>
                <a:latin typeface="Arial"/>
                <a:ea typeface="Arial"/>
                <a:cs typeface="Arial"/>
              </a:rPr>
              <a:t>Articulate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(straight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843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489">
                <a:solidFill>
                  <a:srgbClr val="FFFFFF"/>
                </a:solidFill>
                <a:latin typeface="Arial"/>
                <a:ea typeface="Arial"/>
                <a:cs typeface="Arial"/>
              </a:rPr>
              <a:t>well,</a:t>
            </a:r>
            <a:r>
              <a:rPr altLang="zh-CN" dirty="0" sz="2400" lang="en-US" spc="-73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892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 spc="-593">
                <a:solidFill>
                  <a:srgbClr val="FFFFFF"/>
                </a:solidFill>
                <a:latin typeface="Arial"/>
                <a:ea typeface="Arial"/>
                <a:cs typeface="Arial"/>
              </a:rPr>
              <a:t>point)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780">
                <a:solidFill>
                  <a:srgbClr val="FFFFFF"/>
                </a:solidFill>
                <a:latin typeface="Arial"/>
                <a:ea typeface="Arial"/>
                <a:cs typeface="Arial"/>
              </a:rPr>
              <a:t>good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instead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5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going</a:t>
            </a:r>
            <a:r>
              <a:rPr altLang="zh-CN" dirty="0" sz="24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loops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31" name="Text Box394"/>
          <p:cNvSpPr txBox="1"/>
          <p:nvPr/>
        </p:nvSpPr>
        <p:spPr>
          <a:xfrm>
            <a:off x="947420" y="3300476"/>
            <a:ext cx="227218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listener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32" name="Text Box395"/>
          <p:cNvSpPr txBox="1"/>
          <p:nvPr/>
        </p:nvSpPr>
        <p:spPr>
          <a:xfrm>
            <a:off x="947420" y="3666236"/>
            <a:ext cx="232196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appropriate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body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33" name="Text Box396"/>
          <p:cNvSpPr txBox="1"/>
          <p:nvPr/>
        </p:nvSpPr>
        <p:spPr>
          <a:xfrm>
            <a:off x="947420" y="4031996"/>
            <a:ext cx="291480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language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all</a:t>
            </a:r>
            <a:r>
              <a:rPr altLang="zh-CN" dirty="0" sz="2400" lang="en-US" spc="-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times.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34" name="Text Box397"/>
          <p:cNvSpPr txBox="1"/>
          <p:nvPr/>
        </p:nvSpPr>
        <p:spPr>
          <a:xfrm>
            <a:off x="1018540" y="5162296"/>
            <a:ext cx="7554772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Get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discussion,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write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down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key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points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send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</a:t>
            </a:r>
            <a:r>
              <a:rPr altLang="zh-CN" dirty="0" sz="2400" lang="en-US" spc="2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over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Email,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sign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was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being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said,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2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everyone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400" lang="en-US" spc="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1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same</a:t>
            </a:r>
            <a:r>
              <a:rPr altLang="zh-CN" dirty="0" sz="2400" lang="en-US" spc="-14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page</a:t>
            </a:r>
            <a:r>
              <a:rPr altLang="zh-CN" dirty="0" sz="2400" lang="en-US" spc="-63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5" name="Path398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36" name="Path399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7" name="Image40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130" y="2786380"/>
            <a:ext cx="3232150" cy="2142490"/>
          </a:xfrm>
          <a:prstGeom prst="rect"/>
          <a:noFill/>
        </p:spPr>
      </p:pic>
      <p:sp>
        <p:nvSpPr>
          <p:cNvPr id="1048937" name="Text Box401"/>
          <p:cNvSpPr txBox="1"/>
          <p:nvPr/>
        </p:nvSpPr>
        <p:spPr>
          <a:xfrm>
            <a:off x="803910" y="208737"/>
            <a:ext cx="7300824" cy="91907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618"/>
              </a:lnSpc>
            </a:pPr>
            <a:r>
              <a:rPr altLang="zh-CN" b="1" dirty="0" sz="3200" lang="en-US" spc="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Strategic</a:t>
            </a:r>
            <a:r>
              <a:rPr altLang="zh-CN" b="1" dirty="0" sz="32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Leadership</a:t>
            </a:r>
            <a:r>
              <a:rPr altLang="zh-CN" b="1" dirty="0" sz="3200" lang="en-US" spc="-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2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–</a:t>
            </a:r>
            <a:r>
              <a:rPr altLang="zh-CN" b="1" dirty="0" sz="3200" lang="en-US" spc="3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8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28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8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28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8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2800" lang="en-US" spc="-1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8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28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8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28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8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2800" lang="en-US" spc="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28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endParaRPr altLang="zh-CN" sz="28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38" name="Text Box402"/>
          <p:cNvSpPr txBox="1"/>
          <p:nvPr/>
        </p:nvSpPr>
        <p:spPr>
          <a:xfrm>
            <a:off x="732790" y="1278179"/>
            <a:ext cx="7699858" cy="128727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3379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</a:t>
            </a:r>
            <a:r>
              <a:rPr altLang="zh-CN" dirty="0" sz="28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organization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that</a:t>
            </a:r>
            <a:r>
              <a:rPr altLang="zh-CN" dirty="0" sz="2800" lang="en-US" spc="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collectively</a:t>
            </a:r>
            <a:r>
              <a:rPr altLang="zh-CN" dirty="0" sz="2800" lang="en-US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exhibits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effective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builds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capacity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</a:t>
            </a:r>
            <a:r>
              <a:rPr altLang="zh-CN" dirty="0" sz="28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sustainable</a:t>
            </a:r>
            <a:r>
              <a:rPr altLang="zh-CN" dirty="0" sz="2800" lang="en-US" spc="-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organizational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change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</a:t>
            </a:r>
            <a:r>
              <a:rPr altLang="zh-CN" dirty="0" sz="28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performance.</a:t>
            </a:r>
            <a:endParaRPr altLang="zh-CN" sz="28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39" name="Text Box403"/>
          <p:cNvSpPr txBox="1"/>
          <p:nvPr/>
        </p:nvSpPr>
        <p:spPr>
          <a:xfrm>
            <a:off x="4232910" y="2543099"/>
            <a:ext cx="3218739" cy="45542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586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•</a:t>
            </a:r>
            <a:r>
              <a:rPr altLang="zh-CN" dirty="0" sz="28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Critical</a:t>
            </a:r>
            <a:r>
              <a:rPr altLang="zh-CN" dirty="0" sz="28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skills</a:t>
            </a:r>
            <a:endParaRPr altLang="zh-CN" sz="28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40" name="Text Box404"/>
          <p:cNvSpPr txBox="1"/>
          <p:nvPr/>
        </p:nvSpPr>
        <p:spPr>
          <a:xfrm>
            <a:off x="4232910" y="2969819"/>
            <a:ext cx="4542638" cy="88087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468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•</a:t>
            </a:r>
            <a:r>
              <a:rPr altLang="zh-CN" dirty="0" sz="28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Influencing</a:t>
            </a:r>
            <a:r>
              <a:rPr altLang="zh-CN" dirty="0" sz="2800" lang="en-US" spc="-1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even</a:t>
            </a:r>
            <a:r>
              <a:rPr altLang="zh-CN" dirty="0" sz="28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when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do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not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have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authority</a:t>
            </a:r>
            <a:endParaRPr altLang="zh-CN" sz="28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41" name="Text Box405"/>
          <p:cNvSpPr txBox="1"/>
          <p:nvPr/>
        </p:nvSpPr>
        <p:spPr>
          <a:xfrm>
            <a:off x="4232910" y="3823259"/>
            <a:ext cx="4336746" cy="130759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432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•</a:t>
            </a:r>
            <a:r>
              <a:rPr altLang="zh-CN" dirty="0" sz="2800" lang="en-US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Supporting</a:t>
            </a:r>
            <a:r>
              <a:rPr altLang="zh-CN" dirty="0" sz="2800" lang="en-US" spc="-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</a:t>
            </a:r>
            <a:r>
              <a:rPr altLang="zh-CN" dirty="0" sz="2800" lang="en-US" spc="-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effectiveness</a:t>
            </a:r>
            <a:r>
              <a:rPr altLang="zh-CN" dirty="0" sz="28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</a:t>
            </a:r>
            <a:r>
              <a:rPr altLang="zh-CN" dirty="0" sz="28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dirty="0" sz="2800" lang="en-US" spc="-1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change</a:t>
            </a:r>
            <a:r>
              <a:rPr altLang="zh-CN" dirty="0" sz="2800" lang="en-US" spc="63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initiatives</a:t>
            </a:r>
            <a:endParaRPr altLang="zh-CN" sz="28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42" name="Text Box406"/>
          <p:cNvSpPr txBox="1"/>
          <p:nvPr/>
        </p:nvSpPr>
        <p:spPr>
          <a:xfrm>
            <a:off x="4232910" y="5103419"/>
            <a:ext cx="3994303" cy="88087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468"/>
              </a:lnSpc>
            </a:pP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•</a:t>
            </a:r>
            <a:r>
              <a:rPr altLang="zh-CN" dirty="0" sz="28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Responding</a:t>
            </a:r>
            <a:r>
              <a:rPr altLang="zh-CN" dirty="0" sz="2800" lang="en-US" spc="-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intense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emotions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that</a:t>
            </a:r>
            <a:r>
              <a:rPr altLang="zh-CN" dirty="0" sz="2800" lang="en-US" spc="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accompany</a:t>
            </a:r>
            <a:endParaRPr altLang="zh-CN" sz="28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43" name="Text Box407"/>
          <p:cNvSpPr txBox="1"/>
          <p:nvPr/>
        </p:nvSpPr>
        <p:spPr>
          <a:xfrm>
            <a:off x="4232910" y="5977179"/>
            <a:ext cx="3168803" cy="43383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416"/>
              </a:lnSpc>
            </a:pPr>
            <a:r>
              <a:rPr altLang="zh-CN" dirty="0" sz="28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transition</a:t>
            </a:r>
            <a:r>
              <a:rPr altLang="zh-CN" dirty="0" sz="28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</a:t>
            </a:r>
            <a:r>
              <a:rPr altLang="zh-CN" dirty="0" sz="2800" lang="en-US" spc="-1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8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change</a:t>
            </a:r>
            <a:endParaRPr altLang="zh-CN" sz="28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Path408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45" name="Path409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98" name="Image4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648960" y="2286000"/>
            <a:ext cx="2924810" cy="2711450"/>
          </a:xfrm>
          <a:prstGeom prst="rect"/>
          <a:noFill/>
        </p:spPr>
      </p:pic>
      <p:sp>
        <p:nvSpPr>
          <p:cNvPr id="1048946" name="Text Box411"/>
          <p:cNvSpPr txBox="1"/>
          <p:nvPr/>
        </p:nvSpPr>
        <p:spPr>
          <a:xfrm>
            <a:off x="518160" y="296418"/>
            <a:ext cx="8143874" cy="205262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143510" marL="143510" rtl="0">
              <a:lnSpc>
                <a:spcPts val="3857"/>
              </a:lnSpc>
            </a:pPr>
            <a:r>
              <a:rPr altLang="zh-CN" b="1" dirty="0" sz="30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3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000" lang="en-US" spc="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2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Critical</a:t>
            </a:r>
            <a:r>
              <a:rPr altLang="zh-CN" dirty="0" sz="32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2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altLang="zh-CN" dirty="0" sz="32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2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skills</a:t>
            </a:r>
            <a:endParaRPr altLang="zh-CN" sz="3200" lang="en-US">
              <a:latin typeface="Calibri"/>
              <a:ea typeface="Calibri"/>
              <a:cs typeface="Calibri"/>
            </a:endParaRPr>
          </a:p>
          <a:p>
            <a:pPr algn="l" marL="143510" marR="395547" rtl="0">
              <a:lnSpc>
                <a:spcPts val="2816"/>
              </a:lnSpc>
            </a:pP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word“critical”often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misleads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think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critical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thinking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only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based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soul-less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data,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information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evidences.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47" name="Text Box412"/>
          <p:cNvSpPr txBox="1"/>
          <p:nvPr/>
        </p:nvSpPr>
        <p:spPr>
          <a:xfrm>
            <a:off x="732790" y="2553716"/>
            <a:ext cx="409864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According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Rudd,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Baker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48" name="Text Box413"/>
          <p:cNvSpPr txBox="1"/>
          <p:nvPr/>
        </p:nvSpPr>
        <p:spPr>
          <a:xfrm>
            <a:off x="732790" y="2919476"/>
            <a:ext cx="414832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Hoover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(2000),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critical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thinking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49" name="Text Box414"/>
          <p:cNvSpPr txBox="1"/>
          <p:nvPr/>
        </p:nvSpPr>
        <p:spPr>
          <a:xfrm>
            <a:off x="732790" y="3285236"/>
            <a:ext cx="404713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“reasoned,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purposive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50" name="Text Box415"/>
          <p:cNvSpPr txBox="1"/>
          <p:nvPr/>
        </p:nvSpPr>
        <p:spPr>
          <a:xfrm>
            <a:off x="732790" y="3650996"/>
            <a:ext cx="343844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introspective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approach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51" name="Text Box416"/>
          <p:cNvSpPr txBox="1"/>
          <p:nvPr/>
        </p:nvSpPr>
        <p:spPr>
          <a:xfrm>
            <a:off x="732790" y="4016756"/>
            <a:ext cx="425196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solving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problems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addressing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52" name="Text Box417"/>
          <p:cNvSpPr txBox="1"/>
          <p:nvPr/>
        </p:nvSpPr>
        <p:spPr>
          <a:xfrm>
            <a:off x="732790" y="4382516"/>
            <a:ext cx="152643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”.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53" name="Text Box418"/>
          <p:cNvSpPr txBox="1"/>
          <p:nvPr/>
        </p:nvSpPr>
        <p:spPr>
          <a:xfrm>
            <a:off x="732790" y="5075936"/>
            <a:ext cx="7589215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Introspection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solving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problems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team</a:t>
            </a:r>
            <a:r>
              <a:rPr altLang="zh-CN" dirty="0" sz="2400" lang="en-US" spc="3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includes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acknowledging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thoughts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one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key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elements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emotional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intelligence.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Path41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55" name="Path420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20" name="Group421"/>
          <p:cNvGrpSpPr/>
          <p:nvPr/>
        </p:nvGrpSpPr>
        <p:grpSpPr>
          <a:xfrm>
            <a:off x="557075" y="2496365"/>
            <a:ext cx="3385460" cy="2589170"/>
            <a:chOff x="557075" y="2496365"/>
            <a:chExt cx="3385460" cy="2589170"/>
          </a:xfrm>
        </p:grpSpPr>
        <p:sp>
          <p:nvSpPr>
            <p:cNvPr id="1048956" name="Path422"/>
            <p:cNvSpPr/>
            <p:nvPr/>
          </p:nvSpPr>
          <p:spPr>
            <a:xfrm>
              <a:off x="557075" y="2496365"/>
              <a:ext cx="3385460" cy="2589170"/>
            </a:xfrm>
            <a:custGeom>
              <a:avLst/>
              <a:ahLst/>
              <a:rect l="l" t="t" r="r" b="b"/>
              <a:pathLst>
                <a:path w="3385460" h="2589170">
                  <a:moveTo>
                    <a:pt x="9345" y="9345"/>
                  </a:moveTo>
                  <a:lnTo>
                    <a:pt x="3376115" y="9345"/>
                  </a:lnTo>
                  <a:lnTo>
                    <a:pt x="3376115" y="2579825"/>
                  </a:lnTo>
                  <a:lnTo>
                    <a:pt x="9345" y="2579825"/>
                  </a:lnTo>
                  <a:lnTo>
                    <a:pt x="9345" y="9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345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pic>
          <p:nvPicPr>
            <p:cNvPr id="2097199" name="Image423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571500" y="2509520"/>
              <a:ext cx="3357880" cy="2561590"/>
            </a:xfrm>
            <a:prstGeom prst="rect"/>
            <a:noFill/>
          </p:spPr>
        </p:pic>
      </p:grpSp>
      <p:sp>
        <p:nvSpPr>
          <p:cNvPr id="1048957" name="Text Box424"/>
          <p:cNvSpPr txBox="1"/>
          <p:nvPr/>
        </p:nvSpPr>
        <p:spPr>
          <a:xfrm>
            <a:off x="518160" y="296418"/>
            <a:ext cx="8143874" cy="110784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143510" marL="143510" rtl="0">
              <a:lnSpc>
                <a:spcPts val="4362"/>
              </a:lnSpc>
            </a:pPr>
            <a:r>
              <a:rPr altLang="zh-CN" b="1" dirty="0" sz="30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3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000" lang="en-US" spc="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Influencing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even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when</a:t>
            </a:r>
            <a:r>
              <a:rPr altLang="zh-CN" dirty="0" sz="2900" lang="en-US" spc="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dirty="0" sz="2900" lang="en-US" spc="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do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not</a:t>
            </a:r>
            <a:r>
              <a:rPr altLang="zh-CN" dirty="0" sz="29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have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authority</a:t>
            </a:r>
            <a:endParaRPr altLang="zh-CN" sz="29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58" name="Text Box425"/>
          <p:cNvSpPr txBox="1"/>
          <p:nvPr/>
        </p:nvSpPr>
        <p:spPr>
          <a:xfrm>
            <a:off x="590550" y="1356309"/>
            <a:ext cx="8014106" cy="71048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97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authority,</a:t>
            </a:r>
            <a:r>
              <a:rPr altLang="zh-CN" dirty="0" sz="2400" lang="en-US" spc="1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can</a:t>
            </a:r>
            <a:r>
              <a:rPr altLang="zh-CN" dirty="0" sz="2400" lang="en-US" spc="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simply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“order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”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to</a:t>
            </a:r>
            <a:r>
              <a:rPr altLang="zh-CN" dirty="0" sz="2400" lang="en-US" spc="-1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do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you</a:t>
            </a:r>
            <a:r>
              <a:rPr altLang="zh-CN" dirty="0" sz="24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want.</a:t>
            </a:r>
            <a:r>
              <a:rPr altLang="zh-CN" dirty="0" sz="2400" lang="en-US" spc="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may</a:t>
            </a:r>
            <a:r>
              <a:rPr altLang="zh-CN" dirty="0" sz="2400" lang="en-US" spc="54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not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most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effective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leadership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strategy;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you</a:t>
            </a:r>
            <a:r>
              <a:rPr altLang="zh-CN" dirty="0" sz="2400" lang="en-US" spc="-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’ll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get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what</a:t>
            </a:r>
            <a:r>
              <a:rPr altLang="zh-CN" dirty="0" sz="2400" lang="en-US" spc="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ask</a:t>
            </a:r>
            <a:r>
              <a:rPr altLang="zh-CN" dirty="0" sz="2400" lang="en-US" spc="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for.</a:t>
            </a:r>
            <a:endParaRPr altLang="zh-CN" sz="24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8959" name="Text Box426"/>
          <p:cNvSpPr txBox="1"/>
          <p:nvPr/>
        </p:nvSpPr>
        <p:spPr>
          <a:xfrm>
            <a:off x="4232910" y="2440889"/>
            <a:ext cx="4004766" cy="10762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25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But,</a:t>
            </a:r>
            <a:r>
              <a:rPr altLang="zh-CN" dirty="0" sz="2400" lang="en-US" spc="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how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influence</a:t>
            </a:r>
            <a:r>
              <a:rPr altLang="zh-CN" dirty="0" sz="2400" lang="en-US" spc="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someone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over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whom</a:t>
            </a:r>
            <a:r>
              <a:rPr altLang="zh-CN" dirty="0" sz="2400" lang="en-US" spc="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have</a:t>
            </a:r>
            <a:r>
              <a:rPr altLang="zh-CN" dirty="0" sz="2400" lang="en-US" spc="-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no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control,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power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authority?.</a:t>
            </a:r>
            <a:endParaRPr altLang="zh-CN" sz="24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8960" name="Text Box427"/>
          <p:cNvSpPr txBox="1"/>
          <p:nvPr/>
        </p:nvSpPr>
        <p:spPr>
          <a:xfrm>
            <a:off x="4232910" y="3538169"/>
            <a:ext cx="4356760" cy="71048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97"/>
              </a:lnSpc>
            </a:pPr>
            <a:r>
              <a:rPr altLang="zh-CN" dirty="0" sz="2400" lang="en-US" spc="-49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First,</a:t>
            </a:r>
            <a:r>
              <a:rPr altLang="zh-CN" dirty="0" sz="2400" lang="en-US" spc="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respect</a:t>
            </a:r>
            <a:r>
              <a:rPr altLang="zh-CN" dirty="0" sz="2400" lang="en-US" spc="1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other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people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’s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opinions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or</a:t>
            </a:r>
            <a:r>
              <a:rPr altLang="zh-CN" dirty="0" sz="2400" lang="en-US" spc="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thoughts.</a:t>
            </a:r>
            <a:endParaRPr altLang="zh-CN" sz="24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8961" name="Text Box428"/>
          <p:cNvSpPr txBox="1"/>
          <p:nvPr/>
        </p:nvSpPr>
        <p:spPr>
          <a:xfrm>
            <a:off x="4232910" y="4269689"/>
            <a:ext cx="4468012" cy="10762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25"/>
              </a:lnSpc>
            </a:pPr>
            <a:r>
              <a:rPr altLang="zh-CN" dirty="0" sz="2400" lang="en-US" spc="-49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r>
              <a:rPr altLang="zh-CN" dirty="0" sz="2400" lang="en-US" spc="-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Don't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tell</a:t>
            </a:r>
            <a:r>
              <a:rPr altLang="zh-CN" dirty="0" sz="24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people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are</a:t>
            </a:r>
            <a:r>
              <a:rPr altLang="zh-CN" dirty="0" sz="2400" lang="en-US" spc="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wrong.</a:t>
            </a:r>
            <a:r>
              <a:rPr altLang="zh-CN" dirty="0" sz="2400" lang="en-US" spc="54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49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r>
              <a:rPr altLang="zh-CN" dirty="0" sz="24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more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inclusive,</a:t>
            </a:r>
            <a:r>
              <a:rPr altLang="zh-CN" dirty="0" sz="2400" lang="en-US" spc="1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less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divisive.</a:t>
            </a:r>
            <a:r>
              <a:rPr altLang="zh-CN" dirty="0" sz="2400" lang="en-US" spc="54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490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r>
              <a:rPr altLang="zh-CN" dirty="0" sz="24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conversational,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not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argumentative.</a:t>
            </a:r>
            <a:endParaRPr altLang="zh-CN" sz="24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8962" name="Text Box429"/>
          <p:cNvSpPr txBox="1"/>
          <p:nvPr/>
        </p:nvSpPr>
        <p:spPr>
          <a:xfrm>
            <a:off x="4232910" y="5373675"/>
            <a:ext cx="281026" cy="30449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398"/>
              </a:lnSpc>
            </a:pPr>
            <a:r>
              <a:rPr altLang="zh-CN" dirty="0" sz="2400" lang="en-US" spc="-487">
                <a:solidFill>
                  <a:srgbClr val="FFFFFF"/>
                </a:solidFill>
                <a:latin typeface="OpenSymbol"/>
                <a:ea typeface="OpenSymbol"/>
                <a:cs typeface="OpenSymbol"/>
              </a:rPr>
              <a:t></a:t>
            </a:r>
            <a:endParaRPr altLang="zh-CN" sz="2400" lang="en-US">
              <a:latin typeface="OpenSymbol"/>
              <a:ea typeface="OpenSymbol"/>
              <a:cs typeface="OpenSymbol"/>
            </a:endParaRPr>
          </a:p>
        </p:txBody>
      </p:sp>
      <p:sp>
        <p:nvSpPr>
          <p:cNvPr id="1048963" name="Text Box430"/>
          <p:cNvSpPr txBox="1"/>
          <p:nvPr/>
        </p:nvSpPr>
        <p:spPr>
          <a:xfrm>
            <a:off x="4545330" y="5366970"/>
            <a:ext cx="2451811" cy="34472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14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Listen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more,</a:t>
            </a:r>
            <a:r>
              <a:rPr altLang="zh-CN" dirty="0" sz="24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talk</a:t>
            </a:r>
            <a:r>
              <a:rPr altLang="zh-CN" dirty="0" sz="2400" lang="en-US" spc="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less.</a:t>
            </a:r>
            <a:endParaRPr altLang="zh-CN" sz="2400" lang="en-US">
              <a:latin typeface="Arial Narrow"/>
              <a:ea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Path431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65" name="Path432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22" name="Group433"/>
          <p:cNvGrpSpPr/>
          <p:nvPr/>
        </p:nvGrpSpPr>
        <p:grpSpPr>
          <a:xfrm>
            <a:off x="4986835" y="3102155"/>
            <a:ext cx="3527701" cy="2698390"/>
            <a:chOff x="4986835" y="3102155"/>
            <a:chExt cx="3527701" cy="2698390"/>
          </a:xfrm>
        </p:grpSpPr>
        <p:sp>
          <p:nvSpPr>
            <p:cNvPr id="1048966" name="Path434"/>
            <p:cNvSpPr/>
            <p:nvPr/>
          </p:nvSpPr>
          <p:spPr>
            <a:xfrm>
              <a:off x="4986835" y="3102155"/>
              <a:ext cx="3527701" cy="2698390"/>
            </a:xfrm>
            <a:custGeom>
              <a:avLst/>
              <a:ahLst/>
              <a:rect l="l" t="t" r="r" b="b"/>
              <a:pathLst>
                <a:path w="3527701" h="2698390">
                  <a:moveTo>
                    <a:pt x="9345" y="9345"/>
                  </a:moveTo>
                  <a:lnTo>
                    <a:pt x="3518355" y="9345"/>
                  </a:lnTo>
                  <a:lnTo>
                    <a:pt x="3518355" y="2689045"/>
                  </a:lnTo>
                  <a:lnTo>
                    <a:pt x="9345" y="2689045"/>
                  </a:lnTo>
                  <a:lnTo>
                    <a:pt x="9345" y="9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345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pic>
          <p:nvPicPr>
            <p:cNvPr id="2097200" name="Image43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5001260" y="3116580"/>
              <a:ext cx="3500120" cy="2669540"/>
            </a:xfrm>
            <a:prstGeom prst="rect"/>
            <a:noFill/>
          </p:spPr>
        </p:pic>
      </p:grpSp>
      <p:sp>
        <p:nvSpPr>
          <p:cNvPr id="1048967" name="Text Box436"/>
          <p:cNvSpPr txBox="1"/>
          <p:nvPr/>
        </p:nvSpPr>
        <p:spPr>
          <a:xfrm>
            <a:off x="518160" y="296418"/>
            <a:ext cx="8143874" cy="133380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72390" marL="72390" rtl="0">
              <a:lnSpc>
                <a:spcPts val="3501"/>
              </a:lnSpc>
            </a:pPr>
            <a:r>
              <a:rPr altLang="zh-CN" b="1" dirty="0" sz="30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3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000" lang="en-US" spc="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Influencing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even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when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you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do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not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have</a:t>
            </a:r>
            <a:r>
              <a:rPr altLang="zh-CN" dirty="0" sz="29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9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authority</a:t>
            </a:r>
            <a:r>
              <a:rPr altLang="zh-CN" dirty="0" sz="2900" lang="en-US" spc="65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True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influence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seen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great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leaders.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68" name="Text Box437"/>
          <p:cNvSpPr txBox="1"/>
          <p:nvPr/>
        </p:nvSpPr>
        <p:spPr>
          <a:xfrm>
            <a:off x="661670" y="1655826"/>
            <a:ext cx="7925104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represent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segment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population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depends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he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she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stand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up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their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rights,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their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beliefs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their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needs.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69" name="Text Box438"/>
          <p:cNvSpPr txBox="1"/>
          <p:nvPr/>
        </p:nvSpPr>
        <p:spPr>
          <a:xfrm>
            <a:off x="661670" y="3101086"/>
            <a:ext cx="389778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like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how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Rick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Warren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70" name="Text Box439"/>
          <p:cNvSpPr txBox="1"/>
          <p:nvPr/>
        </p:nvSpPr>
        <p:spPr>
          <a:xfrm>
            <a:off x="661670" y="3466846"/>
            <a:ext cx="358902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biblical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example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explain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71" name="Text Box440"/>
          <p:cNvSpPr txBox="1"/>
          <p:nvPr/>
        </p:nvSpPr>
        <p:spPr>
          <a:xfrm>
            <a:off x="661670" y="3832606"/>
            <a:ext cx="133990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influence: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72" name="Text Box441"/>
          <p:cNvSpPr txBox="1"/>
          <p:nvPr/>
        </p:nvSpPr>
        <p:spPr>
          <a:xfrm>
            <a:off x="661670" y="4198366"/>
            <a:ext cx="380268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"</a:t>
            </a: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b="1" dirty="0" sz="2400" i="1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purpose</a:t>
            </a:r>
            <a:r>
              <a:rPr altLang="zh-CN" b="1" dirty="0" sz="2400" i="1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b="1" dirty="0" sz="2400" i="1" lang="en-US" spc="1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influence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73" name="Text Box442"/>
          <p:cNvSpPr txBox="1"/>
          <p:nvPr/>
        </p:nvSpPr>
        <p:spPr>
          <a:xfrm>
            <a:off x="661670" y="4564126"/>
            <a:ext cx="352836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b="1" dirty="0" sz="2400" i="1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b="1" dirty="0" sz="2400" i="1" lang="en-US" spc="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'speak</a:t>
            </a:r>
            <a:r>
              <a:rPr altLang="zh-CN" b="1" dirty="0" sz="2400" i="1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up</a:t>
            </a:r>
            <a:r>
              <a:rPr altLang="zh-CN" b="1" dirty="0" sz="2400" i="1" lang="en-US" spc="-1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b="1" dirty="0" sz="2400" i="1" lang="en-US" spc="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those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74" name="Text Box443"/>
          <p:cNvSpPr txBox="1"/>
          <p:nvPr/>
        </p:nvSpPr>
        <p:spPr>
          <a:xfrm>
            <a:off x="661670" y="4929886"/>
            <a:ext cx="397306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who</a:t>
            </a:r>
            <a:r>
              <a:rPr altLang="zh-CN" b="1" dirty="0" sz="2400" i="1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have</a:t>
            </a:r>
            <a:r>
              <a:rPr altLang="zh-CN" b="1" dirty="0" sz="2400" i="1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no</a:t>
            </a:r>
            <a:r>
              <a:rPr altLang="zh-CN" b="1" dirty="0" sz="2400" i="1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influence.'</a:t>
            </a:r>
            <a:r>
              <a:rPr altLang="zh-CN" b="1" dirty="0" sz="2400" i="1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It's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75" name="Text Box444"/>
          <p:cNvSpPr txBox="1"/>
          <p:nvPr/>
        </p:nvSpPr>
        <p:spPr>
          <a:xfrm>
            <a:off x="661670" y="5295646"/>
            <a:ext cx="365419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i="1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b="1" dirty="0" sz="2400" i="1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about</a:t>
            </a:r>
            <a:r>
              <a:rPr altLang="zh-CN" b="1" dirty="0" sz="2400" i="1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i="1" lang="en-US" spc="-5">
                <a:solidFill>
                  <a:srgbClr val="FFFF00"/>
                </a:solidFill>
                <a:latin typeface="Arial"/>
                <a:ea typeface="Arial"/>
                <a:cs typeface="Arial"/>
              </a:rPr>
              <a:t>you.</a:t>
            </a:r>
            <a:r>
              <a:rPr altLang="zh-CN" b="1" dirty="0" sz="2400" i="1" lang="en-US" spc="-63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"</a:t>
            </a:r>
            <a:r>
              <a:rPr altLang="zh-CN" b="1" dirty="0" sz="2400" lang="en-US" spc="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(proverbs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76" name="Text Box445"/>
          <p:cNvSpPr txBox="1"/>
          <p:nvPr/>
        </p:nvSpPr>
        <p:spPr>
          <a:xfrm>
            <a:off x="661670" y="5661406"/>
            <a:ext cx="90098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31:18)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Path446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78" name="Path447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01" name="Image44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3570" y="2000250"/>
            <a:ext cx="3662680" cy="2430780"/>
          </a:xfrm>
          <a:prstGeom prst="rect"/>
          <a:noFill/>
        </p:spPr>
      </p:pic>
      <p:sp>
        <p:nvSpPr>
          <p:cNvPr id="1048979" name="Text Box449"/>
          <p:cNvSpPr txBox="1"/>
          <p:nvPr/>
        </p:nvSpPr>
        <p:spPr>
          <a:xfrm>
            <a:off x="518160" y="278638"/>
            <a:ext cx="8143874" cy="147828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880"/>
              </a:lnSpc>
            </a:pPr>
            <a:r>
              <a:rPr altLang="zh-CN" b="1" dirty="0" sz="30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3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000" lang="en-US" spc="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Supporting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</a:t>
            </a:r>
            <a:r>
              <a:rPr altLang="zh-CN" dirty="0" sz="3000" lang="en-US" spc="-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effectiveness</a:t>
            </a:r>
            <a:r>
              <a:rPr altLang="zh-CN" dirty="0" sz="3000" lang="en-US" spc="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altLang="zh-CN" dirty="0" sz="3000" lang="en-US" spc="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dirty="0" sz="3000" lang="en-US" spc="67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change</a:t>
            </a:r>
            <a:r>
              <a:rPr altLang="zh-CN" dirty="0" sz="3000" lang="en-US" spc="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initiatives</a:t>
            </a:r>
            <a:endParaRPr altLang="zh-CN" sz="30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80" name="Text Box450"/>
          <p:cNvSpPr txBox="1"/>
          <p:nvPr/>
        </p:nvSpPr>
        <p:spPr>
          <a:xfrm>
            <a:off x="4733290" y="2198116"/>
            <a:ext cx="3491281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management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focuses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about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ensuring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81" name="Text Box451"/>
          <p:cNvSpPr txBox="1"/>
          <p:nvPr/>
        </p:nvSpPr>
        <p:spPr>
          <a:xfrm>
            <a:off x="4733290" y="3295396"/>
            <a:ext cx="344302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thoroughly,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smoothly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82" name="Text Box452"/>
          <p:cNvSpPr txBox="1"/>
          <p:nvPr/>
        </p:nvSpPr>
        <p:spPr>
          <a:xfrm>
            <a:off x="4733290" y="3661156"/>
            <a:ext cx="296905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lastingly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implemented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83" name="Text Box453"/>
          <p:cNvSpPr txBox="1"/>
          <p:nvPr/>
        </p:nvSpPr>
        <p:spPr>
          <a:xfrm>
            <a:off x="661670" y="4984496"/>
            <a:ext cx="8191652" cy="7160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80010" rtl="0">
              <a:lnSpc>
                <a:spcPts val="2819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initiating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first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step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dig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down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further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define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specific</a:t>
            </a:r>
            <a:r>
              <a:rPr altLang="zh-CN" dirty="0" sz="2400" lang="en-US" spc="3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objectives.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7010400"/>
          </a:xfrm>
          <a:prstGeom prst="rect"/>
        </p:spPr>
      </p:pic>
      <p:sp>
        <p:nvSpPr>
          <p:cNvPr id="1048626" name="Path48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57" name="Image5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72380" y="2286000"/>
            <a:ext cx="3572510" cy="3004820"/>
          </a:xfrm>
          <a:prstGeom prst="rect"/>
          <a:noFill/>
        </p:spPr>
      </p:pic>
      <p:sp>
        <p:nvSpPr>
          <p:cNvPr id="1048627" name="Text Box51"/>
          <p:cNvSpPr txBox="1"/>
          <p:nvPr/>
        </p:nvSpPr>
        <p:spPr>
          <a:xfrm>
            <a:off x="445770" y="246380"/>
            <a:ext cx="7569199" cy="11887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464"/>
              </a:lnSpc>
            </a:pPr>
            <a:r>
              <a:rPr altLang="zh-CN" dirty="0" sz="40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Importance</a:t>
            </a:r>
            <a:r>
              <a:rPr altLang="zh-CN" dirty="0" sz="4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40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4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40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40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40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4000" lang="en-US">
              <a:latin typeface="Arial"/>
              <a:ea typeface="Arial"/>
              <a:cs typeface="Arial"/>
            </a:endParaRPr>
          </a:p>
        </p:txBody>
      </p:sp>
      <p:sp>
        <p:nvSpPr>
          <p:cNvPr id="1048628" name="Text Box52"/>
          <p:cNvSpPr txBox="1"/>
          <p:nvPr/>
        </p:nvSpPr>
        <p:spPr>
          <a:xfrm>
            <a:off x="447040" y="1004316"/>
            <a:ext cx="8229600" cy="1112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Employers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will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notice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presence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absence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immediately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during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interview,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impact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long-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term</a:t>
            </a:r>
            <a:r>
              <a:rPr altLang="zh-CN" dirty="0" sz="2400" lang="en-US" spc="3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advancement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opportunities.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29" name="Text Box53"/>
          <p:cNvSpPr txBox="1"/>
          <p:nvPr/>
        </p:nvSpPr>
        <p:spPr>
          <a:xfrm>
            <a:off x="590550" y="2290826"/>
            <a:ext cx="4152899" cy="731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also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important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0" name="Text Box54"/>
          <p:cNvSpPr txBox="1"/>
          <p:nvPr/>
        </p:nvSpPr>
        <p:spPr>
          <a:xfrm>
            <a:off x="590550" y="2656586"/>
            <a:ext cx="2595067" cy="7315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outside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work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1" name="Text Box55"/>
          <p:cNvSpPr txBox="1"/>
          <p:nvPr/>
        </p:nvSpPr>
        <p:spPr>
          <a:xfrm>
            <a:off x="590550" y="3022346"/>
            <a:ext cx="4098951" cy="731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environment: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life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training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2" name="Text Box56"/>
          <p:cNvSpPr txBox="1"/>
          <p:nvPr/>
        </p:nvSpPr>
        <p:spPr>
          <a:xfrm>
            <a:off x="590550" y="3388106"/>
            <a:ext cx="4317491" cy="3886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“critical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enhancing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3" name="Text Box57"/>
          <p:cNvSpPr txBox="1"/>
          <p:nvPr/>
        </p:nvSpPr>
        <p:spPr>
          <a:xfrm>
            <a:off x="590550" y="3753866"/>
            <a:ext cx="3680155" cy="3886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self-esteem</a:t>
            </a:r>
            <a:r>
              <a:rPr altLang="zh-CN" dirty="0" sz="2400" lang="en-US" spc="2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participants,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4" name="Text Box58"/>
          <p:cNvSpPr txBox="1"/>
          <p:nvPr/>
        </p:nvSpPr>
        <p:spPr>
          <a:xfrm>
            <a:off x="590550" y="4147566"/>
            <a:ext cx="3270504" cy="7315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providing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</a:t>
            </a:r>
            <a:r>
              <a:rPr altLang="zh-CN" dirty="0" sz="2400" lang="en-US" spc="2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tools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5" name="Text Box59"/>
          <p:cNvSpPr txBox="1"/>
          <p:nvPr/>
        </p:nvSpPr>
        <p:spPr>
          <a:xfrm>
            <a:off x="590550" y="4513326"/>
            <a:ext cx="3864864" cy="3886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necessary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overcome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their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6" name="Text Box60"/>
          <p:cNvSpPr txBox="1"/>
          <p:nvPr/>
        </p:nvSpPr>
        <p:spPr>
          <a:xfrm>
            <a:off x="590550" y="4879086"/>
            <a:ext cx="3489350" cy="3886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fear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independence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7" name="Text Box61"/>
          <p:cNvSpPr txBox="1"/>
          <p:nvPr/>
        </p:nvSpPr>
        <p:spPr>
          <a:xfrm>
            <a:off x="590550" y="5244846"/>
            <a:ext cx="3811219" cy="7315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allowing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them</a:t>
            </a:r>
            <a:r>
              <a:rPr altLang="zh-CN" dirty="0" sz="2400" lang="en-US" spc="2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experience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8" name="Text Box62"/>
          <p:cNvSpPr txBox="1"/>
          <p:nvPr/>
        </p:nvSpPr>
        <p:spPr>
          <a:xfrm>
            <a:off x="590550" y="5610606"/>
            <a:ext cx="4200753" cy="3886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their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own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definition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success”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39" name="Text Box63"/>
          <p:cNvSpPr txBox="1"/>
          <p:nvPr/>
        </p:nvSpPr>
        <p:spPr>
          <a:xfrm>
            <a:off x="590550" y="5976366"/>
            <a:ext cx="2104644" cy="3886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(Tucker,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2005).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Path454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85" name="Path455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02" name="Image45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1500" y="1570990"/>
            <a:ext cx="3658870" cy="2429510"/>
          </a:xfrm>
          <a:prstGeom prst="rect"/>
          <a:noFill/>
        </p:spPr>
      </p:pic>
      <p:sp>
        <p:nvSpPr>
          <p:cNvPr id="1048986" name="Text Box457"/>
          <p:cNvSpPr txBox="1"/>
          <p:nvPr/>
        </p:nvSpPr>
        <p:spPr>
          <a:xfrm>
            <a:off x="518160" y="278638"/>
            <a:ext cx="8143874" cy="97058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118110" marL="118110" rtl="0">
              <a:lnSpc>
                <a:spcPts val="3821"/>
              </a:lnSpc>
            </a:pPr>
            <a:r>
              <a:rPr altLang="zh-CN" b="1" dirty="0" sz="30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3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000" lang="en-US" spc="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Typically,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these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will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cover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87" name="Text Box458"/>
          <p:cNvSpPr txBox="1"/>
          <p:nvPr/>
        </p:nvSpPr>
        <p:spPr>
          <a:xfrm>
            <a:off x="4662170" y="1526286"/>
            <a:ext cx="362412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Sponsorship,</a:t>
            </a:r>
            <a:r>
              <a:rPr altLang="zh-CN" dirty="0" sz="2400" lang="en-US" spc="2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-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senior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level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88" name="Text Box459"/>
          <p:cNvSpPr txBox="1"/>
          <p:nvPr/>
        </p:nvSpPr>
        <p:spPr>
          <a:xfrm>
            <a:off x="4662170" y="1892046"/>
            <a:ext cx="264292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directly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indirectly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89" name="Text Box460"/>
          <p:cNvSpPr txBox="1"/>
          <p:nvPr/>
        </p:nvSpPr>
        <p:spPr>
          <a:xfrm>
            <a:off x="4662170" y="2257806"/>
            <a:ext cx="3897884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85090" rtl="0">
              <a:lnSpc>
                <a:spcPts val="2779"/>
              </a:lnSpc>
            </a:pPr>
            <a:r>
              <a:rPr altLang="zh-CN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Buy-in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-from</a:t>
            </a:r>
            <a:r>
              <a:rPr altLang="zh-CN" dirty="0" sz="2400" lang="en-US" spc="3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those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involved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affected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90" name="Text Box461"/>
          <p:cNvSpPr txBox="1"/>
          <p:nvPr/>
        </p:nvSpPr>
        <p:spPr>
          <a:xfrm>
            <a:off x="4747260" y="2989326"/>
            <a:ext cx="356067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Involvement,</a:t>
            </a:r>
            <a:r>
              <a:rPr altLang="zh-CN" dirty="0" sz="2400" lang="en-US" spc="19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-people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from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91" name="Text Box462"/>
          <p:cNvSpPr txBox="1"/>
          <p:nvPr/>
        </p:nvSpPr>
        <p:spPr>
          <a:xfrm>
            <a:off x="4662170" y="3355086"/>
            <a:ext cx="4021430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85090" marL="85090" rtl="0">
              <a:lnSpc>
                <a:spcPts val="2813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design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implementation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Impact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how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will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affect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92" name="Text Box463"/>
          <p:cNvSpPr txBox="1"/>
          <p:nvPr/>
        </p:nvSpPr>
        <p:spPr>
          <a:xfrm>
            <a:off x="661670" y="4647946"/>
            <a:ext cx="8039048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9"/>
              </a:lnSpc>
            </a:pPr>
            <a:r>
              <a:rPr altLang="zh-CN" dirty="0" sz="24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Communication,</a:t>
            </a:r>
            <a:r>
              <a:rPr altLang="zh-CN" dirty="0" sz="2400" lang="en-US" spc="30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-Telling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everyone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who's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affected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about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993" name="Text Box464"/>
          <p:cNvSpPr txBox="1"/>
          <p:nvPr/>
        </p:nvSpPr>
        <p:spPr>
          <a:xfrm>
            <a:off x="661670" y="5379466"/>
            <a:ext cx="6943038" cy="7059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85090" rtl="0">
              <a:lnSpc>
                <a:spcPts val="2779"/>
              </a:lnSpc>
            </a:pP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Readiness,</a:t>
            </a:r>
            <a:r>
              <a:rPr altLang="zh-CN" dirty="0" sz="2400" lang="en-US" spc="15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-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adapt,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ensuring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have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right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information,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training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help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Path465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8995" name="Path466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03" name="Image46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14900" y="2338070"/>
            <a:ext cx="2871470" cy="2519680"/>
          </a:xfrm>
          <a:prstGeom prst="rect"/>
          <a:noFill/>
        </p:spPr>
      </p:pic>
      <p:sp>
        <p:nvSpPr>
          <p:cNvPr id="1048996" name="Text Box468"/>
          <p:cNvSpPr txBox="1"/>
          <p:nvPr/>
        </p:nvSpPr>
        <p:spPr>
          <a:xfrm>
            <a:off x="518160" y="296418"/>
            <a:ext cx="8214360" cy="14046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3687"/>
              </a:lnSpc>
            </a:pPr>
            <a:r>
              <a:rPr altLang="zh-CN" b="1" dirty="0" sz="30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3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000" lang="en-US" spc="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Responding</a:t>
            </a:r>
            <a:r>
              <a:rPr altLang="zh-CN" dirty="0" sz="3000" lang="en-US" spc="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dirty="0" sz="3000" lang="en-US" spc="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</a:t>
            </a:r>
            <a:r>
              <a:rPr altLang="zh-CN" dirty="0" sz="30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intense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emotions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that</a:t>
            </a:r>
            <a:r>
              <a:rPr altLang="zh-CN" dirty="0" sz="3000" lang="en-US" spc="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accompany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transition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change.</a:t>
            </a:r>
            <a:endParaRPr altLang="zh-CN" sz="30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8997" name="Text Box469"/>
          <p:cNvSpPr txBox="1"/>
          <p:nvPr/>
        </p:nvSpPr>
        <p:spPr>
          <a:xfrm>
            <a:off x="589280" y="1793291"/>
            <a:ext cx="6073445" cy="40609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98"/>
              </a:lnSpc>
            </a:pP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Keep</a:t>
            </a:r>
            <a:r>
              <a:rPr altLang="zh-CN" dirty="0" sz="2600" lang="en-US" spc="-1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things</a:t>
            </a:r>
            <a:r>
              <a:rPr altLang="zh-CN" dirty="0" sz="2600" lang="en-US" spc="-1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in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perspective</a:t>
            </a:r>
            <a:r>
              <a:rPr altLang="zh-CN" dirty="0" sz="2600" lang="en-US" spc="-1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</a:t>
            </a:r>
            <a:r>
              <a:rPr altLang="zh-CN" dirty="0" sz="2600" lang="en-US" spc="-56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ractice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800" lang="en-US" spc="-6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the</a:t>
            </a:r>
            <a:r>
              <a:rPr altLang="zh-CN" dirty="0" sz="28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b="1" dirty="0" sz="2800" lang="en-US" spc="0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5</a:t>
            </a:r>
            <a:r>
              <a:rPr altLang="zh-CN" b="1" dirty="0" sz="2800" lang="en-US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b="1" dirty="0" sz="2800" lang="en-US" spc="-7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P</a:t>
            </a:r>
            <a:r>
              <a:rPr altLang="zh-CN" b="1" dirty="0" sz="2800" lang="en-US" spc="-4">
                <a:solidFill>
                  <a:srgbClr val="FFFF00"/>
                </a:solidFill>
                <a:latin typeface="Arial Narrow"/>
                <a:ea typeface="Arial Narrow"/>
                <a:cs typeface="Arial Narrow"/>
              </a:rPr>
              <a:t>‘s</a:t>
            </a:r>
            <a:endParaRPr altLang="zh-CN" sz="28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8998" name="Text Box470"/>
          <p:cNvSpPr txBox="1"/>
          <p:nvPr/>
        </p:nvSpPr>
        <p:spPr>
          <a:xfrm>
            <a:off x="947420" y="2220316"/>
            <a:ext cx="1613256" cy="47868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769"/>
              </a:lnSpc>
            </a:pPr>
            <a:r>
              <a:rPr altLang="zh-CN" dirty="0" sz="32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-</a:t>
            </a:r>
            <a:r>
              <a:rPr altLang="zh-CN" b="1" dirty="0" sz="32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Patience,</a:t>
            </a:r>
            <a:endParaRPr altLang="zh-CN" sz="32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8999" name="Text Box471"/>
          <p:cNvSpPr txBox="1"/>
          <p:nvPr/>
        </p:nvSpPr>
        <p:spPr>
          <a:xfrm>
            <a:off x="947420" y="2707996"/>
            <a:ext cx="2113941" cy="47868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769"/>
              </a:lnSpc>
            </a:pPr>
            <a:r>
              <a:rPr altLang="zh-CN" dirty="0" sz="32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-</a:t>
            </a:r>
            <a:r>
              <a:rPr altLang="zh-CN" b="1" dirty="0" sz="32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Persistence,</a:t>
            </a:r>
            <a:endParaRPr altLang="zh-CN" sz="32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9000" name="Text Box472"/>
          <p:cNvSpPr txBox="1"/>
          <p:nvPr/>
        </p:nvSpPr>
        <p:spPr>
          <a:xfrm>
            <a:off x="947420" y="3195676"/>
            <a:ext cx="1631950" cy="47868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769"/>
              </a:lnSpc>
            </a:pPr>
            <a:r>
              <a:rPr altLang="zh-CN" dirty="0" sz="32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-</a:t>
            </a:r>
            <a:r>
              <a:rPr altLang="zh-CN" b="1" dirty="0" sz="32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Practical,</a:t>
            </a:r>
            <a:endParaRPr altLang="zh-CN" sz="32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9001" name="Text Box473"/>
          <p:cNvSpPr txBox="1"/>
          <p:nvPr/>
        </p:nvSpPr>
        <p:spPr>
          <a:xfrm>
            <a:off x="947420" y="3683356"/>
            <a:ext cx="3087548" cy="47741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759"/>
              </a:lnSpc>
            </a:pPr>
            <a:r>
              <a:rPr altLang="zh-CN" dirty="0" sz="32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-</a:t>
            </a:r>
            <a:r>
              <a:rPr altLang="zh-CN" b="1" dirty="0" sz="32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Positive</a:t>
            </a:r>
            <a:r>
              <a:rPr altLang="zh-CN" b="1" dirty="0" sz="3200" lang="en-US" spc="1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,</a:t>
            </a:r>
            <a:r>
              <a:rPr altLang="zh-CN" dirty="0" sz="2600" lang="en-US" spc="58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600" lang="en-US" spc="-1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have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</a:t>
            </a:r>
            <a:endParaRPr altLang="zh-CN" sz="26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9002" name="Text Box474"/>
          <p:cNvSpPr txBox="1"/>
          <p:nvPr/>
        </p:nvSpPr>
        <p:spPr>
          <a:xfrm>
            <a:off x="947420" y="4169766"/>
            <a:ext cx="1575867" cy="47868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769"/>
              </a:lnSpc>
            </a:pPr>
            <a:r>
              <a:rPr altLang="zh-CN" dirty="0" sz="32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-</a:t>
            </a:r>
            <a:r>
              <a:rPr altLang="zh-CN" b="1" dirty="0" sz="32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Purpose.</a:t>
            </a:r>
            <a:endParaRPr altLang="zh-CN" sz="3200" lang="en-US">
              <a:latin typeface="Arial Narrow"/>
              <a:ea typeface="Arial Narrow"/>
              <a:cs typeface="Arial Narrow"/>
            </a:endParaRPr>
          </a:p>
        </p:txBody>
      </p:sp>
      <p:sp>
        <p:nvSpPr>
          <p:cNvPr id="1049003" name="Text Box475"/>
          <p:cNvSpPr txBox="1"/>
          <p:nvPr/>
        </p:nvSpPr>
        <p:spPr>
          <a:xfrm>
            <a:off x="590550" y="4858436"/>
            <a:ext cx="8152434" cy="15621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75"/>
              </a:lnSpc>
            </a:pPr>
            <a:r>
              <a:rPr altLang="zh-CN" dirty="0" sz="2600" lang="en-US" spc="-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In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addition,</a:t>
            </a:r>
            <a:r>
              <a:rPr altLang="zh-CN" dirty="0" sz="2600" lang="en-US" spc="-1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keeping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</a:t>
            </a:r>
            <a:r>
              <a:rPr altLang="zh-CN" dirty="0" sz="2600" lang="en-US" spc="-14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open</a:t>
            </a:r>
            <a:r>
              <a:rPr altLang="zh-CN" dirty="0" sz="2600" lang="en-US" spc="-1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mind</a:t>
            </a:r>
            <a:r>
              <a:rPr altLang="zh-CN" dirty="0" sz="2600" lang="en-US" spc="-1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being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curious</a:t>
            </a:r>
            <a:r>
              <a:rPr altLang="zh-CN" dirty="0" sz="2600" lang="en-US" spc="-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about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the</a:t>
            </a:r>
            <a:r>
              <a:rPr altLang="zh-CN" dirty="0" sz="2600" lang="en-US" spc="59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possibilities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that</a:t>
            </a:r>
            <a:r>
              <a:rPr altLang="zh-CN" dirty="0" sz="2600" lang="en-US" spc="-7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change</a:t>
            </a:r>
            <a:r>
              <a:rPr altLang="zh-CN" dirty="0" sz="2600" lang="en-US" spc="-1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promises,</a:t>
            </a:r>
            <a:r>
              <a:rPr altLang="zh-CN" dirty="0" sz="2600" lang="en-US" spc="-1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being</a:t>
            </a:r>
            <a:r>
              <a:rPr altLang="zh-CN" dirty="0" sz="2600" lang="en-US" spc="-15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flexible,</a:t>
            </a:r>
            <a:r>
              <a:rPr altLang="zh-CN" dirty="0" sz="2600" lang="en-US" spc="-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staying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motivated,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1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having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</a:t>
            </a:r>
            <a:r>
              <a:rPr altLang="zh-CN" dirty="0" sz="2600" lang="en-US" spc="-1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sense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of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0000"/>
                </a:solidFill>
                <a:latin typeface="Arial Narrow"/>
                <a:ea typeface="Arial Narrow"/>
                <a:cs typeface="Arial Narrow"/>
                <a:hlinkClick r:id="rId2"/>
              </a:rPr>
              <a:t>humor</a:t>
            </a:r>
            <a:r>
              <a:rPr altLang="zh-CN" dirty="0" sz="2600"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hlinkClick r:id="rId2"/>
              </a:rPr>
              <a:t> </a:t>
            </a:r>
            <a:r>
              <a:rPr altLang="zh-CN" dirty="0" sz="2600" lang="en-US" spc="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will</a:t>
            </a:r>
            <a:r>
              <a:rPr altLang="zh-CN" dirty="0" sz="2600" lang="en-US" spc="-1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buoy</a:t>
            </a:r>
            <a:r>
              <a:rPr altLang="zh-CN" dirty="0" sz="2600" lang="en-US" spc="-13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your</a:t>
            </a:r>
            <a:r>
              <a:rPr altLang="zh-CN" dirty="0" sz="2600" lang="en-US" spc="-18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resiliency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-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and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help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2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you</a:t>
            </a:r>
            <a:r>
              <a:rPr altLang="zh-CN" dirty="0" sz="2600" lang="en-US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altLang="zh-CN" dirty="0" sz="2600" lang="en-US" spc="0">
                <a:solidFill>
                  <a:srgbClr val="FFFFFF"/>
                </a:solidFill>
                <a:latin typeface="Arial Narrow"/>
                <a:ea typeface="Arial Narrow"/>
                <a:cs typeface="Arial Narrow"/>
              </a:rPr>
              <a:t>persevere.</a:t>
            </a:r>
            <a:endParaRPr altLang="zh-CN" sz="2600" lang="en-US">
              <a:latin typeface="Arial Narrow"/>
              <a:ea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4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296400" cy="6858000"/>
          </a:xfrm>
          <a:prstGeom prst="rect"/>
        </p:spPr>
      </p:pic>
      <p:sp>
        <p:nvSpPr>
          <p:cNvPr id="1049004" name="Path476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05" name="Image47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7530" y="1856740"/>
            <a:ext cx="3228340" cy="2832100"/>
          </a:xfrm>
          <a:prstGeom prst="rect"/>
          <a:noFill/>
        </p:spPr>
      </p:pic>
      <p:sp>
        <p:nvSpPr>
          <p:cNvPr id="1049005" name="Text Box479"/>
          <p:cNvSpPr txBox="1"/>
          <p:nvPr/>
        </p:nvSpPr>
        <p:spPr>
          <a:xfrm>
            <a:off x="518160" y="296418"/>
            <a:ext cx="8214360" cy="14046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3687"/>
              </a:lnSpc>
            </a:pPr>
            <a:r>
              <a:rPr altLang="zh-CN" b="1" dirty="0" sz="3000" lang="en-US" spc="-5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Applying</a:t>
            </a:r>
            <a:r>
              <a:rPr altLang="zh-CN" b="1" dirty="0" sz="3000" lang="en-US" spc="7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EQ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4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b="1" dirty="0" sz="3000" lang="en-US" spc="-6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2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Address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Workplace</a:t>
            </a:r>
            <a:r>
              <a:rPr altLang="zh-CN" b="1" dirty="0" sz="3000" lang="en-US" spc="11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b="1" dirty="0" sz="3000" lang="en-US" spc="-3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Challenges</a:t>
            </a:r>
            <a:r>
              <a:rPr altLang="zh-CN" b="1" dirty="0" sz="3000" lang="en-US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Responding</a:t>
            </a:r>
            <a:r>
              <a:rPr altLang="zh-CN" dirty="0" sz="3000" lang="en-US" spc="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to</a:t>
            </a:r>
            <a:r>
              <a:rPr altLang="zh-CN" dirty="0" sz="3000" lang="en-US" spc="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</a:t>
            </a:r>
            <a:r>
              <a:rPr altLang="zh-CN" dirty="0" sz="3000" lang="en-US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intense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emotions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that</a:t>
            </a:r>
            <a:r>
              <a:rPr altLang="zh-CN" dirty="0" sz="3000" lang="en-US" spc="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accompany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transition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</a:t>
            </a:r>
            <a:r>
              <a:rPr altLang="zh-CN" dirty="0" sz="3000"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altLang="zh-CN" dirty="0" sz="3000" lang="en-US" spc="-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change.</a:t>
            </a:r>
            <a:endParaRPr altLang="zh-CN" sz="3000" lang="en-US">
              <a:latin typeface="Calibri"/>
              <a:ea typeface="Calibri"/>
              <a:cs typeface="Calibri"/>
            </a:endParaRPr>
          </a:p>
        </p:txBody>
      </p:sp>
      <p:sp>
        <p:nvSpPr>
          <p:cNvPr id="1049006" name="Text Box480"/>
          <p:cNvSpPr txBox="1"/>
          <p:nvPr/>
        </p:nvSpPr>
        <p:spPr>
          <a:xfrm>
            <a:off x="3947160" y="1718056"/>
            <a:ext cx="4743602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813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Going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through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transitions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accompany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thriving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also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difficult.</a:t>
            </a:r>
            <a:endParaRPr altLang="zh-CN" dirty="0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9007" name="Text Box481"/>
          <p:cNvSpPr txBox="1"/>
          <p:nvPr/>
        </p:nvSpPr>
        <p:spPr>
          <a:xfrm>
            <a:off x="3947160" y="2815336"/>
            <a:ext cx="4592726" cy="180319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40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Mastering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art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over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course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lifetime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provides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great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advantage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alter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responses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order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create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satisfying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9008" name="Text Box482"/>
          <p:cNvSpPr txBox="1"/>
          <p:nvPr/>
        </p:nvSpPr>
        <p:spPr>
          <a:xfrm>
            <a:off x="3947160" y="4644136"/>
            <a:ext cx="160934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experience.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9009" name="Text Box483"/>
          <p:cNvSpPr txBox="1"/>
          <p:nvPr/>
        </p:nvSpPr>
        <p:spPr>
          <a:xfrm>
            <a:off x="518160" y="5140706"/>
            <a:ext cx="8094574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These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basic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5P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things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consider</a:t>
            </a:r>
            <a:r>
              <a:rPr altLang="zh-CN" dirty="0" sz="2400" lang="en-US" spc="13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help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negotiate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navigate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course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intense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emotion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accompany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transition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&amp;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change.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Path1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011" name="Text Box4"/>
          <p:cNvSpPr txBox="1"/>
          <p:nvPr/>
        </p:nvSpPr>
        <p:spPr>
          <a:xfrm>
            <a:off x="1763688" y="2924944"/>
            <a:ext cx="5937199" cy="67482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5314"/>
              </a:lnSpc>
            </a:pPr>
            <a:r>
              <a:rPr altLang="zh-CN" b="1" dirty="0" sz="48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Transactional</a:t>
            </a:r>
            <a:r>
              <a:rPr altLang="zh-CN" b="1" dirty="0" sz="4800" lang="en-US" spc="-27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endParaRPr altLang="zh-CN" sz="4800" lang="en-US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Path10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06" name="Image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67400" y="1524000"/>
            <a:ext cx="2801112" cy="3525012"/>
          </a:xfrm>
          <a:prstGeom prst="rect"/>
          <a:noFill/>
        </p:spPr>
      </p:pic>
      <p:sp>
        <p:nvSpPr>
          <p:cNvPr id="1049013" name="Text Box12"/>
          <p:cNvSpPr txBox="1"/>
          <p:nvPr/>
        </p:nvSpPr>
        <p:spPr>
          <a:xfrm>
            <a:off x="701040" y="552328"/>
            <a:ext cx="6640738" cy="137768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1139317" rtl="0">
              <a:lnSpc>
                <a:spcPts val="5424"/>
              </a:lnSpc>
            </a:pPr>
            <a:r>
              <a:rPr altLang="zh-CN" b="1" dirty="0" sz="4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b="1" dirty="0" sz="4400" lang="en-US" spc="-2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Sketch</a:t>
            </a:r>
            <a:r>
              <a:rPr altLang="zh-CN" b="1" dirty="0" sz="4400" lang="en-US" spc="-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Eric</a:t>
            </a:r>
            <a:r>
              <a:rPr altLang="zh-CN" b="1" dirty="0" sz="4400" lang="en-US" spc="-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Berne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DoB: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May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10,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1910;</a:t>
            </a:r>
            <a:r>
              <a:rPr altLang="zh-CN" dirty="0" sz="24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Place</a:t>
            </a:r>
            <a:r>
              <a:rPr altLang="zh-CN" dirty="0" sz="24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4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Birth: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14" name="Text Box13"/>
          <p:cNvSpPr txBox="1"/>
          <p:nvPr/>
        </p:nvSpPr>
        <p:spPr>
          <a:xfrm>
            <a:off x="701040" y="1958670"/>
            <a:ext cx="952195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Canada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15" name="Text Box14"/>
          <p:cNvSpPr txBox="1"/>
          <p:nvPr/>
        </p:nvSpPr>
        <p:spPr>
          <a:xfrm>
            <a:off x="701040" y="2426843"/>
            <a:ext cx="5034052" cy="34168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90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Studied</a:t>
            </a:r>
            <a:r>
              <a:rPr altLang="zh-CN" dirty="0" sz="24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Medicine</a:t>
            </a:r>
            <a:r>
              <a:rPr altLang="zh-CN" dirty="0" sz="24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received</a:t>
            </a:r>
            <a:r>
              <a:rPr altLang="zh-CN" dirty="0" sz="2400" lang="en-US" spc="-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M.D.</a:t>
            </a:r>
            <a:r>
              <a:rPr altLang="zh-CN" dirty="0" sz="24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16" name="Text Box15"/>
          <p:cNvSpPr txBox="1"/>
          <p:nvPr/>
        </p:nvSpPr>
        <p:spPr>
          <a:xfrm>
            <a:off x="701040" y="2796870"/>
            <a:ext cx="3944747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C.M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(Master</a:t>
            </a:r>
            <a:r>
              <a:rPr altLang="zh-CN" dirty="0" sz="24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Surgery)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1935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17" name="Text Box16"/>
          <p:cNvSpPr txBox="1"/>
          <p:nvPr/>
        </p:nvSpPr>
        <p:spPr>
          <a:xfrm>
            <a:off x="701040" y="3264767"/>
            <a:ext cx="4963540" cy="34202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93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Began</a:t>
            </a:r>
            <a:r>
              <a:rPr altLang="zh-CN" dirty="0" sz="24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altLang="zh-CN" dirty="0" sz="2400" lang="en-US" spc="-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psychoanalyst</a:t>
            </a:r>
            <a:r>
              <a:rPr altLang="zh-CN" dirty="0" sz="2400" lang="en-US" spc="-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NY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18" name="Text Box17"/>
          <p:cNvSpPr txBox="1"/>
          <p:nvPr/>
        </p:nvSpPr>
        <p:spPr>
          <a:xfrm>
            <a:off x="701040" y="3635324"/>
            <a:ext cx="3952037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Psychoanalytic</a:t>
            </a:r>
            <a:r>
              <a:rPr altLang="zh-CN" dirty="0" sz="2400" lang="en-US" spc="-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Institute</a:t>
            </a:r>
            <a:r>
              <a:rPr altLang="zh-CN" dirty="0" sz="2400" lang="en-US" spc="-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dirty="0" sz="24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1941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19" name="Text Box18"/>
          <p:cNvSpPr txBox="1"/>
          <p:nvPr/>
        </p:nvSpPr>
        <p:spPr>
          <a:xfrm>
            <a:off x="701040" y="4179697"/>
            <a:ext cx="4938320" cy="34168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90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19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Army</a:t>
            </a:r>
            <a:r>
              <a:rPr altLang="zh-CN" dirty="0" sz="2400" lang="en-US" spc="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psychiatrist</a:t>
            </a:r>
            <a:r>
              <a:rPr altLang="zh-CN" dirty="0" sz="2400" lang="en-US" spc="-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during</a:t>
            </a:r>
            <a:r>
              <a:rPr altLang="zh-CN" dirty="0" sz="2400" lang="en-US" spc="-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World</a:t>
            </a:r>
            <a:r>
              <a:rPr altLang="zh-CN" dirty="0" sz="24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War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II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20" name="Text Box19"/>
          <p:cNvSpPr txBox="1"/>
          <p:nvPr/>
        </p:nvSpPr>
        <p:spPr>
          <a:xfrm>
            <a:off x="701040" y="4712821"/>
            <a:ext cx="3296703" cy="34202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93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6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Practiced</a:t>
            </a:r>
            <a:r>
              <a:rPr altLang="zh-CN" dirty="0" sz="24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Group</a:t>
            </a:r>
            <a:r>
              <a:rPr altLang="zh-CN" dirty="0" sz="2400" lang="en-US" spc="-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Therapy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21" name="Text Box20"/>
          <p:cNvSpPr txBox="1"/>
          <p:nvPr/>
        </p:nvSpPr>
        <p:spPr>
          <a:xfrm>
            <a:off x="701040" y="5246878"/>
            <a:ext cx="7378548" cy="87503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445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Presented</a:t>
            </a:r>
            <a:r>
              <a:rPr altLang="zh-CN" dirty="0" sz="24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paper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2400" lang="en-US" spc="-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</a:t>
            </a:r>
            <a:r>
              <a:rPr altLang="zh-CN" dirty="0" sz="2400" lang="en-US" spc="-1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dirty="0" sz="2400" lang="en-US" spc="-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1957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Introduced</a:t>
            </a:r>
            <a:r>
              <a:rPr altLang="zh-CN" dirty="0" sz="2400" lang="en-US" spc="-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Had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started</a:t>
            </a:r>
            <a:r>
              <a:rPr altLang="zh-CN" dirty="0" sz="2400" lang="en-US" spc="-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testing</a:t>
            </a:r>
            <a:r>
              <a:rPr altLang="zh-CN" dirty="0" sz="2400" lang="en-US" spc="-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his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theories</a:t>
            </a:r>
            <a:r>
              <a:rPr altLang="zh-CN" dirty="0" sz="24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2400" lang="en-US" spc="-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</a:t>
            </a:r>
            <a:r>
              <a:rPr altLang="zh-CN" dirty="0" sz="2400" lang="en-US" spc="-1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dirty="0" sz="24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1950`s</a:t>
            </a:r>
            <a:r>
              <a:rPr altLang="zh-CN" dirty="0" sz="24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itself</a:t>
            </a:r>
            <a:r>
              <a:rPr altLang="zh-CN" dirty="0" sz="2400" lang="en-US" spc="-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22" name="Text Box21"/>
          <p:cNvSpPr txBox="1"/>
          <p:nvPr/>
        </p:nvSpPr>
        <p:spPr>
          <a:xfrm>
            <a:off x="701040" y="6149983"/>
            <a:ext cx="1121222" cy="33775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9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seminars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23" name="Text Box22"/>
          <p:cNvSpPr txBox="1"/>
          <p:nvPr/>
        </p:nvSpPr>
        <p:spPr>
          <a:xfrm>
            <a:off x="8517636" y="6477915"/>
            <a:ext cx="115368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Path23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025" name="Text Box24"/>
          <p:cNvSpPr txBox="1"/>
          <p:nvPr/>
        </p:nvSpPr>
        <p:spPr>
          <a:xfrm>
            <a:off x="548640" y="606730"/>
            <a:ext cx="7705495" cy="148909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377342" rtl="0">
              <a:lnSpc>
                <a:spcPts val="5863"/>
              </a:lnSpc>
            </a:pPr>
            <a:r>
              <a:rPr altLang="zh-CN" b="1" dirty="0" sz="36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altLang="zh-CN" b="1" dirty="0"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6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b="1" dirty="0" sz="3600" lang="en-US" spc="-6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6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Transactional</a:t>
            </a:r>
            <a:r>
              <a:rPr altLang="zh-CN" b="1" dirty="0" sz="3600" lang="en-US" spc="-2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6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altLang="zh-CN" b="1" dirty="0"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600" lang="en-US" spc="-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(TA)?</a:t>
            </a:r>
            <a:r>
              <a:rPr altLang="zh-CN" b="1" dirty="0"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151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altLang="zh-CN" dirty="0" sz="3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altLang="zh-CN" dirty="0" sz="30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</a:t>
            </a:r>
            <a:r>
              <a:rPr altLang="zh-CN" dirty="0" sz="3000" lang="en-US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altLang="zh-CN" dirty="0" sz="3000" lang="en-US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other,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26" name="Text Box25"/>
          <p:cNvSpPr txBox="1"/>
          <p:nvPr/>
        </p:nvSpPr>
        <p:spPr>
          <a:xfrm>
            <a:off x="929945" y="2223008"/>
            <a:ext cx="6679692" cy="4217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21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altLang="zh-CN" dirty="0" sz="30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engage</a:t>
            </a:r>
            <a:r>
              <a:rPr altLang="zh-CN" dirty="0" sz="3000" lang="en-US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altLang="zh-CN" dirty="0" sz="3000" lang="en-US" spc="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transactions,</a:t>
            </a:r>
            <a:r>
              <a:rPr altLang="zh-CN" dirty="0" sz="3000" lang="en-US" spc="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27" name="Text Box26"/>
          <p:cNvSpPr txBox="1"/>
          <p:nvPr/>
        </p:nvSpPr>
        <p:spPr>
          <a:xfrm>
            <a:off x="929945" y="2771648"/>
            <a:ext cx="5053965" cy="4217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21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responds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3000" lang="en-US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other.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28" name="Text Box27"/>
          <p:cNvSpPr txBox="1"/>
          <p:nvPr/>
        </p:nvSpPr>
        <p:spPr>
          <a:xfrm>
            <a:off x="548640" y="3315208"/>
            <a:ext cx="6487034" cy="42710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63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156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Study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altLang="zh-CN" b="1" dirty="0" sz="3000" i="1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altLang="zh-CN" b="1" dirty="0" sz="3000" i="1" lang="en-US" spc="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Transactions</a:t>
            </a:r>
            <a:r>
              <a:rPr altLang="zh-CN" b="1" dirty="0" sz="3000" i="1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altLang="zh-CN" b="1" dirty="0" sz="3000" i="1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29" name="Text Box28"/>
          <p:cNvSpPr txBox="1"/>
          <p:nvPr/>
        </p:nvSpPr>
        <p:spPr>
          <a:xfrm>
            <a:off x="929945" y="3869182"/>
            <a:ext cx="4997146" cy="4217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21"/>
              </a:lnSpc>
            </a:pPr>
            <a:r>
              <a:rPr altLang="zh-CN" dirty="0" sz="3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called</a:t>
            </a:r>
            <a:r>
              <a:rPr altLang="zh-CN" dirty="0" sz="3000" lang="en-US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</a:t>
            </a:r>
            <a:r>
              <a:rPr altLang="zh-CN" b="1" dirty="0" sz="3000" i="1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Transactional</a:t>
            </a:r>
            <a:r>
              <a:rPr altLang="zh-CN" b="1" dirty="0" sz="3000" i="1" lang="en-US" spc="-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altLang="zh-CN" b="1" dirty="0" sz="30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’.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30" name="Text Box29"/>
          <p:cNvSpPr txBox="1"/>
          <p:nvPr/>
        </p:nvSpPr>
        <p:spPr>
          <a:xfrm>
            <a:off x="548640" y="4412212"/>
            <a:ext cx="8096936" cy="134210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3205" marL="343205" rtl="0">
              <a:lnSpc>
                <a:spcPts val="3523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8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3000" i="1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Transactions</a:t>
            </a:r>
            <a:r>
              <a:rPr altLang="zh-CN" b="1" dirty="0" sz="3000"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altLang="zh-CN" dirty="0" sz="30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Psychological</a:t>
            </a:r>
            <a:r>
              <a:rPr altLang="zh-CN" dirty="0" sz="3000" lang="en-US" spc="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nature</a:t>
            </a:r>
            <a:r>
              <a:rPr altLang="zh-CN" dirty="0" sz="3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000" lang="en-US" spc="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relate</a:t>
            </a:r>
            <a:r>
              <a:rPr altLang="zh-CN" dirty="0" sz="3000" lang="en-US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altLang="zh-CN" dirty="0" sz="30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behave</a:t>
            </a:r>
            <a:r>
              <a:rPr altLang="zh-CN" dirty="0" sz="3000" lang="en-US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000" lang="en-US" spc="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altLang="zh-CN" b="1" dirty="0" sz="3000" i="1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altLang="zh-CN" b="1" dirty="0" sz="3000"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altLang="zh-CN" b="1" dirty="0" sz="3000"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behave</a:t>
            </a:r>
            <a:r>
              <a:rPr altLang="zh-CN" b="1" dirty="0" sz="3000" i="1" lang="en-US" spc="7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altLang="zh-CN" b="1" dirty="0" sz="3000"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them</a:t>
            </a:r>
            <a:r>
              <a:rPr altLang="zh-CN" b="1" dirty="0" sz="3000" i="1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b="1" dirty="0" sz="3000"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response</a:t>
            </a:r>
            <a:r>
              <a:rPr altLang="zh-CN" b="1" dirty="0" sz="3000"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b="1" dirty="0" sz="3000"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altLang="zh-CN" b="1" dirty="0" sz="3000" i="1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000" i="1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behaviour.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31" name="Text Box30"/>
          <p:cNvSpPr txBox="1"/>
          <p:nvPr/>
        </p:nvSpPr>
        <p:spPr>
          <a:xfrm>
            <a:off x="8517636" y="6477915"/>
            <a:ext cx="115368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3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2" name="Path31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033" name="Text Box32"/>
          <p:cNvSpPr txBox="1"/>
          <p:nvPr/>
        </p:nvSpPr>
        <p:spPr>
          <a:xfrm>
            <a:off x="1911985" y="552328"/>
            <a:ext cx="5356559" cy="61915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Transactional</a:t>
            </a:r>
            <a:r>
              <a:rPr altLang="zh-CN" b="1" dirty="0" sz="44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34" name="Text Box33"/>
          <p:cNvSpPr txBox="1"/>
          <p:nvPr/>
        </p:nvSpPr>
        <p:spPr>
          <a:xfrm>
            <a:off x="548640" y="1676540"/>
            <a:ext cx="7982822" cy="337749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102108" marL="102108" rtl="0">
              <a:lnSpc>
                <a:spcPts val="4432"/>
              </a:lnSpc>
            </a:pPr>
            <a:r>
              <a:rPr altLang="zh-CN" dirty="0" sz="32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Transactional</a:t>
            </a:r>
            <a:r>
              <a:rPr altLang="zh-CN" dirty="0" sz="3200" lang="en-US" spc="-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altLang="zh-CN" dirty="0" sz="32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defined</a:t>
            </a:r>
            <a:r>
              <a:rPr altLang="zh-CN" dirty="0" sz="32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altLang="zh-CN" dirty="0" sz="32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Eric</a:t>
            </a:r>
            <a:r>
              <a:rPr altLang="zh-CN" dirty="0" sz="32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Berne</a:t>
            </a:r>
            <a:r>
              <a:rPr altLang="zh-CN" dirty="0" sz="32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theory</a:t>
            </a:r>
            <a:r>
              <a:rPr altLang="zh-CN" dirty="0" sz="32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personality</a:t>
            </a:r>
            <a:r>
              <a:rPr altLang="zh-CN" dirty="0" sz="3200" lang="en-US" spc="-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social</a:t>
            </a:r>
            <a:r>
              <a:rPr altLang="zh-CN" dirty="0" sz="32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action</a:t>
            </a:r>
            <a:r>
              <a:rPr altLang="zh-CN" dirty="0" sz="32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3200" lang="en-US" spc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clinical</a:t>
            </a:r>
            <a:r>
              <a:rPr altLang="zh-CN" dirty="0" sz="32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method</a:t>
            </a:r>
            <a:r>
              <a:rPr altLang="zh-CN" dirty="0" sz="3200" lang="en-US" spc="-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psychotherapy</a:t>
            </a:r>
            <a:r>
              <a:rPr altLang="zh-CN" dirty="0" sz="3200" lang="en-US" spc="-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based</a:t>
            </a:r>
            <a:r>
              <a:rPr altLang="zh-CN" dirty="0" sz="32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altLang="zh-CN" dirty="0" sz="32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possible</a:t>
            </a:r>
            <a:r>
              <a:rPr altLang="zh-CN" dirty="0" sz="3200" lang="en-US" spc="-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</a:t>
            </a:r>
            <a:r>
              <a:rPr altLang="zh-CN" dirty="0" sz="3200" lang="en-US" spc="-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altLang="zh-CN" dirty="0" sz="3200" lang="en-US" spc="-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32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altLang="zh-CN" dirty="0" sz="32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altLang="zh-CN" dirty="0" sz="3200" lang="en-US" spc="-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32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basis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specially</a:t>
            </a:r>
            <a:r>
              <a:rPr altLang="zh-CN" dirty="0" sz="32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defined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32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states.</a:t>
            </a:r>
            <a:endParaRPr altLang="zh-CN" sz="32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35" name="Text Box34"/>
          <p:cNvSpPr txBox="1"/>
          <p:nvPr/>
        </p:nvSpPr>
        <p:spPr>
          <a:xfrm>
            <a:off x="8517636" y="6477915"/>
            <a:ext cx="115368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4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Path35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037" name="Text Box36"/>
          <p:cNvSpPr txBox="1"/>
          <p:nvPr/>
        </p:nvSpPr>
        <p:spPr>
          <a:xfrm>
            <a:off x="1872361" y="552328"/>
            <a:ext cx="5565741" cy="61915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b="1" dirty="0" sz="4400" lang="en-US" spc="-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-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Transaction?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38" name="Text Box37"/>
          <p:cNvSpPr txBox="1"/>
          <p:nvPr/>
        </p:nvSpPr>
        <p:spPr>
          <a:xfrm>
            <a:off x="548640" y="1670839"/>
            <a:ext cx="7050590" cy="221270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407213" marL="407213" rtl="0">
              <a:lnSpc>
                <a:spcPts val="4356"/>
              </a:lnSpc>
            </a:pPr>
            <a:r>
              <a:rPr altLang="zh-CN" dirty="0" sz="32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200" lang="en-US" spc="131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3200" lang="en-US" spc="-1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200" i="1" lang="en-US" spc="-8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Transaction</a:t>
            </a:r>
            <a:r>
              <a:rPr altLang="zh-CN" b="1" dirty="0" sz="3200" i="1" lang="en-US" spc="-32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altLang="zh-CN" dirty="0" sz="32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exchange</a:t>
            </a:r>
            <a:r>
              <a:rPr altLang="zh-CN" dirty="0" sz="32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altLang="zh-CN" dirty="0" sz="3200" lang="en-US" spc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strokes</a:t>
            </a:r>
            <a:r>
              <a:rPr altLang="zh-CN" dirty="0" sz="32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altLang="zh-CN" dirty="0" sz="32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people.</a:t>
            </a:r>
            <a:r>
              <a:rPr altLang="zh-CN" dirty="0" sz="3200" lang="en-US" spc="-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first</a:t>
            </a:r>
            <a:r>
              <a:rPr altLang="zh-CN" dirty="0" sz="3200" lang="en-US" spc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stroke</a:t>
            </a:r>
            <a:r>
              <a:rPr altLang="zh-CN" dirty="0" sz="3200" lang="en-US" spc="-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called</a:t>
            </a:r>
            <a:r>
              <a:rPr altLang="zh-CN" dirty="0" sz="32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200" i="1" lang="en-US" spc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’Stimulus</a:t>
            </a:r>
            <a:r>
              <a:rPr altLang="zh-CN" b="1" dirty="0" sz="32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’,</a:t>
            </a:r>
            <a:r>
              <a:rPr altLang="zh-CN" b="1" dirty="0" sz="3200" i="1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second</a:t>
            </a:r>
            <a:r>
              <a:rPr altLang="zh-CN" dirty="0" sz="3200" lang="en-US" spc="-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called</a:t>
            </a:r>
            <a:r>
              <a:rPr altLang="zh-CN" dirty="0" sz="32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3200" lang="en-US" spc="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200" i="1" lang="en-US" spc="3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’Response</a:t>
            </a:r>
            <a:r>
              <a:rPr altLang="zh-CN" b="1" dirty="0" sz="3200" i="1" lang="en-US" spc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’.</a:t>
            </a:r>
            <a:endParaRPr altLang="zh-CN" sz="32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39" name="Text Box38"/>
          <p:cNvSpPr txBox="1"/>
          <p:nvPr/>
        </p:nvSpPr>
        <p:spPr>
          <a:xfrm>
            <a:off x="8517636" y="6477915"/>
            <a:ext cx="115368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5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Path3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041" name="Text Box40"/>
          <p:cNvSpPr txBox="1"/>
          <p:nvPr/>
        </p:nvSpPr>
        <p:spPr>
          <a:xfrm>
            <a:off x="3322066" y="552328"/>
            <a:ext cx="2537648" cy="61915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42" name="Text Box41"/>
          <p:cNvSpPr txBox="1"/>
          <p:nvPr/>
        </p:nvSpPr>
        <p:spPr>
          <a:xfrm>
            <a:off x="472440" y="1752740"/>
            <a:ext cx="8308054" cy="93878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696"/>
              </a:lnSpc>
            </a:pPr>
            <a:r>
              <a:rPr altLang="zh-CN" dirty="0" sz="3200" lang="en-US" spc="3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altLang="zh-CN" dirty="0" sz="3200" lang="en-US" spc="-15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consistent</a:t>
            </a:r>
            <a:r>
              <a:rPr altLang="zh-CN" dirty="0" sz="3200" lang="en-US" spc="-39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 spc="-14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coherent</a:t>
            </a:r>
            <a:r>
              <a:rPr altLang="zh-CN" dirty="0" sz="3200" lang="en-US" spc="-17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patterns</a:t>
            </a:r>
            <a:r>
              <a:rPr altLang="zh-CN" dirty="0" sz="32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thinking,</a:t>
            </a:r>
            <a:r>
              <a:rPr altLang="zh-CN" dirty="0" sz="3200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feeling</a:t>
            </a:r>
            <a:r>
              <a:rPr altLang="zh-CN" dirty="0" sz="3200" lang="en-US" spc="-28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 spc="-20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behaving</a:t>
            </a:r>
            <a:endParaRPr altLang="zh-CN" sz="32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43" name="Text Box42"/>
          <p:cNvSpPr txBox="1"/>
          <p:nvPr/>
        </p:nvSpPr>
        <p:spPr>
          <a:xfrm>
            <a:off x="472440" y="2826288"/>
            <a:ext cx="1146246" cy="45044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547"/>
              </a:lnSpc>
            </a:pP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-Berne</a:t>
            </a:r>
            <a:endParaRPr altLang="zh-CN" sz="32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44" name="Text Box43"/>
          <p:cNvSpPr txBox="1"/>
          <p:nvPr/>
        </p:nvSpPr>
        <p:spPr>
          <a:xfrm>
            <a:off x="472440" y="3985231"/>
            <a:ext cx="8063584" cy="107367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227"/>
              </a:lnSpc>
            </a:pPr>
            <a:r>
              <a:rPr altLang="zh-CN" dirty="0" sz="2800" lang="en-US" spc="-2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altLang="zh-CN" dirty="0" sz="28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</a:t>
            </a:r>
            <a:r>
              <a:rPr altLang="zh-CN" dirty="0" sz="28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altLang="zh-CN" dirty="0" sz="28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manifestation</a:t>
            </a:r>
            <a:r>
              <a:rPr altLang="zh-CN" dirty="0" sz="2800" lang="en-US" spc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consistent</a:t>
            </a:r>
            <a:r>
              <a:rPr altLang="zh-CN" dirty="0" sz="2800" lang="en-US" spc="-25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altLang="zh-CN" dirty="0" sz="2800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coherent</a:t>
            </a:r>
            <a:r>
              <a:rPr altLang="zh-CN" dirty="0" sz="28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altLang="zh-CN" dirty="0" sz="28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clear</a:t>
            </a:r>
            <a:r>
              <a:rPr altLang="zh-CN" dirty="0" sz="28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integrated</a:t>
            </a:r>
            <a:r>
              <a:rPr altLang="zh-CN" dirty="0" sz="28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self-awareness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45" name="Text Box44"/>
          <p:cNvSpPr txBox="1"/>
          <p:nvPr/>
        </p:nvSpPr>
        <p:spPr>
          <a:xfrm>
            <a:off x="472440" y="5092272"/>
            <a:ext cx="5114169" cy="39342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8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arising</a:t>
            </a: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altLang="zh-CN" dirty="0" sz="28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diagnosis</a:t>
            </a:r>
            <a:r>
              <a:rPr altLang="zh-CN" dirty="0" sz="28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ego-states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46" name="Text Box45"/>
          <p:cNvSpPr txBox="1"/>
          <p:nvPr/>
        </p:nvSpPr>
        <p:spPr>
          <a:xfrm>
            <a:off x="472440" y="5722616"/>
            <a:ext cx="7531971" cy="39308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5"/>
              </a:lnSpc>
            </a:pPr>
            <a:r>
              <a:rPr altLang="zh-CN" dirty="0" sz="2800" lang="en-US" spc="1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thinking,</a:t>
            </a:r>
            <a:r>
              <a:rPr altLang="zh-CN" dirty="0" sz="2800" lang="en-US" spc="-28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feeling</a:t>
            </a:r>
            <a:r>
              <a:rPr altLang="zh-CN" dirty="0" sz="2800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7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altLang="zh-CN" dirty="0" sz="2800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behaving</a:t>
            </a:r>
            <a:r>
              <a:rPr altLang="zh-CN" dirty="0" sz="2800" lang="en-US" spc="-668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altLang="zh-CN" dirty="0" sz="28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total</a:t>
            </a:r>
            <a:r>
              <a:rPr altLang="zh-CN" dirty="0" sz="28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experiences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47" name="Text Box46"/>
          <p:cNvSpPr txBox="1"/>
          <p:nvPr/>
        </p:nvSpPr>
        <p:spPr>
          <a:xfrm>
            <a:off x="472440" y="6149336"/>
            <a:ext cx="1481549" cy="39308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5"/>
              </a:lnSpc>
            </a:pP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individual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48" name="Text Box47"/>
          <p:cNvSpPr txBox="1"/>
          <p:nvPr/>
        </p:nvSpPr>
        <p:spPr>
          <a:xfrm>
            <a:off x="8517636" y="6477915"/>
            <a:ext cx="115368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6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Path48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34" name="Group49"/>
          <p:cNvGrpSpPr/>
          <p:nvPr/>
        </p:nvGrpSpPr>
        <p:grpSpPr>
          <a:xfrm>
            <a:off x="6737604" y="1426464"/>
            <a:ext cx="1636777" cy="5135880"/>
            <a:chOff x="6737604" y="1426464"/>
            <a:chExt cx="1636777" cy="5135880"/>
          </a:xfrm>
        </p:grpSpPr>
        <p:pic>
          <p:nvPicPr>
            <p:cNvPr id="2097207" name="Image5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37604" y="1426464"/>
              <a:ext cx="1612393" cy="1783081"/>
            </a:xfrm>
            <a:prstGeom prst="rect"/>
            <a:noFill/>
          </p:spPr>
        </p:pic>
        <p:pic>
          <p:nvPicPr>
            <p:cNvPr id="2097208" name="Image5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6737604" y="3102864"/>
              <a:ext cx="1636777" cy="1783080"/>
            </a:xfrm>
            <a:prstGeom prst="rect"/>
            <a:noFill/>
          </p:spPr>
        </p:pic>
        <p:pic>
          <p:nvPicPr>
            <p:cNvPr id="2097209" name="Image52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6737604" y="4779264"/>
              <a:ext cx="1615441" cy="1783080"/>
            </a:xfrm>
            <a:prstGeom prst="rect"/>
            <a:noFill/>
          </p:spPr>
        </p:pic>
      </p:grpSp>
      <p:sp>
        <p:nvSpPr>
          <p:cNvPr id="1049050" name="Text Box53"/>
          <p:cNvSpPr txBox="1"/>
          <p:nvPr/>
        </p:nvSpPr>
        <p:spPr>
          <a:xfrm>
            <a:off x="1774825" y="487938"/>
            <a:ext cx="5631281" cy="61915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States-</a:t>
            </a:r>
            <a:r>
              <a:rPr altLang="zh-CN" b="1" dirty="0" sz="44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-1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PAC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Model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1" name="Text Box54"/>
          <p:cNvSpPr txBox="1"/>
          <p:nvPr/>
        </p:nvSpPr>
        <p:spPr>
          <a:xfrm>
            <a:off x="548640" y="1798193"/>
            <a:ext cx="2921051" cy="42710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63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8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</a:t>
            </a:r>
            <a:r>
              <a:rPr altLang="zh-CN" dirty="0" sz="3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2" name="Text Box55"/>
          <p:cNvSpPr txBox="1"/>
          <p:nvPr/>
        </p:nvSpPr>
        <p:spPr>
          <a:xfrm>
            <a:off x="548640" y="2301113"/>
            <a:ext cx="2814752" cy="42710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63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8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Adult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3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3" name="Text Box56"/>
          <p:cNvSpPr txBox="1"/>
          <p:nvPr/>
        </p:nvSpPr>
        <p:spPr>
          <a:xfrm>
            <a:off x="548640" y="2803757"/>
            <a:ext cx="2794583" cy="42744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66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8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dirty="0" sz="30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4" name="Text Box57"/>
          <p:cNvSpPr txBox="1"/>
          <p:nvPr/>
        </p:nvSpPr>
        <p:spPr>
          <a:xfrm>
            <a:off x="548640" y="3307334"/>
            <a:ext cx="6079542" cy="83858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3205" marL="343205" rtl="0">
              <a:lnSpc>
                <a:spcPts val="3301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8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Later</a:t>
            </a:r>
            <a:r>
              <a:rPr altLang="zh-CN" dirty="0" sz="3000" lang="en-US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</a:t>
            </a:r>
            <a:r>
              <a:rPr altLang="zh-CN" dirty="0" sz="3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dirty="0" sz="3000" lang="en-US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stages</a:t>
            </a:r>
            <a:r>
              <a:rPr altLang="zh-CN" dirty="0" sz="30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been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subdivided</a:t>
            </a:r>
            <a:r>
              <a:rPr altLang="zh-CN" dirty="0" sz="3000" lang="en-US" spc="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altLang="zh-CN" dirty="0" sz="3000" lang="en-US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altLang="zh-CN" dirty="0"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subgroups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5" name="Text Box58"/>
          <p:cNvSpPr txBox="1"/>
          <p:nvPr/>
        </p:nvSpPr>
        <p:spPr>
          <a:xfrm>
            <a:off x="548640" y="4221458"/>
            <a:ext cx="1355538" cy="42744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66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8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6" name="Text Box59"/>
          <p:cNvSpPr txBox="1"/>
          <p:nvPr/>
        </p:nvSpPr>
        <p:spPr>
          <a:xfrm>
            <a:off x="1006145" y="4715559"/>
            <a:ext cx="3591956" cy="37072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19"/>
              </a:lnSpc>
            </a:pPr>
            <a:r>
              <a:rPr altLang="zh-CN" dirty="0" sz="26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altLang="zh-CN" dirty="0" sz="2600" lang="en-US" spc="8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Nurturing</a:t>
            </a:r>
            <a:r>
              <a:rPr altLang="zh-CN" dirty="0" sz="2600" lang="en-US" spc="-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6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2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6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Controlling</a:t>
            </a:r>
            <a:endParaRPr altLang="zh-CN" sz="26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7" name="Text Box60"/>
          <p:cNvSpPr txBox="1"/>
          <p:nvPr/>
        </p:nvSpPr>
        <p:spPr>
          <a:xfrm>
            <a:off x="548640" y="5160772"/>
            <a:ext cx="1227125" cy="42710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363"/>
              </a:lnSpc>
            </a:pPr>
            <a:r>
              <a:rPr altLang="zh-CN" dirty="0" sz="30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000" lang="en-US" spc="8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endParaRPr altLang="zh-CN" sz="3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8" name="Text Box61"/>
          <p:cNvSpPr txBox="1"/>
          <p:nvPr/>
        </p:nvSpPr>
        <p:spPr>
          <a:xfrm>
            <a:off x="1006145" y="5654368"/>
            <a:ext cx="2545265" cy="37072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919"/>
              </a:lnSpc>
            </a:pPr>
            <a:r>
              <a:rPr altLang="zh-CN" dirty="0" sz="26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altLang="zh-CN" dirty="0" sz="2600" lang="en-US" spc="8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6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Free</a:t>
            </a:r>
            <a:r>
              <a:rPr altLang="zh-CN" dirty="0" sz="26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6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2600" lang="en-US" spc="-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6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Adaptive</a:t>
            </a:r>
            <a:endParaRPr altLang="zh-CN" sz="26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59" name="Text Box62"/>
          <p:cNvSpPr txBox="1"/>
          <p:nvPr/>
        </p:nvSpPr>
        <p:spPr>
          <a:xfrm>
            <a:off x="7332853" y="1772285"/>
            <a:ext cx="461772" cy="84353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6642"/>
              </a:lnSpc>
            </a:pPr>
            <a:r>
              <a:rPr altLang="zh-CN" dirty="0" sz="6000" lang="en-US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altLang="zh-CN" sz="6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60" name="Text Box63"/>
          <p:cNvSpPr txBox="1"/>
          <p:nvPr/>
        </p:nvSpPr>
        <p:spPr>
          <a:xfrm>
            <a:off x="7268845" y="3448939"/>
            <a:ext cx="588264" cy="84353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6642"/>
              </a:lnSpc>
            </a:pPr>
            <a:r>
              <a:rPr altLang="zh-CN" dirty="0" sz="6000" lang="en-US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zh-CN" sz="6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61" name="Text Box64"/>
          <p:cNvSpPr txBox="1"/>
          <p:nvPr/>
        </p:nvSpPr>
        <p:spPr>
          <a:xfrm>
            <a:off x="7290182" y="5125398"/>
            <a:ext cx="546557" cy="84387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6645"/>
              </a:lnSpc>
            </a:pPr>
            <a:r>
              <a:rPr altLang="zh-CN" dirty="0" sz="6000" lang="en-US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altLang="zh-CN" sz="6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62" name="Text Box65"/>
          <p:cNvSpPr txBox="1"/>
          <p:nvPr/>
        </p:nvSpPr>
        <p:spPr>
          <a:xfrm>
            <a:off x="8517636" y="6477915"/>
            <a:ext cx="115368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54095" y="0"/>
            <a:ext cx="9198095" cy="7159219"/>
          </a:xfrm>
          <a:prstGeom prst="rect"/>
        </p:spPr>
      </p:pic>
      <p:sp>
        <p:nvSpPr>
          <p:cNvPr id="1048640" name="Path64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59" name="Image6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71500" y="2463800"/>
            <a:ext cx="3761740" cy="2821940"/>
          </a:xfrm>
          <a:prstGeom prst="rect"/>
          <a:noFill/>
        </p:spPr>
      </p:pic>
      <p:sp>
        <p:nvSpPr>
          <p:cNvPr id="1048641" name="Text Box67"/>
          <p:cNvSpPr txBox="1"/>
          <p:nvPr/>
        </p:nvSpPr>
        <p:spPr>
          <a:xfrm>
            <a:off x="466090" y="161544"/>
            <a:ext cx="7868056" cy="169981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52070" marL="52070" rtl="0">
              <a:lnSpc>
                <a:spcPts val="3346"/>
              </a:lnSpc>
            </a:pPr>
            <a:r>
              <a:rPr altLang="zh-CN" dirty="0" sz="36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36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Words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powerful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Indeed,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word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choice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easily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influence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thoughts,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attitudes,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behavior</a:t>
            </a:r>
            <a:r>
              <a:rPr altLang="zh-CN" dirty="0" sz="2400" lang="en-US" spc="13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42" name="Text Box68"/>
          <p:cNvSpPr txBox="1"/>
          <p:nvPr/>
        </p:nvSpPr>
        <p:spPr>
          <a:xfrm>
            <a:off x="5090160" y="2504186"/>
            <a:ext cx="3607308" cy="180319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40"/>
              </a:lnSpc>
            </a:pP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Similarly,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proper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attention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language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give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us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insight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really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saying,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helping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43" name="Text Box69"/>
          <p:cNvSpPr txBox="1"/>
          <p:nvPr/>
        </p:nvSpPr>
        <p:spPr>
          <a:xfrm>
            <a:off x="5090160" y="4332986"/>
            <a:ext cx="3574694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respond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appropriately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44" name="Text Box70"/>
          <p:cNvSpPr txBox="1"/>
          <p:nvPr/>
        </p:nvSpPr>
        <p:spPr>
          <a:xfrm>
            <a:off x="5090160" y="4698746"/>
            <a:ext cx="1475233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effectively.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Path66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064" name="Path67"/>
          <p:cNvSpPr/>
          <p:nvPr/>
        </p:nvSpPr>
        <p:spPr>
          <a:xfrm>
            <a:off x="2398776" y="3438398"/>
            <a:ext cx="85344" cy="16764"/>
          </a:xfrm>
          <a:custGeom>
            <a:avLst/>
            <a:ahLst/>
            <a:rect l="l" t="t" r="r" b="b"/>
            <a:pathLst>
              <a:path w="85344" h="16764">
                <a:moveTo>
                  <a:pt x="0" y="16764"/>
                </a:moveTo>
                <a:lnTo>
                  <a:pt x="85344" y="16764"/>
                </a:lnTo>
                <a:lnTo>
                  <a:pt x="85344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065" name="Path68"/>
          <p:cNvSpPr/>
          <p:nvPr/>
        </p:nvSpPr>
        <p:spPr>
          <a:xfrm>
            <a:off x="3438144" y="3438398"/>
            <a:ext cx="88392" cy="16764"/>
          </a:xfrm>
          <a:custGeom>
            <a:avLst/>
            <a:ahLst/>
            <a:rect l="l" t="t" r="r" b="b"/>
            <a:pathLst>
              <a:path w="88392" h="16764">
                <a:moveTo>
                  <a:pt x="0" y="16764"/>
                </a:moveTo>
                <a:lnTo>
                  <a:pt x="88392" y="16764"/>
                </a:lnTo>
                <a:lnTo>
                  <a:pt x="88392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36" name="Group69"/>
          <p:cNvGrpSpPr/>
          <p:nvPr/>
        </p:nvGrpSpPr>
        <p:grpSpPr>
          <a:xfrm>
            <a:off x="1292352" y="4377182"/>
            <a:ext cx="2552700" cy="16764"/>
            <a:chOff x="1292352" y="4377182"/>
            <a:chExt cx="2552700" cy="16764"/>
          </a:xfrm>
        </p:grpSpPr>
        <p:sp>
          <p:nvSpPr>
            <p:cNvPr id="1049066" name="Path70"/>
            <p:cNvSpPr/>
            <p:nvPr/>
          </p:nvSpPr>
          <p:spPr>
            <a:xfrm>
              <a:off x="1292352" y="4377182"/>
              <a:ext cx="2464308" cy="16764"/>
            </a:xfrm>
            <a:custGeom>
              <a:avLst/>
              <a:ahLst/>
              <a:rect l="l" t="t" r="r" b="b"/>
              <a:pathLst>
                <a:path w="2464308" h="16764">
                  <a:moveTo>
                    <a:pt x="0" y="0"/>
                  </a:moveTo>
                  <a:lnTo>
                    <a:pt x="1232154" y="0"/>
                  </a:lnTo>
                  <a:lnTo>
                    <a:pt x="2464308" y="0"/>
                  </a:lnTo>
                  <a:lnTo>
                    <a:pt x="2464308" y="16764"/>
                  </a:lnTo>
                  <a:lnTo>
                    <a:pt x="1232154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0" cap="sq">
              <a:solidFill>
                <a:srgbClr val="FF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067" name="Path71"/>
            <p:cNvSpPr/>
            <p:nvPr/>
          </p:nvSpPr>
          <p:spPr>
            <a:xfrm>
              <a:off x="3756660" y="4377182"/>
              <a:ext cx="88392" cy="16764"/>
            </a:xfrm>
            <a:custGeom>
              <a:avLst/>
              <a:ahLst/>
              <a:rect l="l" t="t" r="r" b="b"/>
              <a:pathLst>
                <a:path w="88392" h="16764">
                  <a:moveTo>
                    <a:pt x="0" y="16764"/>
                  </a:moveTo>
                  <a:lnTo>
                    <a:pt x="88392" y="16764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0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sp>
        <p:nvSpPr>
          <p:cNvPr id="1049068" name="Text Box72"/>
          <p:cNvSpPr txBox="1"/>
          <p:nvPr/>
        </p:nvSpPr>
        <p:spPr>
          <a:xfrm>
            <a:off x="2558542" y="552328"/>
            <a:ext cx="4065059" cy="61915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</a:t>
            </a:r>
            <a:r>
              <a:rPr altLang="zh-CN" b="1" dirty="0" sz="4400" lang="en-US" spc="-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69" name="Text Box73"/>
          <p:cNvSpPr txBox="1"/>
          <p:nvPr/>
        </p:nvSpPr>
        <p:spPr>
          <a:xfrm>
            <a:off x="548640" y="2022269"/>
            <a:ext cx="8082264" cy="94382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716"/>
              </a:lnSpc>
            </a:pPr>
            <a:r>
              <a:rPr altLang="zh-CN" dirty="0" sz="32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200" lang="en-US" spc="-7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thoughts,</a:t>
            </a:r>
            <a:r>
              <a:rPr altLang="zh-CN" dirty="0" sz="32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feelings</a:t>
            </a:r>
            <a:r>
              <a:rPr altLang="zh-CN" dirty="0" sz="32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behaviors</a:t>
            </a:r>
            <a:r>
              <a:rPr altLang="zh-CN" dirty="0" sz="3200" lang="en-US" spc="-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learnt</a:t>
            </a:r>
            <a:r>
              <a:rPr altLang="zh-CN" dirty="0" sz="32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borrowed</a:t>
            </a:r>
            <a:r>
              <a:rPr altLang="zh-CN" dirty="0" sz="3200" lang="en-US" spc="-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altLang="zh-CN" dirty="0" sz="3200" lang="en-US" spc="-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parents</a:t>
            </a:r>
            <a:r>
              <a:rPr altLang="zh-CN" dirty="0" sz="32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altLang="zh-CN" dirty="0" sz="32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care</a:t>
            </a:r>
            <a:r>
              <a:rPr altLang="zh-CN" dirty="0" sz="32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takers</a:t>
            </a:r>
            <a:endParaRPr altLang="zh-CN" sz="32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70" name="Text Box74"/>
          <p:cNvSpPr txBox="1"/>
          <p:nvPr/>
        </p:nvSpPr>
        <p:spPr>
          <a:xfrm>
            <a:off x="1006145" y="3079299"/>
            <a:ext cx="7304536" cy="8254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286461" marL="286461" rtl="0">
              <a:lnSpc>
                <a:spcPts val="3250"/>
              </a:lnSpc>
            </a:pPr>
            <a:r>
              <a:rPr altLang="zh-CN" dirty="0" sz="2800" lang="en-US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–</a:t>
            </a:r>
            <a:r>
              <a:rPr altLang="zh-CN" dirty="0" sz="2800" lang="en-US" spc="-80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i="1" lang="en-US" spc="-9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Critical Parent</a:t>
            </a:r>
            <a:r>
              <a:rPr altLang="zh-CN" dirty="0" sz="2800" i="1" lang="en-US" spc="-5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prejudiced</a:t>
            </a:r>
            <a:r>
              <a:rPr altLang="zh-CN" dirty="0" sz="28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thoughts,</a:t>
            </a:r>
            <a:r>
              <a:rPr altLang="zh-CN" dirty="0" sz="28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feelings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behaviors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71" name="Text Box75"/>
          <p:cNvSpPr txBox="1"/>
          <p:nvPr/>
        </p:nvSpPr>
        <p:spPr>
          <a:xfrm>
            <a:off x="1006145" y="4018740"/>
            <a:ext cx="7074856" cy="82484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286461" marL="286461" rtl="0">
              <a:lnSpc>
                <a:spcPts val="3247"/>
              </a:lnSpc>
            </a:pPr>
            <a:r>
              <a:rPr altLang="zh-CN" dirty="0" sz="2800" lang="en-US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–</a:t>
            </a:r>
            <a:r>
              <a:rPr altLang="zh-CN" dirty="0" sz="2800" lang="en-US" spc="-80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i="1" lang="en-US" spc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Nurturing</a:t>
            </a:r>
            <a:r>
              <a:rPr altLang="zh-CN" dirty="0" sz="2800" i="1" lang="en-US" spc="-27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i="1" lang="en-US" spc="-19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Parent</a:t>
            </a:r>
            <a:r>
              <a:rPr altLang="zh-CN" dirty="0" sz="2800" i="1" lang="en-US" spc="1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Soft,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loving</a:t>
            </a:r>
            <a:r>
              <a:rPr altLang="zh-CN" dirty="0" sz="2800" lang="en-US" spc="-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permission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giving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72" name="Text Box76"/>
          <p:cNvSpPr txBox="1"/>
          <p:nvPr/>
        </p:nvSpPr>
        <p:spPr>
          <a:xfrm>
            <a:off x="8517636" y="6477915"/>
            <a:ext cx="115368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8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3" name="Path77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10" name="Image7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2968" y="2639568"/>
            <a:ext cx="2624328" cy="2548128"/>
          </a:xfrm>
          <a:prstGeom prst="rect"/>
          <a:noFill/>
        </p:spPr>
      </p:pic>
      <p:sp>
        <p:nvSpPr>
          <p:cNvPr id="1049074" name="Text Box79"/>
          <p:cNvSpPr txBox="1"/>
          <p:nvPr/>
        </p:nvSpPr>
        <p:spPr>
          <a:xfrm>
            <a:off x="2558542" y="406641"/>
            <a:ext cx="4065074" cy="61949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8"/>
              </a:lnSpc>
            </a:pPr>
            <a:r>
              <a:rPr altLang="zh-CN" b="1" dirty="0" sz="44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</a:t>
            </a:r>
            <a:r>
              <a:rPr altLang="zh-CN" b="1" dirty="0" sz="4400" lang="en-US" spc="-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75" name="Text Box80"/>
          <p:cNvSpPr txBox="1"/>
          <p:nvPr/>
        </p:nvSpPr>
        <p:spPr>
          <a:xfrm>
            <a:off x="472440" y="1167693"/>
            <a:ext cx="1360311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Vocabulary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76" name="Text Box81"/>
          <p:cNvSpPr txBox="1"/>
          <p:nvPr/>
        </p:nvSpPr>
        <p:spPr>
          <a:xfrm>
            <a:off x="472440" y="1470457"/>
            <a:ext cx="2388418" cy="58864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286512" marL="286512" rtl="0">
              <a:lnSpc>
                <a:spcPts val="231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Should,</a:t>
            </a:r>
            <a:r>
              <a:rPr altLang="zh-CN" dirty="0" sz="20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don</a:t>
            </a:r>
            <a:r>
              <a:rPr altLang="zh-CN" dirty="0" sz="20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’t,</a:t>
            </a:r>
            <a:r>
              <a:rPr altLang="zh-CN" dirty="0" sz="20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must,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always,</a:t>
            </a:r>
            <a:r>
              <a:rPr altLang="zh-CN" dirty="0" sz="2000" lang="en-US" spc="-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never,</a:t>
            </a:r>
            <a:r>
              <a:rPr altLang="zh-CN" dirty="0" sz="20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now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77" name="Text Box82"/>
          <p:cNvSpPr txBox="1"/>
          <p:nvPr/>
        </p:nvSpPr>
        <p:spPr>
          <a:xfrm>
            <a:off x="758952" y="2082347"/>
            <a:ext cx="2175058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what?</a:t>
            </a:r>
            <a:r>
              <a:rPr altLang="zh-CN" dirty="0" sz="20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Because</a:t>
            </a:r>
            <a:r>
              <a:rPr altLang="zh-CN" dirty="0" sz="2000" lang="en-US" spc="-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said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78" name="Text Box83"/>
          <p:cNvSpPr txBox="1"/>
          <p:nvPr/>
        </p:nvSpPr>
        <p:spPr>
          <a:xfrm>
            <a:off x="758952" y="2387147"/>
            <a:ext cx="264718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79" name="Text Box84"/>
          <p:cNvSpPr txBox="1"/>
          <p:nvPr/>
        </p:nvSpPr>
        <p:spPr>
          <a:xfrm>
            <a:off x="472440" y="2689912"/>
            <a:ext cx="2667254" cy="5885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286512" marL="286512" rtl="0">
              <a:lnSpc>
                <a:spcPts val="231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dirty="0" sz="2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’ll</a:t>
            </a:r>
            <a:r>
              <a:rPr altLang="zh-CN" dirty="0" sz="20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take</a:t>
            </a:r>
            <a:r>
              <a:rPr altLang="zh-CN" dirty="0" sz="20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care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0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you,</a:t>
            </a:r>
            <a:r>
              <a:rPr altLang="zh-CN" dirty="0" sz="2000" lang="en-US" spc="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poor</a:t>
            </a:r>
            <a:r>
              <a:rPr altLang="zh-CN" dirty="0" sz="20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thing,</a:t>
            </a:r>
            <a:r>
              <a:rPr altLang="zh-CN" dirty="0" sz="20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there-there,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0" name="Text Box85"/>
          <p:cNvSpPr txBox="1"/>
          <p:nvPr/>
        </p:nvSpPr>
        <p:spPr>
          <a:xfrm>
            <a:off x="6036310" y="1170741"/>
            <a:ext cx="637681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Tone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1" name="Text Box86"/>
          <p:cNvSpPr txBox="1"/>
          <p:nvPr/>
        </p:nvSpPr>
        <p:spPr>
          <a:xfrm>
            <a:off x="6036310" y="1473505"/>
            <a:ext cx="2546214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Sneering,</a:t>
            </a:r>
            <a:r>
              <a:rPr altLang="zh-CN" dirty="0" sz="2000" lang="en-US" spc="-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loud,</a:t>
            </a:r>
            <a:r>
              <a:rPr altLang="zh-CN" dirty="0" sz="20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harsh,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2" name="Text Box87"/>
          <p:cNvSpPr txBox="1"/>
          <p:nvPr/>
        </p:nvSpPr>
        <p:spPr>
          <a:xfrm>
            <a:off x="6036310" y="1780341"/>
            <a:ext cx="1527226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contemptuous,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3" name="Text Box88"/>
          <p:cNvSpPr txBox="1"/>
          <p:nvPr/>
        </p:nvSpPr>
        <p:spPr>
          <a:xfrm>
            <a:off x="6036310" y="2084870"/>
            <a:ext cx="1614372" cy="2820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21"/>
              </a:lnSpc>
            </a:pP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condescending,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4" name="Text Box89"/>
          <p:cNvSpPr txBox="1"/>
          <p:nvPr/>
        </p:nvSpPr>
        <p:spPr>
          <a:xfrm>
            <a:off x="6036310" y="2390195"/>
            <a:ext cx="1106271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punishing,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5" name="Text Box90"/>
          <p:cNvSpPr txBox="1"/>
          <p:nvPr/>
        </p:nvSpPr>
        <p:spPr>
          <a:xfrm>
            <a:off x="6036310" y="2692959"/>
            <a:ext cx="1613950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sympathetic,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6" name="Text Box91"/>
          <p:cNvSpPr txBox="1"/>
          <p:nvPr/>
        </p:nvSpPr>
        <p:spPr>
          <a:xfrm>
            <a:off x="6322822" y="2999795"/>
            <a:ext cx="1296897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encouraging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7" name="Text Box92"/>
          <p:cNvSpPr txBox="1"/>
          <p:nvPr/>
        </p:nvSpPr>
        <p:spPr>
          <a:xfrm>
            <a:off x="758952" y="3301276"/>
            <a:ext cx="2199422" cy="2820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21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on,</a:t>
            </a:r>
            <a:r>
              <a:rPr altLang="zh-CN" dirty="0" sz="20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give</a:t>
            </a:r>
            <a:r>
              <a:rPr altLang="zh-CN" dirty="0" sz="20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try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8" name="Text Box93"/>
          <p:cNvSpPr txBox="1"/>
          <p:nvPr/>
        </p:nvSpPr>
        <p:spPr>
          <a:xfrm>
            <a:off x="4268089" y="3527501"/>
            <a:ext cx="419405" cy="75918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5978"/>
              </a:lnSpc>
            </a:pPr>
            <a:r>
              <a:rPr altLang="zh-CN" dirty="0" sz="5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altLang="zh-CN" sz="5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89" name="Text Box94"/>
          <p:cNvSpPr txBox="1"/>
          <p:nvPr/>
        </p:nvSpPr>
        <p:spPr>
          <a:xfrm>
            <a:off x="548640" y="4484807"/>
            <a:ext cx="2032395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Facial</a:t>
            </a:r>
            <a:r>
              <a:rPr altLang="zh-CN" b="1" dirty="0" sz="20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Expression</a:t>
            </a:r>
            <a:r>
              <a:rPr altLang="zh-CN" dirty="0" sz="20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0" name="Text Box95"/>
          <p:cNvSpPr txBox="1"/>
          <p:nvPr/>
        </p:nvSpPr>
        <p:spPr>
          <a:xfrm>
            <a:off x="548640" y="4787296"/>
            <a:ext cx="2494467" cy="2841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smile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encouragingly,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1" name="Text Box96"/>
          <p:cNvSpPr txBox="1"/>
          <p:nvPr/>
        </p:nvSpPr>
        <p:spPr>
          <a:xfrm>
            <a:off x="548640" y="5092751"/>
            <a:ext cx="1141086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altLang="zh-CN" dirty="0" sz="20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jaw,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2" name="Text Box97"/>
          <p:cNvSpPr txBox="1"/>
          <p:nvPr/>
        </p:nvSpPr>
        <p:spPr>
          <a:xfrm>
            <a:off x="548640" y="5397501"/>
            <a:ext cx="1846961" cy="2837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outthrust</a:t>
            </a:r>
            <a:r>
              <a:rPr altLang="zh-CN" dirty="0" sz="2000" lang="en-US" spc="-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chin,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3" name="Text Box98"/>
          <p:cNvSpPr txBox="1"/>
          <p:nvPr/>
        </p:nvSpPr>
        <p:spPr>
          <a:xfrm>
            <a:off x="548640" y="5702301"/>
            <a:ext cx="2026699" cy="2837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raised</a:t>
            </a:r>
            <a:r>
              <a:rPr altLang="zh-CN" dirty="0" sz="20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eyebrows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4" name="Text Box99"/>
          <p:cNvSpPr txBox="1"/>
          <p:nvPr/>
        </p:nvSpPr>
        <p:spPr>
          <a:xfrm>
            <a:off x="6036310" y="4408607"/>
            <a:ext cx="1864755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Gesture/Posture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5" name="Text Box100"/>
          <p:cNvSpPr txBox="1"/>
          <p:nvPr/>
        </p:nvSpPr>
        <p:spPr>
          <a:xfrm>
            <a:off x="6036310" y="4711096"/>
            <a:ext cx="1881592" cy="2841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Pointed</a:t>
            </a:r>
            <a:r>
              <a:rPr altLang="zh-CN" dirty="0" sz="20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finger,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6" name="Text Box101"/>
          <p:cNvSpPr txBox="1"/>
          <p:nvPr/>
        </p:nvSpPr>
        <p:spPr>
          <a:xfrm>
            <a:off x="6036310" y="5016551"/>
            <a:ext cx="1777818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shaking</a:t>
            </a:r>
            <a:r>
              <a:rPr altLang="zh-CN" dirty="0" sz="20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head,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7" name="Text Box102"/>
          <p:cNvSpPr txBox="1"/>
          <p:nvPr/>
        </p:nvSpPr>
        <p:spPr>
          <a:xfrm>
            <a:off x="6036310" y="5321351"/>
            <a:ext cx="2554002" cy="58852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2900" marL="342900" rtl="0">
              <a:lnSpc>
                <a:spcPts val="231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arms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folded</a:t>
            </a:r>
            <a:r>
              <a:rPr altLang="zh-CN" dirty="0" sz="20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chest,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tapping</a:t>
            </a:r>
            <a:r>
              <a:rPr altLang="zh-CN" dirty="0" sz="20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feet/fingers,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098" name="Text Box103"/>
          <p:cNvSpPr txBox="1"/>
          <p:nvPr/>
        </p:nvSpPr>
        <p:spPr>
          <a:xfrm>
            <a:off x="8517636" y="6477915"/>
            <a:ext cx="115368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9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Path104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11" name="Image10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2968" y="2639568"/>
            <a:ext cx="2624328" cy="2548128"/>
          </a:xfrm>
          <a:prstGeom prst="rect"/>
          <a:noFill/>
        </p:spPr>
      </p:pic>
      <p:sp>
        <p:nvSpPr>
          <p:cNvPr id="1049100" name="Text Box106"/>
          <p:cNvSpPr txBox="1"/>
          <p:nvPr/>
        </p:nvSpPr>
        <p:spPr>
          <a:xfrm>
            <a:off x="1475486" y="2121053"/>
            <a:ext cx="1288313" cy="2530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Don</a:t>
            </a: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’t</a:t>
            </a:r>
            <a:r>
              <a:rPr altLang="zh-CN" b="1" dirty="0" sz="18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argue!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1" name="Text Box107"/>
          <p:cNvSpPr txBox="1"/>
          <p:nvPr/>
        </p:nvSpPr>
        <p:spPr>
          <a:xfrm>
            <a:off x="701040" y="2802009"/>
            <a:ext cx="1487526" cy="25339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5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Shame</a:t>
            </a:r>
            <a:r>
              <a:rPr altLang="zh-CN" b="1" dirty="0" sz="1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18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b="1" dirty="0" sz="1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18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you!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2" name="Text Box108"/>
          <p:cNvSpPr txBox="1"/>
          <p:nvPr/>
        </p:nvSpPr>
        <p:spPr>
          <a:xfrm>
            <a:off x="2742946" y="785295"/>
            <a:ext cx="3694745" cy="56213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426"/>
              </a:lnSpc>
            </a:pPr>
            <a:r>
              <a:rPr altLang="zh-CN" b="1" dirty="0" sz="40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</a:t>
            </a:r>
            <a:r>
              <a:rPr altLang="zh-CN" b="1" dirty="0" sz="4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0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4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3" name="Text Box109"/>
          <p:cNvSpPr txBox="1"/>
          <p:nvPr/>
        </p:nvSpPr>
        <p:spPr>
          <a:xfrm>
            <a:off x="6063742" y="2197253"/>
            <a:ext cx="1334034" cy="2530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Don’t</a:t>
            </a:r>
            <a:r>
              <a:rPr altLang="zh-CN" b="1" dirty="0" sz="18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18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worry!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4" name="Text Box110"/>
          <p:cNvSpPr txBox="1"/>
          <p:nvPr/>
        </p:nvSpPr>
        <p:spPr>
          <a:xfrm>
            <a:off x="6417310" y="2904079"/>
            <a:ext cx="1927544" cy="39308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5"/>
              </a:lnSpc>
            </a:pPr>
            <a:r>
              <a:rPr altLang="zh-CN" b="1" dirty="0" sz="28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altLang="zh-CN" b="1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there!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5" name="Text Box111"/>
          <p:cNvSpPr txBox="1"/>
          <p:nvPr/>
        </p:nvSpPr>
        <p:spPr>
          <a:xfrm>
            <a:off x="624840" y="3738804"/>
            <a:ext cx="1804264" cy="5061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985"/>
              </a:lnSpc>
            </a:pPr>
            <a:r>
              <a:rPr altLang="zh-CN" b="1" dirty="0" sz="36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altLang="zh-CN" b="1" dirty="0"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6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quite!</a:t>
            </a:r>
            <a:endParaRPr altLang="zh-CN" sz="36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6" name="Text Box112"/>
          <p:cNvSpPr txBox="1"/>
          <p:nvPr/>
        </p:nvSpPr>
        <p:spPr>
          <a:xfrm>
            <a:off x="929945" y="4785416"/>
            <a:ext cx="1949709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altLang="zh-CN" b="1" dirty="0" sz="2000" lang="en-US" spc="-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’s</a:t>
            </a:r>
            <a:r>
              <a:rPr altLang="zh-CN" b="1" dirty="0" sz="20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really</a:t>
            </a:r>
            <a:r>
              <a:rPr altLang="zh-CN" b="1" dirty="0" sz="20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bad.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7" name="Text Box113"/>
          <p:cNvSpPr txBox="1"/>
          <p:nvPr/>
        </p:nvSpPr>
        <p:spPr>
          <a:xfrm>
            <a:off x="1234745" y="5714700"/>
            <a:ext cx="2052739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Don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’t</a:t>
            </a:r>
            <a:r>
              <a:rPr altLang="zh-CN" b="1" dirty="0" sz="20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</a:t>
            </a:r>
            <a:r>
              <a:rPr altLang="zh-CN" b="1" dirty="0" sz="20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DARE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!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8" name="Text Box114"/>
          <p:cNvSpPr txBox="1"/>
          <p:nvPr/>
        </p:nvSpPr>
        <p:spPr>
          <a:xfrm>
            <a:off x="4289425" y="3566440"/>
            <a:ext cx="377038" cy="67482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5314"/>
              </a:lnSpc>
            </a:pPr>
            <a:r>
              <a:rPr altLang="zh-CN" dirty="0" sz="4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altLang="zh-CN" sz="4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09" name="Text Box115"/>
          <p:cNvSpPr txBox="1"/>
          <p:nvPr/>
        </p:nvSpPr>
        <p:spPr>
          <a:xfrm>
            <a:off x="6444996" y="3886764"/>
            <a:ext cx="1844853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Let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</a:t>
            </a:r>
            <a:r>
              <a:rPr altLang="zh-CN" b="1" dirty="0" sz="20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help</a:t>
            </a:r>
            <a:r>
              <a:rPr altLang="zh-CN" b="1" dirty="0" sz="20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you.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10" name="Text Box116"/>
          <p:cNvSpPr txBox="1"/>
          <p:nvPr/>
        </p:nvSpPr>
        <p:spPr>
          <a:xfrm>
            <a:off x="5959729" y="4789335"/>
            <a:ext cx="2590305" cy="2820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21"/>
              </a:lnSpc>
            </a:pP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Everything</a:t>
            </a:r>
            <a:r>
              <a:rPr altLang="zh-CN" b="1" dirty="0" sz="2000" lang="en-US" spc="-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altLang="zh-CN" b="1" dirty="0" sz="2000" lang="en-US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fine!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11" name="Text Box117"/>
          <p:cNvSpPr txBox="1"/>
          <p:nvPr/>
        </p:nvSpPr>
        <p:spPr>
          <a:xfrm>
            <a:off x="5502529" y="5637924"/>
            <a:ext cx="1710926" cy="2820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21"/>
              </a:lnSpc>
            </a:pPr>
            <a:r>
              <a:rPr altLang="zh-CN" b="1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altLang="zh-CN" b="1" dirty="0" sz="2000" lang="en-US" spc="-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altLang="zh-CN" b="1" dirty="0" sz="20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fun.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12" name="Text Box118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10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Path11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114" name="Text Box120"/>
          <p:cNvSpPr txBox="1"/>
          <p:nvPr/>
        </p:nvSpPr>
        <p:spPr>
          <a:xfrm>
            <a:off x="3035554" y="613443"/>
            <a:ext cx="3112532" cy="50645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988"/>
              </a:lnSpc>
            </a:pPr>
            <a:r>
              <a:rPr altLang="zh-CN" b="1" dirty="0" sz="36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b="1" dirty="0"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6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36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6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36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15" name="Text Box121"/>
          <p:cNvSpPr txBox="1"/>
          <p:nvPr/>
        </p:nvSpPr>
        <p:spPr>
          <a:xfrm>
            <a:off x="548640" y="1515040"/>
            <a:ext cx="8000694" cy="108451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270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62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Seat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emotions,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thoughts,</a:t>
            </a:r>
            <a:r>
              <a:rPr altLang="zh-CN" dirty="0" sz="28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memories</a:t>
            </a:r>
            <a:r>
              <a:rPr altLang="zh-CN" dirty="0" sz="2800" lang="en-US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altLang="zh-CN" dirty="0" sz="2800" lang="en-US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childhood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62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altLang="zh-CN" dirty="0" sz="28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altLang="zh-CN" dirty="0" sz="28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responded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28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early</a:t>
            </a:r>
            <a:r>
              <a:rPr altLang="zh-CN" dirty="0" sz="28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experiences</a:t>
            </a:r>
            <a:r>
              <a:rPr altLang="zh-CN" dirty="0" sz="28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16" name="Text Box122"/>
          <p:cNvSpPr txBox="1"/>
          <p:nvPr/>
        </p:nvSpPr>
        <p:spPr>
          <a:xfrm>
            <a:off x="548640" y="2633188"/>
            <a:ext cx="5957262" cy="39308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5"/>
              </a:lnSpc>
            </a:pP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positions</a:t>
            </a:r>
            <a:r>
              <a:rPr altLang="zh-CN" dirty="0" sz="28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altLang="zh-CN" dirty="0" sz="28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took</a:t>
            </a: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altLang="zh-CN" dirty="0" sz="28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oneself</a:t>
            </a:r>
            <a:r>
              <a:rPr altLang="zh-CN" dirty="0" sz="28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others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17" name="Text Box123"/>
          <p:cNvSpPr txBox="1"/>
          <p:nvPr/>
        </p:nvSpPr>
        <p:spPr>
          <a:xfrm>
            <a:off x="548640" y="3344751"/>
            <a:ext cx="7713409" cy="116016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568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62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Feelings</a:t>
            </a:r>
            <a:r>
              <a:rPr altLang="zh-CN" dirty="0" sz="28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happiness,</a:t>
            </a:r>
            <a:r>
              <a:rPr altLang="zh-CN" dirty="0" sz="28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fear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,anxiety,</a:t>
            </a:r>
            <a:r>
              <a:rPr altLang="zh-CN" dirty="0" sz="28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withdrawal</a:t>
            </a:r>
            <a:r>
              <a:rPr altLang="zh-CN" dirty="0" sz="28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etc.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56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Types</a:t>
            </a:r>
            <a:r>
              <a:rPr altLang="zh-CN" dirty="0" sz="33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33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18" name="Text Box124"/>
          <p:cNvSpPr txBox="1"/>
          <p:nvPr/>
        </p:nvSpPr>
        <p:spPr>
          <a:xfrm>
            <a:off x="1234745" y="4717093"/>
            <a:ext cx="6650507" cy="70382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1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−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Free</a:t>
            </a:r>
            <a:r>
              <a:rPr altLang="zh-CN" dirty="0" sz="24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Spontaneous</a:t>
            </a:r>
            <a:r>
              <a:rPr altLang="zh-CN" dirty="0" sz="24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feeling,</a:t>
            </a:r>
            <a:r>
              <a:rPr altLang="zh-CN" dirty="0" sz="24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playful,</a:t>
            </a:r>
            <a:r>
              <a:rPr altLang="zh-CN" dirty="0" sz="24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authentic,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emotional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19" name="Text Box125"/>
          <p:cNvSpPr txBox="1"/>
          <p:nvPr/>
        </p:nvSpPr>
        <p:spPr>
          <a:xfrm>
            <a:off x="1234745" y="5479694"/>
            <a:ext cx="6179845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−Adapted</a:t>
            </a:r>
            <a:r>
              <a:rPr altLang="zh-CN" dirty="0" sz="24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Comply</a:t>
            </a:r>
            <a:r>
              <a:rPr altLang="zh-CN" dirty="0" sz="2400" lang="en-US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altLang="zh-CN" dirty="0" sz="24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parental</a:t>
            </a:r>
            <a:r>
              <a:rPr altLang="zh-CN" dirty="0" sz="24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messages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20" name="Text Box126"/>
          <p:cNvSpPr txBox="1"/>
          <p:nvPr/>
        </p:nvSpPr>
        <p:spPr>
          <a:xfrm>
            <a:off x="1234745" y="5936894"/>
            <a:ext cx="6327978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−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Rebellious</a:t>
            </a:r>
            <a:r>
              <a:rPr altLang="zh-CN" dirty="0" sz="2400" lang="en-US" spc="-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Does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comply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altLang="zh-CN" dirty="0" sz="24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parental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21" name="Text Box127"/>
          <p:cNvSpPr txBox="1"/>
          <p:nvPr/>
        </p:nvSpPr>
        <p:spPr>
          <a:xfrm>
            <a:off x="1234745" y="6302959"/>
            <a:ext cx="1187805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messages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22" name="Text Box128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11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3" name="Path12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12" name="Image13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2968" y="2395728"/>
            <a:ext cx="2624328" cy="2548128"/>
          </a:xfrm>
          <a:prstGeom prst="rect"/>
          <a:noFill/>
        </p:spPr>
      </p:pic>
      <p:sp>
        <p:nvSpPr>
          <p:cNvPr id="1049124" name="Text Box131"/>
          <p:cNvSpPr txBox="1"/>
          <p:nvPr/>
        </p:nvSpPr>
        <p:spPr>
          <a:xfrm>
            <a:off x="2738374" y="406641"/>
            <a:ext cx="3704684" cy="61949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8"/>
              </a:lnSpc>
            </a:pP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25" name="Text Box132"/>
          <p:cNvSpPr txBox="1"/>
          <p:nvPr/>
        </p:nvSpPr>
        <p:spPr>
          <a:xfrm>
            <a:off x="472440" y="902771"/>
            <a:ext cx="1360311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Vocabulary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26" name="Text Box133"/>
          <p:cNvSpPr txBox="1"/>
          <p:nvPr/>
        </p:nvSpPr>
        <p:spPr>
          <a:xfrm>
            <a:off x="472440" y="1173264"/>
            <a:ext cx="6201637" cy="31604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489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-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Wow,</a:t>
            </a:r>
            <a:r>
              <a:rPr altLang="zh-CN" dirty="0" sz="2000" lang="en-US" spc="364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Tone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27" name="Text Box134"/>
          <p:cNvSpPr txBox="1"/>
          <p:nvPr/>
        </p:nvSpPr>
        <p:spPr>
          <a:xfrm>
            <a:off x="472440" y="1476553"/>
            <a:ext cx="7926417" cy="12323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426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give</a:t>
            </a:r>
            <a:r>
              <a:rPr altLang="zh-CN" dirty="0" sz="20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</a:t>
            </a:r>
            <a:r>
              <a:rPr altLang="zh-CN" dirty="0" sz="2000" lang="en-US" spc="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altLang="zh-CN" dirty="0" sz="20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dirty="0" sz="20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want,</a:t>
            </a:r>
            <a:r>
              <a:rPr altLang="zh-CN" dirty="0" sz="2000" lang="en-US" spc="242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giggle,</a:t>
            </a:r>
            <a:r>
              <a:rPr altLang="zh-CN" dirty="0" sz="20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chuckle,</a:t>
            </a:r>
            <a:r>
              <a:rPr altLang="zh-CN" dirty="0" sz="2000" lang="en-US" spc="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MINE,</a:t>
            </a:r>
            <a:r>
              <a:rPr altLang="zh-CN" dirty="0" sz="2000" lang="en-US" spc="376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whine,</a:t>
            </a:r>
            <a:r>
              <a:rPr altLang="zh-CN" dirty="0" sz="20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swear,</a:t>
            </a:r>
            <a:r>
              <a:rPr altLang="zh-CN" dirty="0" sz="20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yell,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wish,</a:t>
            </a:r>
            <a:r>
              <a:rPr altLang="zh-CN" dirty="0" sz="2000" lang="en-US" spc="355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fast</a:t>
            </a:r>
            <a:r>
              <a:rPr altLang="zh-CN" dirty="0" sz="20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high-pitched,</a:t>
            </a:r>
            <a:r>
              <a:rPr altLang="zh-CN" dirty="0" sz="20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dirty="0" sz="20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’m</a:t>
            </a:r>
            <a:r>
              <a:rPr altLang="zh-CN" dirty="0" sz="2000" lang="en-US" spc="-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scared,</a:t>
            </a:r>
            <a:r>
              <a:rPr altLang="zh-CN" dirty="0" sz="20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help,</a:t>
            </a:r>
            <a:r>
              <a:rPr altLang="zh-CN" dirty="0" sz="2000" lang="en-US" spc="298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whistle,</a:t>
            </a:r>
            <a:r>
              <a:rPr altLang="zh-CN" dirty="0" sz="20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playful,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28" name="Text Box135"/>
          <p:cNvSpPr txBox="1"/>
          <p:nvPr/>
        </p:nvSpPr>
        <p:spPr>
          <a:xfrm>
            <a:off x="6036310" y="2696007"/>
            <a:ext cx="1905871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ask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permission.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29" name="Text Box136"/>
          <p:cNvSpPr txBox="1"/>
          <p:nvPr/>
        </p:nvSpPr>
        <p:spPr>
          <a:xfrm>
            <a:off x="548640" y="3799007"/>
            <a:ext cx="2032395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Facial</a:t>
            </a:r>
            <a:r>
              <a:rPr altLang="zh-CN" b="1" dirty="0" sz="20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Expression</a:t>
            </a:r>
            <a:r>
              <a:rPr altLang="zh-CN" dirty="0" sz="20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0" name="Text Box137"/>
          <p:cNvSpPr txBox="1"/>
          <p:nvPr/>
        </p:nvSpPr>
        <p:spPr>
          <a:xfrm>
            <a:off x="4229989" y="3284297"/>
            <a:ext cx="495529" cy="75918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5978"/>
              </a:lnSpc>
            </a:pPr>
            <a:r>
              <a:rPr altLang="zh-CN" dirty="0" sz="5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altLang="zh-CN" sz="5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1" name="Text Box138"/>
          <p:cNvSpPr txBox="1"/>
          <p:nvPr/>
        </p:nvSpPr>
        <p:spPr>
          <a:xfrm>
            <a:off x="548640" y="4101771"/>
            <a:ext cx="1828946" cy="2837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tears,</a:t>
            </a:r>
            <a:r>
              <a:rPr altLang="zh-CN" dirty="0" sz="20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pouting,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2" name="Text Box139"/>
          <p:cNvSpPr txBox="1"/>
          <p:nvPr/>
        </p:nvSpPr>
        <p:spPr>
          <a:xfrm>
            <a:off x="891845" y="4408607"/>
            <a:ext cx="2126338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downcast</a:t>
            </a:r>
            <a:r>
              <a:rPr altLang="zh-CN" dirty="0" sz="2000" lang="en-US" spc="-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20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uplifted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3" name="Text Box140"/>
          <p:cNvSpPr txBox="1"/>
          <p:nvPr/>
        </p:nvSpPr>
        <p:spPr>
          <a:xfrm>
            <a:off x="548640" y="4711096"/>
            <a:ext cx="2085748" cy="2841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eyes,</a:t>
            </a:r>
            <a:r>
              <a:rPr altLang="zh-CN" dirty="0" sz="20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tilted</a:t>
            </a:r>
            <a:r>
              <a:rPr altLang="zh-CN" dirty="0" sz="20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head,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4" name="Text Box141"/>
          <p:cNvSpPr txBox="1"/>
          <p:nvPr/>
        </p:nvSpPr>
        <p:spPr>
          <a:xfrm>
            <a:off x="891845" y="5018588"/>
            <a:ext cx="2167883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wide-eyed,</a:t>
            </a:r>
            <a:r>
              <a:rPr altLang="zh-CN" dirty="0" sz="2000" lang="en-US" spc="-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fluttering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5" name="Text Box142"/>
          <p:cNvSpPr txBox="1"/>
          <p:nvPr/>
        </p:nvSpPr>
        <p:spPr>
          <a:xfrm>
            <a:off x="548640" y="5321351"/>
            <a:ext cx="2531134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eyelashes,</a:t>
            </a:r>
            <a:r>
              <a:rPr altLang="zh-CN" dirty="0" sz="20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flirtatious,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6" name="Text Box143"/>
          <p:cNvSpPr txBox="1"/>
          <p:nvPr/>
        </p:nvSpPr>
        <p:spPr>
          <a:xfrm>
            <a:off x="891845" y="5628137"/>
            <a:ext cx="954838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admiring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7" name="Text Box144"/>
          <p:cNvSpPr txBox="1"/>
          <p:nvPr/>
        </p:nvSpPr>
        <p:spPr>
          <a:xfrm>
            <a:off x="6036310" y="4103807"/>
            <a:ext cx="1864755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Gesture/Posture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8" name="Text Box145"/>
          <p:cNvSpPr txBox="1"/>
          <p:nvPr/>
        </p:nvSpPr>
        <p:spPr>
          <a:xfrm>
            <a:off x="6036310" y="4406571"/>
            <a:ext cx="1305373" cy="2837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slumped,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39" name="Text Box146"/>
          <p:cNvSpPr txBox="1"/>
          <p:nvPr/>
        </p:nvSpPr>
        <p:spPr>
          <a:xfrm>
            <a:off x="6036310" y="4711096"/>
            <a:ext cx="1397002" cy="2841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curled</a:t>
            </a:r>
            <a:r>
              <a:rPr altLang="zh-CN" dirty="0" sz="20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40" name="Text Box147"/>
          <p:cNvSpPr txBox="1"/>
          <p:nvPr/>
        </p:nvSpPr>
        <p:spPr>
          <a:xfrm>
            <a:off x="6036310" y="5016551"/>
            <a:ext cx="2636194" cy="5885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2900" marL="342900" rtl="0">
              <a:lnSpc>
                <a:spcPts val="231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putting</a:t>
            </a:r>
            <a:r>
              <a:rPr altLang="zh-CN" dirty="0" sz="2000" lang="en-US" spc="-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</a:t>
            </a:r>
            <a:r>
              <a:rPr altLang="zh-CN" dirty="0" sz="20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hand</a:t>
            </a:r>
            <a:r>
              <a:rPr altLang="zh-CN" dirty="0" sz="20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ask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question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41" name="Text Box148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12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2" name="Path14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13" name="Image15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2968" y="2395728"/>
            <a:ext cx="2624328" cy="2548128"/>
          </a:xfrm>
          <a:prstGeom prst="rect"/>
          <a:noFill/>
        </p:spPr>
      </p:pic>
      <p:sp>
        <p:nvSpPr>
          <p:cNvPr id="1049143" name="Text Box151"/>
          <p:cNvSpPr txBox="1"/>
          <p:nvPr/>
        </p:nvSpPr>
        <p:spPr>
          <a:xfrm>
            <a:off x="2692654" y="559041"/>
            <a:ext cx="3798139" cy="61949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8"/>
              </a:lnSpc>
            </a:pP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44" name="Text Box152"/>
          <p:cNvSpPr txBox="1"/>
          <p:nvPr/>
        </p:nvSpPr>
        <p:spPr>
          <a:xfrm>
            <a:off x="660502" y="2274752"/>
            <a:ext cx="2256476" cy="96322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475183" rtl="0">
              <a:lnSpc>
                <a:spcPts val="3792"/>
              </a:lnSpc>
            </a:pP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b="1" dirty="0" sz="20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don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’t</a:t>
            </a:r>
            <a:r>
              <a:rPr altLang="zh-CN" b="1" dirty="0" sz="20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i="1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wanna</a:t>
            </a:r>
            <a:r>
              <a:rPr altLang="zh-CN" b="1" dirty="0" sz="2000" i="1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!!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Pleeeeeeeeaassse!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45" name="Text Box153"/>
          <p:cNvSpPr txBox="1"/>
          <p:nvPr/>
        </p:nvSpPr>
        <p:spPr>
          <a:xfrm>
            <a:off x="777240" y="3887246"/>
            <a:ext cx="1317826" cy="45044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547"/>
              </a:lnSpc>
            </a:pPr>
            <a:r>
              <a:rPr altLang="zh-CN" b="1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b="1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32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altLang="zh-CN" b="1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’t!</a:t>
            </a:r>
            <a:endParaRPr altLang="zh-CN" sz="32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46" name="Text Box154"/>
          <p:cNvSpPr txBox="1"/>
          <p:nvPr/>
        </p:nvSpPr>
        <p:spPr>
          <a:xfrm>
            <a:off x="1473073" y="4941773"/>
            <a:ext cx="1359484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b="1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No-no-no!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47" name="Text Box155"/>
          <p:cNvSpPr txBox="1"/>
          <p:nvPr/>
        </p:nvSpPr>
        <p:spPr>
          <a:xfrm>
            <a:off x="1779397" y="5784494"/>
            <a:ext cx="1658417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b="1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b="1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don’t</a:t>
            </a:r>
            <a:r>
              <a:rPr altLang="zh-CN" b="1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4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care!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48" name="Text Box156"/>
          <p:cNvSpPr txBox="1"/>
          <p:nvPr/>
        </p:nvSpPr>
        <p:spPr>
          <a:xfrm>
            <a:off x="4229989" y="3284297"/>
            <a:ext cx="495529" cy="75918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5978"/>
              </a:lnSpc>
            </a:pPr>
            <a:r>
              <a:rPr altLang="zh-CN" dirty="0" sz="5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altLang="zh-CN" sz="5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49" name="Text Box157"/>
          <p:cNvSpPr txBox="1"/>
          <p:nvPr/>
        </p:nvSpPr>
        <p:spPr>
          <a:xfrm>
            <a:off x="6063742" y="2346381"/>
            <a:ext cx="1512466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O!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altLang="zh-CN" b="1" dirty="0" sz="2000" lang="en-US" spc="-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’s</a:t>
            </a:r>
            <a:r>
              <a:rPr altLang="zh-CN" b="1" dirty="0" sz="2000" lang="en-US" spc="-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fun!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50" name="Text Box158"/>
          <p:cNvSpPr txBox="1"/>
          <p:nvPr/>
        </p:nvSpPr>
        <p:spPr>
          <a:xfrm>
            <a:off x="6417310" y="3051907"/>
            <a:ext cx="2076316" cy="39308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5"/>
              </a:lnSpc>
            </a:pPr>
            <a:r>
              <a:rPr altLang="zh-CN" b="1" dirty="0" sz="28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WOW-WEE!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51" name="Text Box159"/>
          <p:cNvSpPr txBox="1"/>
          <p:nvPr/>
        </p:nvSpPr>
        <p:spPr>
          <a:xfrm>
            <a:off x="6444996" y="4034972"/>
            <a:ext cx="1330747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b="1" dirty="0" sz="20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want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…</a:t>
            </a: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…!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52" name="Text Box160"/>
          <p:cNvSpPr txBox="1"/>
          <p:nvPr/>
        </p:nvSpPr>
        <p:spPr>
          <a:xfrm>
            <a:off x="5118862" y="4946346"/>
            <a:ext cx="3501136" cy="117750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07467" marL="307467" rtl="0">
              <a:lnSpc>
                <a:spcPts val="4636"/>
              </a:lnSpc>
            </a:pPr>
            <a:r>
              <a:rPr altLang="zh-CN" b="1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Look</a:t>
            </a:r>
            <a:r>
              <a:rPr altLang="zh-CN" b="1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altLang="zh-CN" b="1" dirty="0" sz="24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tall</a:t>
            </a:r>
            <a:r>
              <a:rPr altLang="zh-CN" b="1" dirty="0" sz="24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my</a:t>
            </a:r>
            <a:r>
              <a:rPr altLang="zh-CN" b="1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castle</a:t>
            </a:r>
            <a:r>
              <a:rPr altLang="zh-CN" b="1" dirty="0" sz="24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is!</a:t>
            </a:r>
            <a:r>
              <a:rPr altLang="zh-CN" b="1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Yayyyy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….!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53" name="Text Box161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13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4" name="Path162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155" name="Text Box163"/>
          <p:cNvSpPr txBox="1"/>
          <p:nvPr/>
        </p:nvSpPr>
        <p:spPr>
          <a:xfrm>
            <a:off x="2677414" y="528815"/>
            <a:ext cx="3828918" cy="61949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8"/>
              </a:lnSpc>
            </a:pP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Adult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56" name="Text Box164"/>
          <p:cNvSpPr txBox="1"/>
          <p:nvPr/>
        </p:nvSpPr>
        <p:spPr>
          <a:xfrm>
            <a:off x="853745" y="1667440"/>
            <a:ext cx="6793756" cy="8254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50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-9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Oriented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towards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reality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objective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gathering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8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57" name="Text Box165"/>
          <p:cNvSpPr txBox="1"/>
          <p:nvPr/>
        </p:nvSpPr>
        <p:spPr>
          <a:xfrm>
            <a:off x="853745" y="2964364"/>
            <a:ext cx="4681251" cy="398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37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-9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altLang="zh-CN" dirty="0" sz="28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relation</a:t>
            </a:r>
            <a:r>
              <a:rPr altLang="zh-CN" dirty="0" sz="28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28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</a:t>
            </a:r>
            <a:r>
              <a:rPr altLang="zh-CN" dirty="0" sz="2800" lang="en-US" spc="-7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’s</a:t>
            </a:r>
            <a:r>
              <a:rPr altLang="zh-CN" dirty="0" sz="28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age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58" name="Text Box166"/>
          <p:cNvSpPr txBox="1"/>
          <p:nvPr/>
        </p:nvSpPr>
        <p:spPr>
          <a:xfrm>
            <a:off x="853745" y="3826440"/>
            <a:ext cx="3482399" cy="398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37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-9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altLang="zh-CN" dirty="0" sz="28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processing</a:t>
            </a:r>
            <a:r>
              <a:rPr altLang="zh-CN" dirty="0" sz="28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center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59" name="Text Box167"/>
          <p:cNvSpPr txBox="1"/>
          <p:nvPr/>
        </p:nvSpPr>
        <p:spPr>
          <a:xfrm>
            <a:off x="853745" y="4665170"/>
            <a:ext cx="6881199" cy="8247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47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-9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Solutions</a:t>
            </a:r>
            <a:r>
              <a:rPr altLang="zh-CN" dirty="0" sz="28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based</a:t>
            </a:r>
            <a:r>
              <a:rPr altLang="zh-CN" dirty="0" sz="28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28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facts</a:t>
            </a:r>
            <a:r>
              <a:rPr altLang="zh-CN" dirty="0" sz="28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solely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pre-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judged</a:t>
            </a:r>
            <a:r>
              <a:rPr altLang="zh-CN" dirty="0" sz="28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thoughts</a:t>
            </a:r>
            <a:r>
              <a:rPr altLang="zh-CN" dirty="0" sz="2800" lang="en-US" spc="-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childlike</a:t>
            </a:r>
            <a:r>
              <a:rPr altLang="zh-CN" dirty="0" sz="2800" lang="en-US" spc="-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emotions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60" name="Text Box168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14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Path169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14" name="Image17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2968" y="2273808"/>
            <a:ext cx="2852928" cy="2670048"/>
          </a:xfrm>
          <a:prstGeom prst="rect"/>
          <a:noFill/>
        </p:spPr>
      </p:pic>
      <p:sp>
        <p:nvSpPr>
          <p:cNvPr id="1049162" name="Text Box171"/>
          <p:cNvSpPr txBox="1"/>
          <p:nvPr/>
        </p:nvSpPr>
        <p:spPr>
          <a:xfrm>
            <a:off x="2677414" y="330712"/>
            <a:ext cx="3827412" cy="61915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Adult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63" name="Text Box172"/>
          <p:cNvSpPr txBox="1"/>
          <p:nvPr/>
        </p:nvSpPr>
        <p:spPr>
          <a:xfrm>
            <a:off x="472440" y="1323141"/>
            <a:ext cx="1360311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Vocabulary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64" name="Text Box173"/>
          <p:cNvSpPr txBox="1"/>
          <p:nvPr/>
        </p:nvSpPr>
        <p:spPr>
          <a:xfrm>
            <a:off x="472440" y="1625905"/>
            <a:ext cx="2041014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-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how,</a:t>
            </a:r>
            <a:r>
              <a:rPr altLang="zh-CN" dirty="0" sz="20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why,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65" name="Text Box174"/>
          <p:cNvSpPr txBox="1"/>
          <p:nvPr/>
        </p:nvSpPr>
        <p:spPr>
          <a:xfrm>
            <a:off x="758952" y="1932741"/>
            <a:ext cx="1347544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where,</a:t>
            </a:r>
            <a:r>
              <a:rPr altLang="zh-CN" dirty="0" sz="20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66" name="Text Box175"/>
          <p:cNvSpPr txBox="1"/>
          <p:nvPr/>
        </p:nvSpPr>
        <p:spPr>
          <a:xfrm>
            <a:off x="472440" y="2235232"/>
            <a:ext cx="2351648" cy="28411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66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alternatives,</a:t>
            </a:r>
            <a:r>
              <a:rPr altLang="zh-CN" dirty="0" sz="2000" lang="en-US" spc="-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results,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67" name="Text Box176"/>
          <p:cNvSpPr txBox="1"/>
          <p:nvPr/>
        </p:nvSpPr>
        <p:spPr>
          <a:xfrm>
            <a:off x="758952" y="2542595"/>
            <a:ext cx="1940306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yes,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no,</a:t>
            </a:r>
            <a:r>
              <a:rPr altLang="zh-CN" dirty="0" sz="2000" lang="en-US" spc="-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caused</a:t>
            </a:r>
            <a:r>
              <a:rPr altLang="zh-CN" dirty="0" sz="20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by,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68" name="Text Box177"/>
          <p:cNvSpPr txBox="1"/>
          <p:nvPr/>
        </p:nvSpPr>
        <p:spPr>
          <a:xfrm>
            <a:off x="758952" y="2847395"/>
            <a:ext cx="1907462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statistics,</a:t>
            </a:r>
            <a:r>
              <a:rPr altLang="zh-CN" dirty="0" sz="20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facts</a:t>
            </a:r>
            <a:r>
              <a:rPr altLang="zh-CN" dirty="0" sz="20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69" name="Text Box178"/>
          <p:cNvSpPr txBox="1"/>
          <p:nvPr/>
        </p:nvSpPr>
        <p:spPr>
          <a:xfrm>
            <a:off x="758952" y="3152195"/>
            <a:ext cx="981307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opinions.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0" name="Text Box179"/>
          <p:cNvSpPr txBox="1"/>
          <p:nvPr/>
        </p:nvSpPr>
        <p:spPr>
          <a:xfrm>
            <a:off x="548640" y="4256207"/>
            <a:ext cx="2032395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Facial</a:t>
            </a:r>
            <a:r>
              <a:rPr altLang="zh-CN" b="1" dirty="0" sz="20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Expression</a:t>
            </a:r>
            <a:r>
              <a:rPr altLang="zh-CN" dirty="0" sz="20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1" name="Text Box180"/>
          <p:cNvSpPr txBox="1"/>
          <p:nvPr/>
        </p:nvSpPr>
        <p:spPr>
          <a:xfrm>
            <a:off x="548640" y="4558696"/>
            <a:ext cx="2496505" cy="2841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7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thoughtful,</a:t>
            </a:r>
            <a:r>
              <a:rPr altLang="zh-CN" dirty="0" sz="2000" lang="en-US" spc="-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watching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2" name="Text Box181"/>
          <p:cNvSpPr txBox="1"/>
          <p:nvPr/>
        </p:nvSpPr>
        <p:spPr>
          <a:xfrm>
            <a:off x="891845" y="4866188"/>
            <a:ext cx="1156662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attentively,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3" name="Text Box182"/>
          <p:cNvSpPr txBox="1"/>
          <p:nvPr/>
        </p:nvSpPr>
        <p:spPr>
          <a:xfrm>
            <a:off x="548640" y="5168951"/>
            <a:ext cx="2204855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4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questioning,</a:t>
            </a:r>
            <a:r>
              <a:rPr altLang="zh-CN" dirty="0" sz="2000" lang="en-US" spc="-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alert,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4" name="Text Box183"/>
          <p:cNvSpPr txBox="1"/>
          <p:nvPr/>
        </p:nvSpPr>
        <p:spPr>
          <a:xfrm>
            <a:off x="891845" y="5475737"/>
            <a:ext cx="616597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lively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5" name="Text Box184"/>
          <p:cNvSpPr txBox="1"/>
          <p:nvPr/>
        </p:nvSpPr>
        <p:spPr>
          <a:xfrm>
            <a:off x="4324223" y="3222811"/>
            <a:ext cx="533468" cy="75951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5980"/>
              </a:lnSpc>
            </a:pPr>
            <a:r>
              <a:rPr altLang="zh-CN" dirty="0" sz="5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zh-CN" sz="5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6" name="Text Box185"/>
          <p:cNvSpPr txBox="1"/>
          <p:nvPr/>
        </p:nvSpPr>
        <p:spPr>
          <a:xfrm>
            <a:off x="6036310" y="1408231"/>
            <a:ext cx="637681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Tone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7" name="Text Box186"/>
          <p:cNvSpPr txBox="1"/>
          <p:nvPr/>
        </p:nvSpPr>
        <p:spPr>
          <a:xfrm>
            <a:off x="6036310" y="1712760"/>
            <a:ext cx="2499310" cy="2820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21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clear</a:t>
            </a:r>
            <a:r>
              <a:rPr altLang="zh-CN" dirty="0" sz="20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altLang="zh-CN" dirty="0" sz="20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calm,</a:t>
            </a:r>
            <a:r>
              <a:rPr altLang="zh-CN" dirty="0" sz="2000" lang="en-US" spc="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confident,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8" name="Text Box187"/>
          <p:cNvSpPr txBox="1"/>
          <p:nvPr/>
        </p:nvSpPr>
        <p:spPr>
          <a:xfrm>
            <a:off x="6036310" y="2018085"/>
            <a:ext cx="794244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factual,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79" name="Text Box188"/>
          <p:cNvSpPr txBox="1"/>
          <p:nvPr/>
        </p:nvSpPr>
        <p:spPr>
          <a:xfrm>
            <a:off x="6036310" y="2322885"/>
            <a:ext cx="1076748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enquiring.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80" name="Text Box189"/>
          <p:cNvSpPr txBox="1"/>
          <p:nvPr/>
        </p:nvSpPr>
        <p:spPr>
          <a:xfrm>
            <a:off x="6036310" y="3799007"/>
            <a:ext cx="1864755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Gesture/Posture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81" name="Text Box190"/>
          <p:cNvSpPr txBox="1"/>
          <p:nvPr/>
        </p:nvSpPr>
        <p:spPr>
          <a:xfrm>
            <a:off x="6036310" y="4101771"/>
            <a:ext cx="2229486" cy="2837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straight</a:t>
            </a:r>
            <a:r>
              <a:rPr altLang="zh-CN" dirty="0" sz="2000" lang="en-US" spc="-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(not</a:t>
            </a:r>
            <a:r>
              <a:rPr altLang="zh-CN" dirty="0" sz="20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stiff),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82" name="Text Box191"/>
          <p:cNvSpPr txBox="1"/>
          <p:nvPr/>
        </p:nvSpPr>
        <p:spPr>
          <a:xfrm>
            <a:off x="6036310" y="4406571"/>
            <a:ext cx="1930237" cy="2837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lean</a:t>
            </a:r>
            <a:r>
              <a:rPr altLang="zh-CN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forward</a:t>
            </a:r>
            <a:r>
              <a:rPr altLang="zh-CN" dirty="0" sz="2000" lang="en-US" spc="-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83" name="Text Box192"/>
          <p:cNvSpPr txBox="1"/>
          <p:nvPr/>
        </p:nvSpPr>
        <p:spPr>
          <a:xfrm>
            <a:off x="6226810" y="4713135"/>
            <a:ext cx="1174700" cy="2820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21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listen/look,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84" name="Text Box193"/>
          <p:cNvSpPr txBox="1"/>
          <p:nvPr/>
        </p:nvSpPr>
        <p:spPr>
          <a:xfrm>
            <a:off x="6036310" y="5016551"/>
            <a:ext cx="2614844" cy="2837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relaxed,</a:t>
            </a:r>
            <a:r>
              <a:rPr altLang="zh-CN" dirty="0" sz="20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thinking</a:t>
            </a:r>
            <a:r>
              <a:rPr altLang="zh-CN" dirty="0" sz="2000" lang="en-US" spc="-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85" name="Text Box194"/>
          <p:cNvSpPr txBox="1"/>
          <p:nvPr/>
        </p:nvSpPr>
        <p:spPr>
          <a:xfrm>
            <a:off x="6379210" y="5323388"/>
            <a:ext cx="1414480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hand</a:t>
            </a:r>
            <a:r>
              <a:rPr altLang="zh-CN" dirty="0" sz="20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20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chin,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86" name="Text Box195"/>
          <p:cNvSpPr txBox="1"/>
          <p:nvPr/>
        </p:nvSpPr>
        <p:spPr>
          <a:xfrm>
            <a:off x="6036310" y="5626101"/>
            <a:ext cx="1136524" cy="2837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34"/>
              </a:lnSpc>
            </a:pPr>
            <a:r>
              <a:rPr altLang="zh-CN" dirty="0" sz="2000" lang="en-US" spc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altLang="zh-CN" dirty="0" sz="2000" lang="en-US" spc="-216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altLang="zh-CN" dirty="0" sz="20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patient.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87" name="Text Box196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15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8" name="Path197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215" name="Image19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20568" y="2273808"/>
            <a:ext cx="2852928" cy="2670048"/>
          </a:xfrm>
          <a:prstGeom prst="rect"/>
          <a:noFill/>
        </p:spPr>
      </p:pic>
      <p:sp>
        <p:nvSpPr>
          <p:cNvPr id="1049189" name="Text Box199"/>
          <p:cNvSpPr txBox="1"/>
          <p:nvPr/>
        </p:nvSpPr>
        <p:spPr>
          <a:xfrm>
            <a:off x="1906778" y="2121053"/>
            <a:ext cx="856945" cy="2530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Respect.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0" name="Text Box200"/>
          <p:cNvSpPr txBox="1"/>
          <p:nvPr/>
        </p:nvSpPr>
        <p:spPr>
          <a:xfrm>
            <a:off x="2849626" y="556695"/>
            <a:ext cx="3480963" cy="56213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426"/>
              </a:lnSpc>
            </a:pPr>
            <a:r>
              <a:rPr altLang="zh-CN" b="1" dirty="0" sz="40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Adult</a:t>
            </a:r>
            <a:r>
              <a:rPr altLang="zh-CN" b="1" dirty="0" sz="4000" lang="en-US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4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1" name="Text Box201"/>
          <p:cNvSpPr txBox="1"/>
          <p:nvPr/>
        </p:nvSpPr>
        <p:spPr>
          <a:xfrm>
            <a:off x="6063742" y="2192681"/>
            <a:ext cx="999363" cy="2530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Assertive.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2" name="Text Box202"/>
          <p:cNvSpPr txBox="1"/>
          <p:nvPr/>
        </p:nvSpPr>
        <p:spPr>
          <a:xfrm>
            <a:off x="1294765" y="2802009"/>
            <a:ext cx="723899" cy="25339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5"/>
              </a:lnSpc>
            </a:pPr>
            <a:r>
              <a:rPr altLang="zh-CN" b="1" dirty="0" sz="18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Aware.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3" name="Text Box203"/>
          <p:cNvSpPr txBox="1"/>
          <p:nvPr/>
        </p:nvSpPr>
        <p:spPr>
          <a:xfrm>
            <a:off x="624840" y="3738804"/>
            <a:ext cx="1716481" cy="50612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985"/>
              </a:lnSpc>
            </a:pPr>
            <a:r>
              <a:rPr altLang="zh-CN" b="1" dirty="0" sz="36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Equality</a:t>
            </a:r>
            <a:endParaRPr altLang="zh-CN" sz="36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4" name="Text Box204"/>
          <p:cNvSpPr txBox="1"/>
          <p:nvPr/>
        </p:nvSpPr>
        <p:spPr>
          <a:xfrm>
            <a:off x="1514221" y="4785416"/>
            <a:ext cx="973417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Rational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5" name="Text Box205"/>
          <p:cNvSpPr txBox="1"/>
          <p:nvPr/>
        </p:nvSpPr>
        <p:spPr>
          <a:xfrm>
            <a:off x="4199255" y="3261749"/>
            <a:ext cx="478452" cy="67516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5316"/>
              </a:lnSpc>
            </a:pPr>
            <a:r>
              <a:rPr altLang="zh-CN" dirty="0" sz="4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zh-CN" sz="4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6" name="Text Box206"/>
          <p:cNvSpPr txBox="1"/>
          <p:nvPr/>
        </p:nvSpPr>
        <p:spPr>
          <a:xfrm>
            <a:off x="3265678" y="5485524"/>
            <a:ext cx="2497655" cy="2820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21"/>
              </a:lnSpc>
            </a:pP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Sand</a:t>
            </a:r>
            <a:r>
              <a:rPr altLang="zh-CN" b="1" dirty="0" sz="20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looks</a:t>
            </a:r>
            <a:r>
              <a:rPr altLang="zh-CN" b="1" dirty="0" sz="2000" lang="en-US" spc="-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interesting.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7" name="Text Box207"/>
          <p:cNvSpPr txBox="1"/>
          <p:nvPr/>
        </p:nvSpPr>
        <p:spPr>
          <a:xfrm>
            <a:off x="3462274" y="5790900"/>
            <a:ext cx="2105469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Lets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</a:t>
            </a:r>
            <a:r>
              <a:rPr altLang="zh-CN" b="1" dirty="0" sz="20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castle!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8" name="Text Box208"/>
          <p:cNvSpPr txBox="1"/>
          <p:nvPr/>
        </p:nvSpPr>
        <p:spPr>
          <a:xfrm>
            <a:off x="6417310" y="2899507"/>
            <a:ext cx="866885" cy="39308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5"/>
              </a:lnSpc>
            </a:pPr>
            <a:r>
              <a:rPr altLang="zh-CN" b="1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199" name="Text Box209"/>
          <p:cNvSpPr txBox="1"/>
          <p:nvPr/>
        </p:nvSpPr>
        <p:spPr>
          <a:xfrm>
            <a:off x="6444996" y="3880620"/>
            <a:ext cx="771740" cy="25339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5"/>
              </a:lnSpc>
            </a:pPr>
            <a:r>
              <a:rPr altLang="zh-CN" b="1" dirty="0" sz="1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Present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00" name="Text Box210"/>
          <p:cNvSpPr txBox="1"/>
          <p:nvPr/>
        </p:nvSpPr>
        <p:spPr>
          <a:xfrm>
            <a:off x="6036310" y="4784116"/>
            <a:ext cx="978561" cy="2530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Objective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01" name="Text Box211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16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2" name="Path212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46" name="Group213"/>
          <p:cNvGrpSpPr/>
          <p:nvPr/>
        </p:nvGrpSpPr>
        <p:grpSpPr>
          <a:xfrm>
            <a:off x="1520952" y="1423416"/>
            <a:ext cx="5946648" cy="1469136"/>
            <a:chOff x="1520952" y="1423416"/>
            <a:chExt cx="5946648" cy="1469136"/>
          </a:xfrm>
        </p:grpSpPr>
        <p:pic>
          <p:nvPicPr>
            <p:cNvPr id="2097216" name="Image21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1520952" y="1423416"/>
              <a:ext cx="5946648" cy="1469136"/>
            </a:xfrm>
            <a:prstGeom prst="rect"/>
            <a:noFill/>
          </p:spPr>
        </p:pic>
        <p:sp>
          <p:nvSpPr>
            <p:cNvPr id="1049203" name="Path215"/>
            <p:cNvSpPr/>
            <p:nvPr/>
          </p:nvSpPr>
          <p:spPr>
            <a:xfrm>
              <a:off x="1559052" y="1441704"/>
              <a:ext cx="1392936" cy="1392936"/>
            </a:xfrm>
            <a:custGeom>
              <a:avLst/>
              <a:ahLst/>
              <a:rect l="l" t="t" r="r" b="b"/>
              <a:pathLst>
                <a:path w="1392936" h="1392936">
                  <a:moveTo>
                    <a:pt x="9144" y="696468"/>
                  </a:moveTo>
                  <a:cubicBezTo>
                    <a:pt x="9144" y="316865"/>
                    <a:pt x="316865" y="9144"/>
                    <a:pt x="696468" y="9144"/>
                  </a:cubicBezTo>
                  <a:cubicBezTo>
                    <a:pt x="1076071" y="9144"/>
                    <a:pt x="1383792" y="316865"/>
                    <a:pt x="1383792" y="696468"/>
                  </a:cubicBezTo>
                  <a:cubicBezTo>
                    <a:pt x="1383792" y="1076071"/>
                    <a:pt x="1076071" y="1383792"/>
                    <a:pt x="696468" y="1383792"/>
                  </a:cubicBezTo>
                  <a:cubicBezTo>
                    <a:pt x="316865" y="1383792"/>
                    <a:pt x="9144" y="1076071"/>
                    <a:pt x="9144" y="69646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grpSp>
        <p:nvGrpSpPr>
          <p:cNvPr id="147" name="Group216"/>
          <p:cNvGrpSpPr/>
          <p:nvPr/>
        </p:nvGrpSpPr>
        <p:grpSpPr>
          <a:xfrm>
            <a:off x="1520952" y="3209544"/>
            <a:ext cx="5946648" cy="1469136"/>
            <a:chOff x="1520952" y="3209544"/>
            <a:chExt cx="5946648" cy="1469136"/>
          </a:xfrm>
        </p:grpSpPr>
        <p:pic>
          <p:nvPicPr>
            <p:cNvPr id="2097217" name="Image21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1520952" y="3209544"/>
              <a:ext cx="5946648" cy="1469136"/>
            </a:xfrm>
            <a:prstGeom prst="rect"/>
            <a:noFill/>
          </p:spPr>
        </p:pic>
        <p:sp>
          <p:nvSpPr>
            <p:cNvPr id="1049204" name="Path218"/>
            <p:cNvSpPr/>
            <p:nvPr/>
          </p:nvSpPr>
          <p:spPr>
            <a:xfrm>
              <a:off x="1559052" y="3227832"/>
              <a:ext cx="1392936" cy="1392936"/>
            </a:xfrm>
            <a:custGeom>
              <a:avLst/>
              <a:ahLst/>
              <a:rect l="l" t="t" r="r" b="b"/>
              <a:pathLst>
                <a:path w="1392936" h="1392936">
                  <a:moveTo>
                    <a:pt x="9144" y="696468"/>
                  </a:moveTo>
                  <a:cubicBezTo>
                    <a:pt x="9144" y="316865"/>
                    <a:pt x="316865" y="9144"/>
                    <a:pt x="696468" y="9144"/>
                  </a:cubicBezTo>
                  <a:cubicBezTo>
                    <a:pt x="1076071" y="9144"/>
                    <a:pt x="1383792" y="316865"/>
                    <a:pt x="1383792" y="696468"/>
                  </a:cubicBezTo>
                  <a:cubicBezTo>
                    <a:pt x="1383792" y="1076071"/>
                    <a:pt x="1076071" y="1383792"/>
                    <a:pt x="696468" y="1383792"/>
                  </a:cubicBezTo>
                  <a:cubicBezTo>
                    <a:pt x="316865" y="1383792"/>
                    <a:pt x="9144" y="1076071"/>
                    <a:pt x="9144" y="69646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grpSp>
        <p:nvGrpSpPr>
          <p:cNvPr id="148" name="Group219"/>
          <p:cNvGrpSpPr/>
          <p:nvPr/>
        </p:nvGrpSpPr>
        <p:grpSpPr>
          <a:xfrm>
            <a:off x="1520952" y="4995672"/>
            <a:ext cx="5946648" cy="1469136"/>
            <a:chOff x="1520952" y="4995672"/>
            <a:chExt cx="5946648" cy="1469136"/>
          </a:xfrm>
        </p:grpSpPr>
        <p:pic>
          <p:nvPicPr>
            <p:cNvPr id="2097218" name="Image2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1520952" y="4995672"/>
              <a:ext cx="5946648" cy="1469136"/>
            </a:xfrm>
            <a:prstGeom prst="rect"/>
            <a:noFill/>
          </p:spPr>
        </p:pic>
        <p:sp>
          <p:nvSpPr>
            <p:cNvPr id="1049205" name="Path221"/>
            <p:cNvSpPr/>
            <p:nvPr/>
          </p:nvSpPr>
          <p:spPr>
            <a:xfrm>
              <a:off x="1559052" y="5013960"/>
              <a:ext cx="1392936" cy="1392936"/>
            </a:xfrm>
            <a:custGeom>
              <a:avLst/>
              <a:ahLst/>
              <a:rect l="l" t="t" r="r" b="b"/>
              <a:pathLst>
                <a:path w="1392936" h="1392936">
                  <a:moveTo>
                    <a:pt x="9144" y="696468"/>
                  </a:moveTo>
                  <a:cubicBezTo>
                    <a:pt x="9144" y="316865"/>
                    <a:pt x="316865" y="9144"/>
                    <a:pt x="696468" y="9144"/>
                  </a:cubicBezTo>
                  <a:cubicBezTo>
                    <a:pt x="1076071" y="9144"/>
                    <a:pt x="1383792" y="316865"/>
                    <a:pt x="1383792" y="696468"/>
                  </a:cubicBezTo>
                  <a:cubicBezTo>
                    <a:pt x="1383792" y="1076071"/>
                    <a:pt x="1076071" y="1383792"/>
                    <a:pt x="696468" y="1383792"/>
                  </a:cubicBezTo>
                  <a:cubicBezTo>
                    <a:pt x="316865" y="1383792"/>
                    <a:pt x="9144" y="1076071"/>
                    <a:pt x="9144" y="69646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144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sp>
        <p:nvSpPr>
          <p:cNvPr id="1049206" name="Text Box222"/>
          <p:cNvSpPr txBox="1"/>
          <p:nvPr/>
        </p:nvSpPr>
        <p:spPr>
          <a:xfrm>
            <a:off x="3322066" y="452615"/>
            <a:ext cx="2538451" cy="61949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8"/>
              </a:lnSpc>
            </a:pPr>
            <a:r>
              <a:rPr altLang="zh-CN" b="1" dirty="0" sz="44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07" name="Text Box223"/>
          <p:cNvSpPr txBox="1"/>
          <p:nvPr/>
        </p:nvSpPr>
        <p:spPr>
          <a:xfrm>
            <a:off x="3424428" y="1856288"/>
            <a:ext cx="3680619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Acting,</a:t>
            </a:r>
            <a:r>
              <a:rPr altLang="zh-CN" b="1" dirty="0" sz="2000" lang="en-US" spc="-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thinking,</a:t>
            </a:r>
            <a:r>
              <a:rPr altLang="zh-CN" b="1" dirty="0" sz="20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feeling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your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08" name="Text Box224"/>
          <p:cNvSpPr txBox="1"/>
          <p:nvPr/>
        </p:nvSpPr>
        <p:spPr>
          <a:xfrm>
            <a:off x="4884674" y="2119939"/>
            <a:ext cx="755049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09" name="Text Box225"/>
          <p:cNvSpPr txBox="1"/>
          <p:nvPr/>
        </p:nvSpPr>
        <p:spPr>
          <a:xfrm>
            <a:off x="3625596" y="3642398"/>
            <a:ext cx="3275496" cy="2820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21"/>
              </a:lnSpc>
            </a:pP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Dealing</a:t>
            </a:r>
            <a:r>
              <a:rPr altLang="zh-CN" b="1" dirty="0" sz="20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altLang="zh-CN" b="1" dirty="0" sz="20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altLang="zh-CN" b="1" dirty="0" sz="20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realities,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10" name="Text Box226"/>
          <p:cNvSpPr txBox="1"/>
          <p:nvPr/>
        </p:nvSpPr>
        <p:spPr>
          <a:xfrm>
            <a:off x="3799332" y="3906576"/>
            <a:ext cx="2925240" cy="28174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gathering</a:t>
            </a:r>
            <a:r>
              <a:rPr altLang="zh-CN" b="1" dirty="0" sz="2000" lang="en-US" spc="-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facts,</a:t>
            </a:r>
            <a:r>
              <a:rPr altLang="zh-CN" b="1" dirty="0" sz="2000" lang="en-US" spc="-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objectivity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11" name="Text Box227"/>
          <p:cNvSpPr txBox="1"/>
          <p:nvPr/>
        </p:nvSpPr>
        <p:spPr>
          <a:xfrm>
            <a:off x="3378708" y="5429407"/>
            <a:ext cx="3766134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Acting</a:t>
            </a:r>
            <a:r>
              <a:rPr altLang="zh-CN" b="1" dirty="0" sz="20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b="1" dirty="0" sz="20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feeling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altLang="zh-CN" b="1" dirty="0" sz="20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did</a:t>
            </a:r>
            <a:r>
              <a:rPr altLang="zh-CN" b="1" dirty="0" sz="20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12" name="Text Box228"/>
          <p:cNvSpPr txBox="1"/>
          <p:nvPr/>
        </p:nvSpPr>
        <p:spPr>
          <a:xfrm>
            <a:off x="4685030" y="5693059"/>
            <a:ext cx="1155136" cy="28174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218"/>
              </a:lnSpc>
            </a:pPr>
            <a:r>
              <a:rPr altLang="zh-CN" b="1" dirty="0" sz="20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were</a:t>
            </a:r>
            <a:r>
              <a:rPr altLang="zh-CN" b="1" dirty="0" sz="2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endParaRPr altLang="zh-CN" sz="2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13" name="Text Box229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17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45" name="Path71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61" name="Image7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715510" y="2804160"/>
            <a:ext cx="3785870" cy="2839720"/>
          </a:xfrm>
          <a:prstGeom prst="rect"/>
          <a:noFill/>
        </p:spPr>
      </p:pic>
      <p:sp>
        <p:nvSpPr>
          <p:cNvPr id="1048646" name="Text Box74"/>
          <p:cNvSpPr txBox="1"/>
          <p:nvPr/>
        </p:nvSpPr>
        <p:spPr>
          <a:xfrm>
            <a:off x="661670" y="301244"/>
            <a:ext cx="7878472" cy="206938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83820" rtl="0">
              <a:lnSpc>
                <a:spcPts val="3259"/>
              </a:lnSpc>
            </a:pPr>
            <a:r>
              <a:rPr altLang="zh-CN" dirty="0" sz="3600" lang="en-US" spc="4">
                <a:solidFill>
                  <a:srgbClr val="FFFF00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36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1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dirty="0" sz="3600" lang="en-US" spc="1001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b="1" dirty="0" sz="2400" lang="en-US" spc="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skills</a:t>
            </a:r>
            <a:r>
              <a:rPr altLang="zh-CN" b="1" dirty="0" sz="2400" lang="en-US" spc="2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interact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individuals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organizational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environment.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seven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main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47" name="Text Box75"/>
          <p:cNvSpPr txBox="1"/>
          <p:nvPr/>
        </p:nvSpPr>
        <p:spPr>
          <a:xfrm>
            <a:off x="746760" y="2718816"/>
            <a:ext cx="3046780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seven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areas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are: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48" name="Text Box76"/>
          <p:cNvSpPr txBox="1"/>
          <p:nvPr/>
        </p:nvSpPr>
        <p:spPr>
          <a:xfrm>
            <a:off x="661670" y="3068066"/>
            <a:ext cx="3161690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Verbal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49" name="Text Box77"/>
          <p:cNvSpPr txBox="1"/>
          <p:nvPr/>
        </p:nvSpPr>
        <p:spPr>
          <a:xfrm>
            <a:off x="661670" y="3433826"/>
            <a:ext cx="3769461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Non-verbal</a:t>
            </a:r>
            <a:r>
              <a:rPr altLang="zh-CN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50" name="Text Box78"/>
          <p:cNvSpPr txBox="1"/>
          <p:nvPr/>
        </p:nvSpPr>
        <p:spPr>
          <a:xfrm>
            <a:off x="661670" y="3799586"/>
            <a:ext cx="2104949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Listening</a:t>
            </a:r>
            <a:r>
              <a:rPr altLang="zh-CN" dirty="0" sz="2400" lang="en-US" spc="8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51" name="Text Box79"/>
          <p:cNvSpPr txBox="1"/>
          <p:nvPr/>
        </p:nvSpPr>
        <p:spPr>
          <a:xfrm>
            <a:off x="661670" y="4165346"/>
            <a:ext cx="1682496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Negotiation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52" name="Text Box80"/>
          <p:cNvSpPr txBox="1"/>
          <p:nvPr/>
        </p:nvSpPr>
        <p:spPr>
          <a:xfrm>
            <a:off x="661670" y="4531106"/>
            <a:ext cx="2327758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1">
                <a:solidFill>
                  <a:srgbClr val="FFFF00"/>
                </a:solidFill>
                <a:latin typeface="Arial"/>
                <a:ea typeface="Arial"/>
                <a:cs typeface="Arial"/>
              </a:rPr>
              <a:t>Problem-solving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53" name="Text Box81"/>
          <p:cNvSpPr txBox="1"/>
          <p:nvPr/>
        </p:nvSpPr>
        <p:spPr>
          <a:xfrm>
            <a:off x="661670" y="4896866"/>
            <a:ext cx="2396338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•Decision-making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54" name="Text Box82"/>
          <p:cNvSpPr txBox="1"/>
          <p:nvPr/>
        </p:nvSpPr>
        <p:spPr>
          <a:xfrm>
            <a:off x="661670" y="5262626"/>
            <a:ext cx="2037284" cy="35666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08"/>
              </a:lnSpc>
            </a:pPr>
            <a:r>
              <a:rPr altLang="zh-CN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400" lang="en-US" spc="-3">
                <a:solidFill>
                  <a:srgbClr val="FFFF00"/>
                </a:solidFill>
                <a:latin typeface="Arial"/>
                <a:ea typeface="Arial"/>
                <a:cs typeface="Arial"/>
              </a:rPr>
              <a:t>Assertiveness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4" name="Path230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50" name="Group231"/>
          <p:cNvGrpSpPr/>
          <p:nvPr/>
        </p:nvGrpSpPr>
        <p:grpSpPr>
          <a:xfrm>
            <a:off x="1476756" y="4544569"/>
            <a:ext cx="2609088" cy="1770887"/>
            <a:chOff x="1476756" y="4544569"/>
            <a:chExt cx="2609088" cy="1770887"/>
          </a:xfrm>
        </p:grpSpPr>
        <p:pic>
          <p:nvPicPr>
            <p:cNvPr id="2097219" name="Image232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1476756" y="4544569"/>
              <a:ext cx="2609088" cy="1770887"/>
            </a:xfrm>
            <a:prstGeom prst="rect"/>
            <a:noFill/>
          </p:spPr>
        </p:pic>
        <p:sp>
          <p:nvSpPr>
            <p:cNvPr id="1049215" name="Path233"/>
            <p:cNvSpPr/>
            <p:nvPr/>
          </p:nvSpPr>
          <p:spPr>
            <a:xfrm>
              <a:off x="1514856" y="4562856"/>
              <a:ext cx="2532888" cy="1694688"/>
            </a:xfrm>
            <a:custGeom>
              <a:avLst/>
              <a:ahLst/>
              <a:rect l="l" t="t" r="r" b="b"/>
              <a:pathLst>
                <a:path w="2532888" h="1694688">
                  <a:moveTo>
                    <a:pt x="9144" y="288544"/>
                  </a:moveTo>
                  <a:cubicBezTo>
                    <a:pt x="9144" y="134239"/>
                    <a:pt x="134239" y="9144"/>
                    <a:pt x="288544" y="9144"/>
                  </a:cubicBezTo>
                  <a:lnTo>
                    <a:pt x="2244344" y="9144"/>
                  </a:lnTo>
                  <a:cubicBezTo>
                    <a:pt x="2398649" y="9144"/>
                    <a:pt x="2523744" y="134239"/>
                    <a:pt x="2523744" y="288544"/>
                  </a:cubicBezTo>
                  <a:lnTo>
                    <a:pt x="2523744" y="1406144"/>
                  </a:lnTo>
                  <a:cubicBezTo>
                    <a:pt x="2523744" y="1560449"/>
                    <a:pt x="2398649" y="1685544"/>
                    <a:pt x="2244344" y="1685544"/>
                  </a:cubicBezTo>
                  <a:lnTo>
                    <a:pt x="288544" y="1685544"/>
                  </a:lnTo>
                  <a:cubicBezTo>
                    <a:pt x="134239" y="1685544"/>
                    <a:pt x="9144" y="1560449"/>
                    <a:pt x="9144" y="1406144"/>
                  </a:cubicBezTo>
                  <a:lnTo>
                    <a:pt x="9144" y="2885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144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16" name="Text Box234"/>
            <p:cNvSpPr txBox="1"/>
            <p:nvPr/>
          </p:nvSpPr>
          <p:spPr>
            <a:xfrm>
              <a:off x="1983359" y="5154448"/>
              <a:ext cx="1659585" cy="527329"/>
            </a:xfrm>
            <a:prstGeom prst="rect"/>
          </p:spPr>
          <p:txBody>
            <a:bodyPr lIns="0" rIns="0" rtlCol="0" tIns="0" wrap="square">
              <a:spAutoFit/>
            </a:bodyPr>
            <a:p>
              <a:pPr algn="l">
                <a:lnSpc>
                  <a:spcPts val="0"/>
                </a:lnSpc>
              </a:pPr>
            </a:p>
            <a:p>
              <a:pPr algn="l" marL="336804" rtl="0">
                <a:lnSpc>
                  <a:spcPts val="1993"/>
                </a:lnSpc>
              </a:pP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am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O.K</a:t>
              </a:r>
              <a:endParaRPr altLang="zh-CN" sz="1800" lang="en-US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993"/>
                </a:lnSpc>
                <a:spcBef>
                  <a:spcPts val="167"/>
                </a:spcBef>
              </a:pPr>
              <a:r>
                <a:rPr altLang="zh-CN" b="1" dirty="0" sz="1800" lang="en-US" spc="-6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You</a:t>
              </a:r>
              <a:r>
                <a:rPr altLang="zh-CN" b="1" dirty="0" sz="1800" lang="en-US" spc="1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-1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are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-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not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O.K</a:t>
              </a:r>
              <a:endParaRPr altLang="zh-CN" sz="1800" lang="en-US"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151" name="Group235"/>
          <p:cNvGrpSpPr/>
          <p:nvPr/>
        </p:nvGrpSpPr>
        <p:grpSpPr>
          <a:xfrm>
            <a:off x="1476756" y="2563368"/>
            <a:ext cx="2609088" cy="1770888"/>
            <a:chOff x="1476756" y="2563368"/>
            <a:chExt cx="2609088" cy="1770888"/>
          </a:xfrm>
        </p:grpSpPr>
        <p:pic>
          <p:nvPicPr>
            <p:cNvPr id="2097220" name="Image23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1476756" y="2563368"/>
              <a:ext cx="2609088" cy="1770888"/>
            </a:xfrm>
            <a:prstGeom prst="rect"/>
            <a:noFill/>
          </p:spPr>
        </p:pic>
        <p:sp>
          <p:nvSpPr>
            <p:cNvPr id="1049217" name="Path237"/>
            <p:cNvSpPr/>
            <p:nvPr/>
          </p:nvSpPr>
          <p:spPr>
            <a:xfrm>
              <a:off x="1514856" y="2581656"/>
              <a:ext cx="2532888" cy="1694688"/>
            </a:xfrm>
            <a:custGeom>
              <a:avLst/>
              <a:ahLst/>
              <a:rect l="l" t="t" r="r" b="b"/>
              <a:pathLst>
                <a:path w="2532888" h="1694688">
                  <a:moveTo>
                    <a:pt x="9144" y="288544"/>
                  </a:moveTo>
                  <a:cubicBezTo>
                    <a:pt x="9144" y="134239"/>
                    <a:pt x="134239" y="9144"/>
                    <a:pt x="288544" y="9144"/>
                  </a:cubicBezTo>
                  <a:lnTo>
                    <a:pt x="2244344" y="9144"/>
                  </a:lnTo>
                  <a:cubicBezTo>
                    <a:pt x="2398649" y="9144"/>
                    <a:pt x="2523744" y="134239"/>
                    <a:pt x="2523744" y="288544"/>
                  </a:cubicBezTo>
                  <a:lnTo>
                    <a:pt x="2523744" y="1406144"/>
                  </a:lnTo>
                  <a:cubicBezTo>
                    <a:pt x="2523744" y="1560449"/>
                    <a:pt x="2398649" y="1685544"/>
                    <a:pt x="2244344" y="1685544"/>
                  </a:cubicBezTo>
                  <a:lnTo>
                    <a:pt x="288544" y="1685544"/>
                  </a:lnTo>
                  <a:cubicBezTo>
                    <a:pt x="134239" y="1685544"/>
                    <a:pt x="9144" y="1560449"/>
                    <a:pt x="9144" y="1406144"/>
                  </a:cubicBezTo>
                  <a:lnTo>
                    <a:pt x="9144" y="2885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144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18" name="Text Box238"/>
            <p:cNvSpPr txBox="1"/>
            <p:nvPr/>
          </p:nvSpPr>
          <p:spPr>
            <a:xfrm>
              <a:off x="2169287" y="3172341"/>
              <a:ext cx="1286510" cy="527906"/>
            </a:xfrm>
            <a:prstGeom prst="rect"/>
          </p:spPr>
          <p:txBody>
            <a:bodyPr lIns="0" rIns="0" rtlCol="0" tIns="0" wrap="square">
              <a:spAutoFit/>
            </a:bodyPr>
            <a:p>
              <a:pPr algn="l">
                <a:lnSpc>
                  <a:spcPts val="0"/>
                </a:lnSpc>
              </a:pPr>
            </a:p>
            <a:p>
              <a:pPr algn="l" marL="150876" rtl="0">
                <a:lnSpc>
                  <a:spcPts val="1995"/>
                </a:lnSpc>
              </a:pP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am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O.K</a:t>
              </a:r>
              <a:endParaRPr altLang="zh-CN" sz="1800" lang="en-US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993"/>
                </a:lnSpc>
                <a:spcBef>
                  <a:spcPts val="169"/>
                </a:spcBef>
              </a:pPr>
              <a:r>
                <a:rPr altLang="zh-CN" b="1" dirty="0" sz="1800" lang="en-US" spc="-6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You</a:t>
              </a:r>
              <a:r>
                <a:rPr altLang="zh-CN" b="1" dirty="0" sz="1800" lang="en-US" spc="1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-1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are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O.K</a:t>
              </a:r>
              <a:endParaRPr altLang="zh-CN" sz="1800" lang="en-US"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152" name="Group239"/>
          <p:cNvGrpSpPr/>
          <p:nvPr/>
        </p:nvGrpSpPr>
        <p:grpSpPr>
          <a:xfrm>
            <a:off x="4677156" y="2563368"/>
            <a:ext cx="2609088" cy="1770888"/>
            <a:chOff x="4677156" y="2563368"/>
            <a:chExt cx="2609088" cy="1770888"/>
          </a:xfrm>
        </p:grpSpPr>
        <p:pic>
          <p:nvPicPr>
            <p:cNvPr id="2097221" name="Image24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4677156" y="2563368"/>
              <a:ext cx="2609088" cy="1770888"/>
            </a:xfrm>
            <a:prstGeom prst="rect"/>
            <a:noFill/>
          </p:spPr>
        </p:pic>
        <p:sp>
          <p:nvSpPr>
            <p:cNvPr id="1049219" name="Path241"/>
            <p:cNvSpPr/>
            <p:nvPr/>
          </p:nvSpPr>
          <p:spPr>
            <a:xfrm>
              <a:off x="4715256" y="2581656"/>
              <a:ext cx="2532888" cy="1694688"/>
            </a:xfrm>
            <a:custGeom>
              <a:avLst/>
              <a:ahLst/>
              <a:rect l="l" t="t" r="r" b="b"/>
              <a:pathLst>
                <a:path w="2532888" h="1694688">
                  <a:moveTo>
                    <a:pt x="9144" y="288544"/>
                  </a:moveTo>
                  <a:cubicBezTo>
                    <a:pt x="9144" y="134239"/>
                    <a:pt x="134239" y="9144"/>
                    <a:pt x="288544" y="9144"/>
                  </a:cubicBezTo>
                  <a:lnTo>
                    <a:pt x="2244344" y="9144"/>
                  </a:lnTo>
                  <a:cubicBezTo>
                    <a:pt x="2398649" y="9144"/>
                    <a:pt x="2523744" y="134239"/>
                    <a:pt x="2523744" y="288544"/>
                  </a:cubicBezTo>
                  <a:lnTo>
                    <a:pt x="2523744" y="1406144"/>
                  </a:lnTo>
                  <a:cubicBezTo>
                    <a:pt x="2523744" y="1560449"/>
                    <a:pt x="2398649" y="1685544"/>
                    <a:pt x="2244344" y="1685544"/>
                  </a:cubicBezTo>
                  <a:lnTo>
                    <a:pt x="288544" y="1685544"/>
                  </a:lnTo>
                  <a:cubicBezTo>
                    <a:pt x="134239" y="1685544"/>
                    <a:pt x="9144" y="1560449"/>
                    <a:pt x="9144" y="1406144"/>
                  </a:cubicBezTo>
                  <a:lnTo>
                    <a:pt x="9144" y="2885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144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20" name="Text Box242"/>
            <p:cNvSpPr txBox="1"/>
            <p:nvPr/>
          </p:nvSpPr>
          <p:spPr>
            <a:xfrm>
              <a:off x="5333746" y="3309501"/>
              <a:ext cx="1359433" cy="527906"/>
            </a:xfrm>
            <a:prstGeom prst="rect"/>
          </p:spPr>
          <p:txBody>
            <a:bodyPr lIns="0" rIns="0" rtlCol="0" tIns="0" wrap="square">
              <a:spAutoFit/>
            </a:bodyPr>
            <a:p>
              <a:pPr algn="l">
                <a:lnSpc>
                  <a:spcPts val="0"/>
                </a:lnSpc>
              </a:pPr>
            </a:p>
            <a:p>
              <a:pPr algn="l" marL="36576" rtl="0">
                <a:lnSpc>
                  <a:spcPts val="1995"/>
                </a:lnSpc>
              </a:pPr>
              <a:r>
                <a:rPr altLang="zh-CN" b="1" dirty="0" sz="1800" lang="en-US" spc="-68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You</a:t>
              </a:r>
              <a:r>
                <a:rPr altLang="zh-CN" b="1" dirty="0" sz="1800" lang="en-US" spc="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-1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are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O.K</a:t>
              </a:r>
              <a:endParaRPr altLang="zh-CN" sz="1800" lang="en-US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993"/>
                </a:lnSpc>
                <a:spcBef>
                  <a:spcPts val="169"/>
                </a:spcBef>
              </a:pP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am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-3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not</a:t>
              </a:r>
              <a:r>
                <a:rPr altLang="zh-CN" b="1" dirty="0" sz="1800" lang="en-US" spc="5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O.K</a:t>
              </a:r>
              <a:endParaRPr altLang="zh-CN" sz="1800" lang="en-US"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153" name="Group243"/>
          <p:cNvGrpSpPr/>
          <p:nvPr/>
        </p:nvGrpSpPr>
        <p:grpSpPr>
          <a:xfrm>
            <a:off x="4677156" y="4544569"/>
            <a:ext cx="2609088" cy="1770887"/>
            <a:chOff x="4677156" y="4544569"/>
            <a:chExt cx="2609088" cy="1770887"/>
          </a:xfrm>
        </p:grpSpPr>
        <p:pic>
          <p:nvPicPr>
            <p:cNvPr id="2097222" name="Image24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4677156" y="4544569"/>
              <a:ext cx="2609088" cy="1770887"/>
            </a:xfrm>
            <a:prstGeom prst="rect"/>
            <a:noFill/>
          </p:spPr>
        </p:pic>
        <p:sp>
          <p:nvSpPr>
            <p:cNvPr id="1049221" name="Path245"/>
            <p:cNvSpPr/>
            <p:nvPr/>
          </p:nvSpPr>
          <p:spPr>
            <a:xfrm>
              <a:off x="4715256" y="4562856"/>
              <a:ext cx="2532888" cy="1694688"/>
            </a:xfrm>
            <a:custGeom>
              <a:avLst/>
              <a:ahLst/>
              <a:rect l="l" t="t" r="r" b="b"/>
              <a:pathLst>
                <a:path w="2532888" h="1694688">
                  <a:moveTo>
                    <a:pt x="9144" y="288544"/>
                  </a:moveTo>
                  <a:cubicBezTo>
                    <a:pt x="9144" y="134239"/>
                    <a:pt x="134239" y="9144"/>
                    <a:pt x="288544" y="9144"/>
                  </a:cubicBezTo>
                  <a:lnTo>
                    <a:pt x="2244344" y="9144"/>
                  </a:lnTo>
                  <a:cubicBezTo>
                    <a:pt x="2398649" y="9144"/>
                    <a:pt x="2523744" y="134239"/>
                    <a:pt x="2523744" y="288544"/>
                  </a:cubicBezTo>
                  <a:lnTo>
                    <a:pt x="2523744" y="1406144"/>
                  </a:lnTo>
                  <a:cubicBezTo>
                    <a:pt x="2523744" y="1560449"/>
                    <a:pt x="2398649" y="1685544"/>
                    <a:pt x="2244344" y="1685544"/>
                  </a:cubicBezTo>
                  <a:lnTo>
                    <a:pt x="288544" y="1685544"/>
                  </a:lnTo>
                  <a:cubicBezTo>
                    <a:pt x="134239" y="1685544"/>
                    <a:pt x="9144" y="1560449"/>
                    <a:pt x="9144" y="1406144"/>
                  </a:cubicBezTo>
                  <a:lnTo>
                    <a:pt x="9144" y="2885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144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22" name="Text Box246"/>
            <p:cNvSpPr txBox="1"/>
            <p:nvPr/>
          </p:nvSpPr>
          <p:spPr>
            <a:xfrm>
              <a:off x="5155057" y="5154448"/>
              <a:ext cx="1717650" cy="527329"/>
            </a:xfrm>
            <a:prstGeom prst="rect"/>
          </p:spPr>
          <p:txBody>
            <a:bodyPr lIns="0" rIns="0" rtlCol="0" tIns="0" wrap="square">
              <a:spAutoFit/>
            </a:bodyPr>
            <a:p>
              <a:pPr algn="l">
                <a:lnSpc>
                  <a:spcPts val="0"/>
                </a:lnSpc>
              </a:pPr>
            </a:p>
            <a:p>
              <a:pPr algn="l" marL="178689" rtl="0">
                <a:lnSpc>
                  <a:spcPts val="1993"/>
                </a:lnSpc>
              </a:pP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am</a:t>
              </a:r>
              <a:r>
                <a:rPr altLang="zh-CN" b="1" dirty="0" sz="1800" lang="en-US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-3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not</a:t>
              </a:r>
              <a:r>
                <a:rPr altLang="zh-CN" b="1" dirty="0" sz="1800" lang="en-US" spc="5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O.K</a:t>
              </a:r>
              <a:endParaRPr altLang="zh-CN" sz="1800" lang="en-US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993"/>
                </a:lnSpc>
                <a:spcBef>
                  <a:spcPts val="167"/>
                </a:spcBef>
              </a:pPr>
              <a:r>
                <a:rPr altLang="zh-CN" b="1" dirty="0" sz="1800" lang="en-US" spc="-6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You</a:t>
              </a:r>
              <a:r>
                <a:rPr altLang="zh-CN" b="1" dirty="0" sz="1800" lang="en-US" spc="1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-1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are</a:t>
              </a:r>
              <a:r>
                <a:rPr altLang="zh-CN" b="1" dirty="0" sz="1800" lang="en-US" spc="44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not</a:t>
              </a:r>
              <a:r>
                <a:rPr altLang="zh-CN" b="1" dirty="0" sz="1800" lang="en-US" spc="-5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altLang="zh-CN" b="1" dirty="0" sz="1800" lang="en-US" spc="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O.K</a:t>
              </a:r>
              <a:endParaRPr altLang="zh-CN" sz="1800" lang="en-US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1049223" name="Text Box247"/>
          <p:cNvSpPr txBox="1"/>
          <p:nvPr/>
        </p:nvSpPr>
        <p:spPr>
          <a:xfrm>
            <a:off x="2948686" y="552328"/>
            <a:ext cx="3285443" cy="61915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Life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Positions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24" name="Text Box248"/>
          <p:cNvSpPr txBox="1"/>
          <p:nvPr/>
        </p:nvSpPr>
        <p:spPr>
          <a:xfrm>
            <a:off x="548640" y="1670839"/>
            <a:ext cx="6157619" cy="45648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594"/>
              </a:lnSpc>
            </a:pPr>
            <a:r>
              <a:rPr altLang="zh-CN" dirty="0" sz="32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3200" lang="en-US" spc="69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200" lang="en-US" spc="-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T.A</a:t>
            </a:r>
            <a:r>
              <a:rPr altLang="zh-CN" dirty="0" sz="3200" lang="en-US" spc="-1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four</a:t>
            </a:r>
            <a:r>
              <a:rPr altLang="zh-CN" dirty="0" sz="3200" lang="en-US" spc="-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possible</a:t>
            </a:r>
            <a:r>
              <a:rPr altLang="zh-CN" dirty="0" sz="32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life</a:t>
            </a:r>
            <a:r>
              <a:rPr altLang="zh-CN" dirty="0" sz="32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positions:</a:t>
            </a:r>
            <a:endParaRPr altLang="zh-CN" sz="32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25" name="Text Box249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18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6" name="Path250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227" name="Text Box251"/>
          <p:cNvSpPr txBox="1"/>
          <p:nvPr/>
        </p:nvSpPr>
        <p:spPr>
          <a:xfrm>
            <a:off x="548640" y="522620"/>
            <a:ext cx="8080310" cy="1498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3205" marL="343205" rtl="0">
              <a:lnSpc>
                <a:spcPts val="2950"/>
              </a:lnSpc>
            </a:pPr>
            <a:r>
              <a:rPr altLang="zh-CN" dirty="0" sz="25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500" lang="en-US" spc="113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altLang="zh-CN" b="1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I'm</a:t>
            </a:r>
            <a:r>
              <a:rPr altLang="zh-CN" b="1" dirty="0" sz="2500" lang="en-US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OK;</a:t>
            </a:r>
            <a:r>
              <a:rPr altLang="zh-CN" b="1" dirty="0" sz="2500" lang="en-US" spc="-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You're</a:t>
            </a:r>
            <a:r>
              <a:rPr altLang="zh-CN" b="1" dirty="0" sz="2500" lang="en-US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."</a:t>
            </a:r>
            <a:r>
              <a:rPr altLang="zh-CN" dirty="0" sz="25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altLang="zh-CN" dirty="0" sz="2500" lang="en-US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life</a:t>
            </a:r>
            <a:r>
              <a:rPr altLang="zh-CN" dirty="0" sz="2500" lang="en-US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</a:t>
            </a:r>
            <a:r>
              <a:rPr altLang="zh-CN" dirty="0" sz="2500" lang="en-US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25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only</a:t>
            </a:r>
            <a:r>
              <a:rPr altLang="zh-CN" dirty="0" sz="25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healthy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attribute</a:t>
            </a:r>
            <a:r>
              <a:rPr altLang="zh-CN" dirty="0" sz="2500" lang="en-US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25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attitude.The</a:t>
            </a:r>
            <a:r>
              <a:rPr altLang="zh-CN" dirty="0" sz="2500" lang="en-US" spc="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adult</a:t>
            </a:r>
            <a:r>
              <a:rPr altLang="zh-CN" dirty="0" sz="2500" lang="en-US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must</a:t>
            </a:r>
            <a:r>
              <a:rPr altLang="zh-CN" dirty="0" sz="2500" lang="en-US" spc="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realistic,</a:t>
            </a:r>
            <a:r>
              <a:rPr altLang="zh-CN" dirty="0" sz="2500" lang="en-US" spc="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aware,</a:t>
            </a:r>
            <a:r>
              <a:rPr altLang="zh-CN" dirty="0" sz="2500" lang="en-US" spc="6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tolerant</a:t>
            </a:r>
            <a:r>
              <a:rPr altLang="zh-CN" dirty="0" sz="2500" lang="en-US" spc="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maintain</a:t>
            </a:r>
            <a:r>
              <a:rPr altLang="zh-CN" dirty="0" sz="2500" lang="en-US" spc="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control</a:t>
            </a:r>
            <a:r>
              <a:rPr altLang="zh-CN" dirty="0" sz="2500" lang="en-US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child</a:t>
            </a:r>
            <a:r>
              <a:rPr altLang="zh-CN" dirty="0" sz="2500" lang="en-US" spc="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5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parent.</a:t>
            </a:r>
            <a:r>
              <a:rPr altLang="zh-CN" dirty="0" sz="2500" lang="en-US" spc="-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</a:t>
            </a:r>
            <a:r>
              <a:rPr altLang="zh-CN" dirty="0" sz="2500" lang="en-US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altLang="zh-CN" dirty="0" sz="2500" lang="en-US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orientation</a:t>
            </a:r>
            <a:r>
              <a:rPr altLang="zh-CN" dirty="0" sz="2500" lang="en-US" spc="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feels</a:t>
            </a:r>
            <a:r>
              <a:rPr altLang="zh-CN" dirty="0" sz="2500" lang="en-US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positive.</a:t>
            </a:r>
            <a:endParaRPr altLang="zh-CN" sz="25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28" name="Text Box252"/>
          <p:cNvSpPr txBox="1"/>
          <p:nvPr/>
        </p:nvSpPr>
        <p:spPr>
          <a:xfrm>
            <a:off x="548640" y="2580401"/>
            <a:ext cx="7852466" cy="226066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3205" marL="343205" rtl="0">
              <a:lnSpc>
                <a:spcPts val="2967"/>
              </a:lnSpc>
            </a:pPr>
            <a:r>
              <a:rPr altLang="zh-CN" dirty="0" sz="25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500" lang="en-US" spc="113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altLang="zh-CN" b="1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I'm</a:t>
            </a:r>
            <a:r>
              <a:rPr altLang="zh-CN" b="1" dirty="0" sz="2500" lang="en-US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altLang="zh-CN" b="1" dirty="0" sz="25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OK;</a:t>
            </a:r>
            <a:r>
              <a:rPr altLang="zh-CN" b="1" dirty="0" sz="2500" lang="en-US" spc="-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You're</a:t>
            </a:r>
            <a:r>
              <a:rPr altLang="zh-CN" b="1" dirty="0" sz="2500" lang="en-US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</a:t>
            </a:r>
            <a:r>
              <a:rPr altLang="zh-CN" dirty="0" sz="25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."</a:t>
            </a:r>
            <a:r>
              <a:rPr altLang="zh-CN" dirty="0" sz="2500" lang="en-US" spc="-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altLang="zh-CN" dirty="0" sz="2500" lang="en-US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life</a:t>
            </a:r>
            <a:r>
              <a:rPr altLang="zh-CN" dirty="0" sz="2500" lang="en-US" spc="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</a:t>
            </a:r>
            <a:r>
              <a:rPr altLang="zh-CN" dirty="0" sz="2500" lang="en-US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requires</a:t>
            </a:r>
            <a:r>
              <a:rPr altLang="zh-CN" dirty="0" sz="2500" lang="en-US" spc="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others</a:t>
            </a:r>
            <a:r>
              <a:rPr altLang="zh-CN" dirty="0" sz="2500" lang="en-US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sustain</a:t>
            </a:r>
            <a:r>
              <a:rPr altLang="zh-CN" dirty="0" sz="2500" lang="en-US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‘s</a:t>
            </a:r>
            <a:r>
              <a:rPr altLang="zh-CN" dirty="0" sz="25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</a:t>
            </a:r>
            <a:r>
              <a:rPr altLang="zh-CN" dirty="0" sz="2500" lang="en-US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25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</a:t>
            </a:r>
            <a:r>
              <a:rPr altLang="zh-CN" dirty="0" sz="2500" lang="en-US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OK.</a:t>
            </a:r>
            <a:r>
              <a:rPr altLang="zh-CN" dirty="0" sz="2500" lang="en-US" spc="-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altLang="zh-CN" dirty="0" sz="2500" lang="en-US" spc="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feels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weak</a:t>
            </a:r>
            <a:r>
              <a:rPr altLang="zh-CN" dirty="0" sz="2500" lang="en-US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unable</a:t>
            </a:r>
            <a:r>
              <a:rPr altLang="zh-CN" dirty="0" sz="2500" lang="en-US" spc="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25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altLang="zh-CN" dirty="0" sz="25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altLang="zh-CN" dirty="0" sz="2500" lang="en-US" spc="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things</a:t>
            </a:r>
            <a:r>
              <a:rPr altLang="zh-CN" dirty="0" sz="2500" lang="en-US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others</a:t>
            </a:r>
            <a:r>
              <a:rPr altLang="zh-CN" dirty="0" sz="2500" lang="en-US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altLang="zh-CN" dirty="0" sz="25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do,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500" lang="en-US" spc="6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dominant</a:t>
            </a:r>
            <a:r>
              <a:rPr altLang="zh-CN" dirty="0" sz="2500" lang="en-US" spc="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feeling</a:t>
            </a:r>
            <a:r>
              <a:rPr altLang="zh-CN" dirty="0" sz="2500" lang="en-US" spc="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25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"not</a:t>
            </a:r>
            <a:r>
              <a:rPr altLang="zh-CN" dirty="0" sz="2500" lang="en-US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OK."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altLang="zh-CN" dirty="0" sz="25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"I'm</a:t>
            </a:r>
            <a:r>
              <a:rPr altLang="zh-CN" dirty="0" sz="2500" lang="en-US" spc="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altLang="zh-CN" dirty="0" sz="2500" lang="en-US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OK"</a:t>
            </a:r>
            <a:r>
              <a:rPr altLang="zh-CN" dirty="0" sz="25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attitude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prevails,</a:t>
            </a:r>
            <a:r>
              <a:rPr altLang="zh-CN" dirty="0" sz="2500" lang="en-US" spc="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</a:t>
            </a:r>
            <a:r>
              <a:rPr altLang="zh-CN" dirty="0" sz="2500" lang="en-US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runs</a:t>
            </a:r>
            <a:r>
              <a:rPr altLang="zh-CN" dirty="0" sz="25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risk</a:t>
            </a:r>
            <a:r>
              <a:rPr altLang="zh-CN" dirty="0" sz="25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500" lang="en-US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being</a:t>
            </a:r>
            <a:r>
              <a:rPr altLang="zh-CN" dirty="0" sz="25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anxious,</a:t>
            </a:r>
            <a:r>
              <a:rPr altLang="zh-CN" dirty="0" sz="2500" lang="en-US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depressed,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passive.</a:t>
            </a:r>
            <a:endParaRPr altLang="zh-CN" sz="25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29" name="Text Box253"/>
          <p:cNvSpPr txBox="1"/>
          <p:nvPr/>
        </p:nvSpPr>
        <p:spPr>
          <a:xfrm>
            <a:off x="548640" y="5400386"/>
            <a:ext cx="7341511" cy="73634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3205" marL="343205" rtl="0">
              <a:lnSpc>
                <a:spcPts val="2899"/>
              </a:lnSpc>
            </a:pPr>
            <a:r>
              <a:rPr altLang="zh-CN" dirty="0" sz="25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500" lang="en-US" spc="113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altLang="zh-CN" b="1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I'm</a:t>
            </a:r>
            <a:r>
              <a:rPr altLang="zh-CN" b="1" dirty="0" sz="2500" lang="en-US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OK;</a:t>
            </a:r>
            <a:r>
              <a:rPr altLang="zh-CN" b="1" dirty="0" sz="2500" lang="en-US" spc="-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You're</a:t>
            </a:r>
            <a:r>
              <a:rPr altLang="zh-CN" b="1" dirty="0" sz="2500" lang="en-US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altLang="zh-CN" b="1" dirty="0" sz="25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5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</a:t>
            </a:r>
            <a:r>
              <a:rPr altLang="zh-CN" dirty="0" sz="25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."</a:t>
            </a:r>
            <a:r>
              <a:rPr altLang="zh-CN" dirty="0" sz="2500" lang="en-US" spc="-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altLang="zh-CN" dirty="0" sz="2500" lang="en-US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life</a:t>
            </a:r>
            <a:r>
              <a:rPr altLang="zh-CN" dirty="0" sz="2500" lang="en-US" spc="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</a:t>
            </a:r>
            <a:r>
              <a:rPr altLang="zh-CN" dirty="0" sz="2500" lang="en-US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25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self-</a:t>
            </a:r>
            <a:r>
              <a:rPr altLang="zh-CN" dirty="0" sz="25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centered,</a:t>
            </a:r>
            <a:r>
              <a:rPr altLang="zh-CN" dirty="0" sz="2500" lang="en-US" spc="4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self-serving</a:t>
            </a:r>
            <a:r>
              <a:rPr altLang="zh-CN" dirty="0" sz="2500" lang="en-US" spc="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5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</a:t>
            </a:r>
            <a:endParaRPr altLang="zh-CN" sz="25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30" name="Text Box254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19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1" name="Path255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232" name="Text Box256"/>
          <p:cNvSpPr txBox="1"/>
          <p:nvPr/>
        </p:nvSpPr>
        <p:spPr>
          <a:xfrm>
            <a:off x="548640" y="600916"/>
            <a:ext cx="8066560" cy="167859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3205" marL="343205" rtl="0">
              <a:lnSpc>
                <a:spcPts val="3304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94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altLang="zh-CN" b="1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I'm</a:t>
            </a:r>
            <a:r>
              <a:rPr altLang="zh-CN" b="1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altLang="zh-CN" b="1" dirty="0" sz="28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OK;</a:t>
            </a:r>
            <a:r>
              <a:rPr altLang="zh-CN" b="1" dirty="0" sz="2800" lang="en-US" spc="-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lang="en-US" spc="-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You're</a:t>
            </a:r>
            <a:r>
              <a:rPr altLang="zh-CN" b="1" dirty="0" sz="28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altLang="zh-CN" b="1" dirty="0" sz="2800" lang="en-US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OK</a:t>
            </a:r>
            <a:r>
              <a:rPr altLang="zh-CN" dirty="0" sz="28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."</a:t>
            </a:r>
            <a:r>
              <a:rPr altLang="zh-CN" dirty="0" sz="2800" lang="en-US" spc="-4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life</a:t>
            </a:r>
            <a:r>
              <a:rPr altLang="zh-CN" dirty="0" sz="28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</a:t>
            </a:r>
            <a:r>
              <a:rPr altLang="zh-CN" dirty="0" sz="2800" lang="en-US" spc="-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futile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helpless</a:t>
            </a:r>
            <a:r>
              <a:rPr altLang="zh-CN" dirty="0" sz="2800" lang="en-US" spc="-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</a:t>
            </a:r>
            <a:r>
              <a:rPr altLang="zh-CN" dirty="0" sz="2800" lang="en-US" spc="-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four.</a:t>
            </a:r>
            <a:r>
              <a:rPr altLang="zh-CN" dirty="0" sz="2800" lang="en-US" spc="-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altLang="zh-CN" dirty="0" sz="28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way</a:t>
            </a:r>
            <a:r>
              <a:rPr altLang="zh-CN" dirty="0" sz="2800" lang="en-US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turn</a:t>
            </a:r>
            <a:r>
              <a:rPr altLang="zh-CN" dirty="0" sz="28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help;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others</a:t>
            </a:r>
            <a:r>
              <a:rPr altLang="zh-CN" dirty="0" sz="28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won't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help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can't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help</a:t>
            </a:r>
            <a:r>
              <a:rPr altLang="zh-CN" dirty="0" sz="28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himself.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33" name="Text Box257"/>
          <p:cNvSpPr txBox="1"/>
          <p:nvPr/>
        </p:nvSpPr>
        <p:spPr>
          <a:xfrm>
            <a:off x="548640" y="2905309"/>
            <a:ext cx="7670492" cy="398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37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94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Nothing</a:t>
            </a:r>
            <a:r>
              <a:rPr altLang="zh-CN" dirty="0" sz="28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seems</a:t>
            </a:r>
            <a:r>
              <a:rPr altLang="zh-CN" dirty="0" sz="28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worthwhile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everything</a:t>
            </a:r>
            <a:r>
              <a:rPr altLang="zh-CN" dirty="0" sz="28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28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futile.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34" name="Text Box258"/>
          <p:cNvSpPr txBox="1"/>
          <p:nvPr/>
        </p:nvSpPr>
        <p:spPr>
          <a:xfrm>
            <a:off x="548640" y="3929967"/>
            <a:ext cx="7923458" cy="167859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343205" marL="343205" rtl="0">
              <a:lnSpc>
                <a:spcPts val="3304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altLang="zh-CN" dirty="0" sz="2800" lang="en-US" spc="94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altLang="zh-CN" dirty="0" sz="28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unhappy</a:t>
            </a:r>
            <a:r>
              <a:rPr altLang="zh-CN" dirty="0" sz="28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r>
              <a:rPr altLang="zh-CN" dirty="0" sz="28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8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affairs</a:t>
            </a:r>
            <a:r>
              <a:rPr altLang="zh-CN" dirty="0" sz="2800" lang="en-US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and,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 spc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extreme,</a:t>
            </a:r>
            <a:r>
              <a:rPr altLang="zh-CN" dirty="0" sz="28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altLang="zh-CN" dirty="0" sz="28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person's</a:t>
            </a:r>
            <a:r>
              <a:rPr altLang="zh-CN" dirty="0" sz="28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only</a:t>
            </a: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recourse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may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2800" lang="en-US" spc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withdraw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altLang="zh-CN" dirty="0" sz="2800" lang="en-US" spc="-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utter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hopelessness</a:t>
            </a:r>
            <a:r>
              <a:rPr altLang="zh-CN" dirty="0" sz="2800" lang="en-US" spc="-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depression</a:t>
            </a:r>
            <a:r>
              <a:rPr altLang="zh-CN" dirty="0" sz="28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altLang="zh-CN" dirty="0" sz="28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emotional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disturbances.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35" name="Text Box259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20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6" name="Path260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237" name="Text Box261"/>
          <p:cNvSpPr txBox="1"/>
          <p:nvPr/>
        </p:nvSpPr>
        <p:spPr>
          <a:xfrm>
            <a:off x="2018665" y="361828"/>
            <a:ext cx="5144023" cy="61915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Levels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b="1" dirty="0" sz="4400" lang="en-US" spc="-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38" name="Text Box262"/>
          <p:cNvSpPr txBox="1"/>
          <p:nvPr/>
        </p:nvSpPr>
        <p:spPr>
          <a:xfrm>
            <a:off x="685800" y="1629743"/>
            <a:ext cx="7096405" cy="86313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88392" marL="88392" rtl="0">
              <a:lnSpc>
                <a:spcPts val="3398"/>
              </a:lnSpc>
            </a:pP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Transactions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altLang="zh-CN" dirty="0" sz="28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seen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having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types: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39" name="Text Box263"/>
          <p:cNvSpPr txBox="1"/>
          <p:nvPr/>
        </p:nvSpPr>
        <p:spPr>
          <a:xfrm>
            <a:off x="685800" y="3048521"/>
            <a:ext cx="7935118" cy="83449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411785" marL="411785" rtl="0">
              <a:lnSpc>
                <a:spcPts val="3285"/>
              </a:lnSpc>
            </a:pPr>
            <a:r>
              <a:rPr altLang="zh-CN" b="1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b="1" dirty="0" sz="3200" lang="en-US" spc="-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i="1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Complementary</a:t>
            </a:r>
            <a:r>
              <a:rPr altLang="zh-CN" b="1" dirty="0" sz="2800" i="1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altLang="zh-CN" dirty="0" sz="28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people</a:t>
            </a:r>
            <a:r>
              <a:rPr altLang="zh-CN" dirty="0" sz="28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operating</a:t>
            </a:r>
            <a:r>
              <a:rPr altLang="zh-CN" dirty="0" sz="2800" lang="en-US" spc="-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28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40" name="Text Box264"/>
          <p:cNvSpPr txBox="1"/>
          <p:nvPr/>
        </p:nvSpPr>
        <p:spPr>
          <a:xfrm>
            <a:off x="685800" y="3959322"/>
            <a:ext cx="7949464" cy="7771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411785" marL="411785" rtl="0">
              <a:lnSpc>
                <a:spcPts val="3060"/>
              </a:lnSpc>
            </a:pPr>
            <a:r>
              <a:rPr altLang="zh-CN" b="1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b="1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i="1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Crossed</a:t>
            </a:r>
            <a:r>
              <a:rPr altLang="zh-CN" b="1" dirty="0" sz="2800" i="1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</a:t>
            </a:r>
            <a:r>
              <a:rPr altLang="zh-CN" dirty="0" sz="28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reacts</a:t>
            </a:r>
            <a:r>
              <a:rPr altLang="zh-CN" dirty="0" sz="28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unexpected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41" name="Text Box265"/>
          <p:cNvSpPr txBox="1"/>
          <p:nvPr/>
        </p:nvSpPr>
        <p:spPr>
          <a:xfrm>
            <a:off x="685800" y="4813143"/>
            <a:ext cx="7762330" cy="7771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411785" marL="411785" rtl="0">
              <a:lnSpc>
                <a:spcPts val="3060"/>
              </a:lnSpc>
            </a:pPr>
            <a:r>
              <a:rPr altLang="zh-CN" b="1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b="1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2800" i="1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Ulterior</a:t>
            </a:r>
            <a:r>
              <a:rPr altLang="zh-CN" b="1" dirty="0" sz="2800" i="1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altLang="zh-CN" dirty="0" sz="28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28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states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altLang="zh-CN" dirty="0" sz="28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altLang="zh-CN" dirty="0" sz="28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disguises</a:t>
            </a:r>
            <a:r>
              <a:rPr altLang="zh-CN" dirty="0" sz="2800" lang="en-US" spc="-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42" name="Text Box266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21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3" name="Path267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58" name="Group268"/>
          <p:cNvGrpSpPr/>
          <p:nvPr/>
        </p:nvGrpSpPr>
        <p:grpSpPr>
          <a:xfrm>
            <a:off x="1346454" y="4851654"/>
            <a:ext cx="432816" cy="432816"/>
            <a:chOff x="1346454" y="4851654"/>
            <a:chExt cx="432816" cy="432816"/>
          </a:xfrm>
        </p:grpSpPr>
        <p:sp>
          <p:nvSpPr>
            <p:cNvPr id="1049244" name="Path269"/>
            <p:cNvSpPr/>
            <p:nvPr/>
          </p:nvSpPr>
          <p:spPr>
            <a:xfrm>
              <a:off x="1372362" y="48775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656"/>
                    <a:pt x="295656" y="381000"/>
                    <a:pt x="190500" y="381000"/>
                  </a:cubicBezTo>
                  <a:cubicBezTo>
                    <a:pt x="85344" y="381000"/>
                    <a:pt x="0" y="295656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45" name="Path270"/>
            <p:cNvSpPr/>
            <p:nvPr/>
          </p:nvSpPr>
          <p:spPr>
            <a:xfrm>
              <a:off x="1346454" y="48516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4" y="25908"/>
                    <a:pt x="406908" y="111252"/>
                    <a:pt x="406908" y="216408"/>
                  </a:cubicBezTo>
                  <a:cubicBezTo>
                    <a:pt x="406908" y="321564"/>
                    <a:pt x="321564" y="406908"/>
                    <a:pt x="216408" y="406908"/>
                  </a:cubicBezTo>
                  <a:cubicBezTo>
                    <a:pt x="111252" y="406908"/>
                    <a:pt x="25908" y="321564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grpSp>
        <p:nvGrpSpPr>
          <p:cNvPr id="159" name="Group271"/>
          <p:cNvGrpSpPr/>
          <p:nvPr/>
        </p:nvGrpSpPr>
        <p:grpSpPr>
          <a:xfrm>
            <a:off x="1346454" y="6070854"/>
            <a:ext cx="432816" cy="432816"/>
            <a:chOff x="1346454" y="6070854"/>
            <a:chExt cx="432816" cy="432816"/>
          </a:xfrm>
        </p:grpSpPr>
        <p:sp>
          <p:nvSpPr>
            <p:cNvPr id="1049246" name="Path272"/>
            <p:cNvSpPr/>
            <p:nvPr/>
          </p:nvSpPr>
          <p:spPr>
            <a:xfrm>
              <a:off x="1372362" y="60967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293"/>
                    <a:pt x="85344" y="0"/>
                    <a:pt x="190500" y="0"/>
                  </a:cubicBezTo>
                  <a:cubicBezTo>
                    <a:pt x="295656" y="0"/>
                    <a:pt x="381000" y="85293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47" name="Path273"/>
            <p:cNvSpPr/>
            <p:nvPr/>
          </p:nvSpPr>
          <p:spPr>
            <a:xfrm>
              <a:off x="1346454" y="60708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01"/>
                    <a:pt x="111252" y="25908"/>
                    <a:pt x="216408" y="25908"/>
                  </a:cubicBezTo>
                  <a:cubicBezTo>
                    <a:pt x="321564" y="25908"/>
                    <a:pt x="406908" y="111201"/>
                    <a:pt x="406908" y="216408"/>
                  </a:cubicBezTo>
                  <a:cubicBezTo>
                    <a:pt x="406908" y="321615"/>
                    <a:pt x="321564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grpSp>
        <p:nvGrpSpPr>
          <p:cNvPr id="160" name="Group274"/>
          <p:cNvGrpSpPr/>
          <p:nvPr/>
        </p:nvGrpSpPr>
        <p:grpSpPr>
          <a:xfrm>
            <a:off x="2641854" y="4851654"/>
            <a:ext cx="432816" cy="432816"/>
            <a:chOff x="2641854" y="4851654"/>
            <a:chExt cx="432816" cy="432816"/>
          </a:xfrm>
        </p:grpSpPr>
        <p:sp>
          <p:nvSpPr>
            <p:cNvPr id="1049248" name="Path275"/>
            <p:cNvSpPr/>
            <p:nvPr/>
          </p:nvSpPr>
          <p:spPr>
            <a:xfrm>
              <a:off x="2667762" y="48775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656"/>
                    <a:pt x="295656" y="381000"/>
                    <a:pt x="190500" y="381000"/>
                  </a:cubicBezTo>
                  <a:cubicBezTo>
                    <a:pt x="85344" y="381000"/>
                    <a:pt x="0" y="295656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49" name="Path276"/>
            <p:cNvSpPr/>
            <p:nvPr/>
          </p:nvSpPr>
          <p:spPr>
            <a:xfrm>
              <a:off x="2641854" y="48516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4" y="25908"/>
                    <a:pt x="406908" y="111252"/>
                    <a:pt x="406908" y="216408"/>
                  </a:cubicBezTo>
                  <a:cubicBezTo>
                    <a:pt x="406908" y="321564"/>
                    <a:pt x="321564" y="406908"/>
                    <a:pt x="216408" y="406908"/>
                  </a:cubicBezTo>
                  <a:cubicBezTo>
                    <a:pt x="111252" y="406908"/>
                    <a:pt x="25908" y="321564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grpSp>
        <p:nvGrpSpPr>
          <p:cNvPr id="161" name="Group277"/>
          <p:cNvGrpSpPr/>
          <p:nvPr/>
        </p:nvGrpSpPr>
        <p:grpSpPr>
          <a:xfrm>
            <a:off x="2641854" y="6070854"/>
            <a:ext cx="432816" cy="432816"/>
            <a:chOff x="2641854" y="6070854"/>
            <a:chExt cx="432816" cy="432816"/>
          </a:xfrm>
        </p:grpSpPr>
        <p:sp>
          <p:nvSpPr>
            <p:cNvPr id="1049250" name="Path278"/>
            <p:cNvSpPr/>
            <p:nvPr/>
          </p:nvSpPr>
          <p:spPr>
            <a:xfrm>
              <a:off x="2667762" y="60967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293"/>
                    <a:pt x="85344" y="0"/>
                    <a:pt x="190500" y="0"/>
                  </a:cubicBezTo>
                  <a:cubicBezTo>
                    <a:pt x="295656" y="0"/>
                    <a:pt x="381000" y="85293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51" name="Path279"/>
            <p:cNvSpPr/>
            <p:nvPr/>
          </p:nvSpPr>
          <p:spPr>
            <a:xfrm>
              <a:off x="2641854" y="60708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01"/>
                    <a:pt x="111252" y="25908"/>
                    <a:pt x="216408" y="25908"/>
                  </a:cubicBezTo>
                  <a:cubicBezTo>
                    <a:pt x="321564" y="25908"/>
                    <a:pt x="406908" y="111201"/>
                    <a:pt x="406908" y="216408"/>
                  </a:cubicBezTo>
                  <a:cubicBezTo>
                    <a:pt x="406908" y="321615"/>
                    <a:pt x="321564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grpSp>
        <p:nvGrpSpPr>
          <p:cNvPr id="162" name="Group280"/>
          <p:cNvGrpSpPr/>
          <p:nvPr/>
        </p:nvGrpSpPr>
        <p:grpSpPr>
          <a:xfrm>
            <a:off x="1346454" y="5461254"/>
            <a:ext cx="1728216" cy="432816"/>
            <a:chOff x="1346454" y="5461254"/>
            <a:chExt cx="1728216" cy="432816"/>
          </a:xfrm>
        </p:grpSpPr>
        <p:sp>
          <p:nvSpPr>
            <p:cNvPr id="1049252" name="Path281"/>
            <p:cNvSpPr/>
            <p:nvPr/>
          </p:nvSpPr>
          <p:spPr>
            <a:xfrm>
              <a:off x="1372362" y="54871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53" name="Path282"/>
            <p:cNvSpPr/>
            <p:nvPr/>
          </p:nvSpPr>
          <p:spPr>
            <a:xfrm>
              <a:off x="1346454" y="54612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4" y="25908"/>
                    <a:pt x="406908" y="111252"/>
                    <a:pt x="406908" y="216408"/>
                  </a:cubicBezTo>
                  <a:cubicBezTo>
                    <a:pt x="406908" y="321615"/>
                    <a:pt x="321564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54" name="Path283"/>
            <p:cNvSpPr/>
            <p:nvPr/>
          </p:nvSpPr>
          <p:spPr>
            <a:xfrm>
              <a:off x="2667762" y="54871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55" name="Path284"/>
            <p:cNvSpPr/>
            <p:nvPr/>
          </p:nvSpPr>
          <p:spPr>
            <a:xfrm>
              <a:off x="2641854" y="54612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4" y="25908"/>
                    <a:pt x="406908" y="111252"/>
                    <a:pt x="406908" y="216408"/>
                  </a:cubicBezTo>
                  <a:cubicBezTo>
                    <a:pt x="406908" y="321615"/>
                    <a:pt x="321564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pic>
          <p:nvPicPr>
            <p:cNvPr id="2097223" name="Image28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1753362" y="5524500"/>
              <a:ext cx="914400" cy="77724"/>
            </a:xfrm>
            <a:prstGeom prst="rect"/>
            <a:noFill/>
          </p:spPr>
        </p:pic>
        <p:pic>
          <p:nvPicPr>
            <p:cNvPr id="2097224" name="Image28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1753362" y="5753100"/>
              <a:ext cx="914400" cy="77724"/>
            </a:xfrm>
            <a:prstGeom prst="rect"/>
            <a:noFill/>
          </p:spPr>
        </p:pic>
      </p:grpSp>
      <p:sp>
        <p:nvSpPr>
          <p:cNvPr id="1049256" name="Text Box287"/>
          <p:cNvSpPr txBox="1"/>
          <p:nvPr/>
        </p:nvSpPr>
        <p:spPr>
          <a:xfrm>
            <a:off x="728777" y="2109753"/>
            <a:ext cx="244498" cy="25573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014"/>
              </a:lnSpc>
            </a:pPr>
            <a:r>
              <a:rPr altLang="zh-CN" dirty="0" sz="1800" lang="en-US" spc="21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</a:t>
            </a:r>
            <a:endParaRPr altLang="zh-CN" sz="1800" lang="en-US">
              <a:latin typeface="Wingdings"/>
              <a:ea typeface="Wingdings"/>
              <a:cs typeface="Wingdings"/>
            </a:endParaRPr>
          </a:p>
        </p:txBody>
      </p:sp>
      <p:sp>
        <p:nvSpPr>
          <p:cNvPr id="1049257" name="Text Box288"/>
          <p:cNvSpPr txBox="1"/>
          <p:nvPr/>
        </p:nvSpPr>
        <p:spPr>
          <a:xfrm>
            <a:off x="728777" y="3048263"/>
            <a:ext cx="244770" cy="25607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016"/>
              </a:lnSpc>
            </a:pPr>
            <a:r>
              <a:rPr altLang="zh-CN" dirty="0" sz="1850" lang="en-US" spc="-21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</a:t>
            </a:r>
            <a:endParaRPr altLang="zh-CN" sz="1850" lang="en-US">
              <a:latin typeface="Wingdings"/>
              <a:ea typeface="Wingdings"/>
              <a:cs typeface="Wingdings"/>
            </a:endParaRPr>
          </a:p>
        </p:txBody>
      </p:sp>
      <p:sp>
        <p:nvSpPr>
          <p:cNvPr id="1049258" name="Text Box289"/>
          <p:cNvSpPr txBox="1"/>
          <p:nvPr/>
        </p:nvSpPr>
        <p:spPr>
          <a:xfrm>
            <a:off x="728777" y="3987575"/>
            <a:ext cx="244498" cy="25573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014"/>
              </a:lnSpc>
            </a:pPr>
            <a:r>
              <a:rPr altLang="zh-CN" dirty="0" sz="1800" lang="en-US" spc="21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</a:t>
            </a:r>
            <a:endParaRPr altLang="zh-CN" sz="1800" lang="en-US">
              <a:latin typeface="Wingdings"/>
              <a:ea typeface="Wingdings"/>
              <a:cs typeface="Wingdings"/>
            </a:endParaRPr>
          </a:p>
        </p:txBody>
      </p:sp>
      <p:sp>
        <p:nvSpPr>
          <p:cNvPr id="1049259" name="Text Box290"/>
          <p:cNvSpPr txBox="1"/>
          <p:nvPr/>
        </p:nvSpPr>
        <p:spPr>
          <a:xfrm>
            <a:off x="1182014" y="541726"/>
            <a:ext cx="6816165" cy="56179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424"/>
              </a:lnSpc>
            </a:pPr>
            <a:r>
              <a:rPr altLang="zh-CN" b="1" dirty="0" sz="40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Complementary</a:t>
            </a:r>
            <a:r>
              <a:rPr altLang="zh-CN" b="1" dirty="0" sz="4000" lang="en-US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000" lang="en-US" spc="-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‘Transactions</a:t>
            </a:r>
            <a:r>
              <a:rPr altLang="zh-CN" b="1" dirty="0" sz="4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</a:t>
            </a:r>
            <a:endParaRPr altLang="zh-CN" sz="4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0" name="Text Box291"/>
          <p:cNvSpPr txBox="1"/>
          <p:nvPr/>
        </p:nvSpPr>
        <p:spPr>
          <a:xfrm>
            <a:off x="1140257" y="2001617"/>
            <a:ext cx="6861007" cy="133193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496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Interactions,</a:t>
            </a:r>
            <a:r>
              <a:rPr altLang="zh-CN" dirty="0" sz="28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responses,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actions</a:t>
            </a:r>
            <a:r>
              <a:rPr altLang="zh-CN" dirty="0" sz="28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regarded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altLang="zh-CN" dirty="0" sz="2800" lang="en-US" spc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appropriate</a:t>
            </a:r>
            <a:r>
              <a:rPr altLang="zh-CN" dirty="0" sz="2800" lang="en-US" spc="-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expected</a:t>
            </a:r>
            <a:r>
              <a:rPr altLang="zh-CN" dirty="0" sz="28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altLang="zh-CN" dirty="0" sz="28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another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person.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Parallel</a:t>
            </a:r>
            <a:r>
              <a:rPr altLang="zh-CN" dirty="0" sz="2800" lang="en-US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communication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arrows,</a:t>
            </a:r>
            <a:r>
              <a:rPr altLang="zh-CN" dirty="0" sz="2800" lang="en-US" spc="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communication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1" name="Text Box292"/>
          <p:cNvSpPr txBox="1"/>
          <p:nvPr/>
        </p:nvSpPr>
        <p:spPr>
          <a:xfrm>
            <a:off x="1140257" y="3367375"/>
            <a:ext cx="1491183" cy="39308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5"/>
              </a:lnSpc>
            </a:pP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continues.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2" name="Text Box293"/>
          <p:cNvSpPr txBox="1"/>
          <p:nvPr/>
        </p:nvSpPr>
        <p:spPr>
          <a:xfrm>
            <a:off x="1140257" y="3879439"/>
            <a:ext cx="7269549" cy="81987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28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</a:t>
            </a:r>
            <a:r>
              <a:rPr altLang="zh-CN" dirty="0" sz="28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lives</a:t>
            </a:r>
            <a:r>
              <a:rPr altLang="zh-CN" dirty="0" sz="28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altLang="zh-CN" dirty="0" sz="28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relationship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others</a:t>
            </a:r>
            <a:r>
              <a:rPr altLang="zh-CN" dirty="0" sz="28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happy</a:t>
            </a:r>
            <a:r>
              <a:rPr altLang="zh-CN" dirty="0" sz="28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long</a:t>
            </a:r>
            <a:r>
              <a:rPr altLang="zh-CN" dirty="0" sz="2800" lang="en-US" spc="-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lasting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3" name="Text Box294"/>
          <p:cNvSpPr txBox="1"/>
          <p:nvPr/>
        </p:nvSpPr>
        <p:spPr>
          <a:xfrm>
            <a:off x="1491996" y="4948707"/>
            <a:ext cx="177775" cy="25306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4" name="Text Box295"/>
          <p:cNvSpPr txBox="1"/>
          <p:nvPr/>
        </p:nvSpPr>
        <p:spPr>
          <a:xfrm>
            <a:off x="1479804" y="5558257"/>
            <a:ext cx="203149" cy="2530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5" name="Text Box296"/>
          <p:cNvSpPr txBox="1"/>
          <p:nvPr/>
        </p:nvSpPr>
        <p:spPr>
          <a:xfrm>
            <a:off x="1479804" y="6167585"/>
            <a:ext cx="203369" cy="25339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5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6" name="Text Box297"/>
          <p:cNvSpPr txBox="1"/>
          <p:nvPr/>
        </p:nvSpPr>
        <p:spPr>
          <a:xfrm>
            <a:off x="2787650" y="4948707"/>
            <a:ext cx="177775" cy="25306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7" name="Text Box298"/>
          <p:cNvSpPr txBox="1"/>
          <p:nvPr/>
        </p:nvSpPr>
        <p:spPr>
          <a:xfrm>
            <a:off x="2775458" y="5558257"/>
            <a:ext cx="203149" cy="25306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3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8" name="Text Box299"/>
          <p:cNvSpPr txBox="1"/>
          <p:nvPr/>
        </p:nvSpPr>
        <p:spPr>
          <a:xfrm>
            <a:off x="2775458" y="6167585"/>
            <a:ext cx="203369" cy="25339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995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altLang="zh-CN" sz="1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69" name="Text Box300"/>
          <p:cNvSpPr txBox="1"/>
          <p:nvPr/>
        </p:nvSpPr>
        <p:spPr>
          <a:xfrm>
            <a:off x="3884041" y="4818604"/>
            <a:ext cx="1397392" cy="39308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5"/>
              </a:lnSpc>
            </a:pP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Example: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70" name="Text Box301"/>
          <p:cNvSpPr txBox="1"/>
          <p:nvPr/>
        </p:nvSpPr>
        <p:spPr>
          <a:xfrm>
            <a:off x="4249801" y="5330643"/>
            <a:ext cx="4422129" cy="90521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564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#1</a:t>
            </a:r>
            <a:r>
              <a:rPr altLang="zh-CN" dirty="0" sz="2800" lang="en-US" spc="37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altLang="zh-CN" dirty="0" sz="28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</a:t>
            </a:r>
            <a:r>
              <a:rPr altLang="zh-CN" dirty="0" sz="28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have?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#2</a:t>
            </a:r>
            <a:r>
              <a:rPr altLang="zh-CN" dirty="0" sz="2800" lang="en-US" spc="37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altLang="zh-CN" dirty="0" sz="28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’ve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11:15.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71" name="Text Box302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22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2" name="Path303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64" name="Group304"/>
          <p:cNvGrpSpPr/>
          <p:nvPr/>
        </p:nvGrpSpPr>
        <p:grpSpPr>
          <a:xfrm>
            <a:off x="508254" y="4394454"/>
            <a:ext cx="2033016" cy="1804416"/>
            <a:chOff x="508254" y="4394454"/>
            <a:chExt cx="2033016" cy="1804416"/>
          </a:xfrm>
        </p:grpSpPr>
        <p:sp>
          <p:nvSpPr>
            <p:cNvPr id="1049273" name="Path305"/>
            <p:cNvSpPr/>
            <p:nvPr/>
          </p:nvSpPr>
          <p:spPr>
            <a:xfrm>
              <a:off x="534162" y="44203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293" y="0"/>
                    <a:pt x="190500" y="0"/>
                  </a:cubicBezTo>
                  <a:cubicBezTo>
                    <a:pt x="295707" y="0"/>
                    <a:pt x="381000" y="85344"/>
                    <a:pt x="381000" y="190500"/>
                  </a:cubicBezTo>
                  <a:cubicBezTo>
                    <a:pt x="381000" y="295656"/>
                    <a:pt x="295707" y="381000"/>
                    <a:pt x="190500" y="381000"/>
                  </a:cubicBezTo>
                  <a:cubicBezTo>
                    <a:pt x="85293" y="381000"/>
                    <a:pt x="0" y="295656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74" name="Path306"/>
            <p:cNvSpPr/>
            <p:nvPr/>
          </p:nvSpPr>
          <p:spPr>
            <a:xfrm>
              <a:off x="508254" y="43944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01" y="25908"/>
                    <a:pt x="216408" y="25908"/>
                  </a:cubicBezTo>
                  <a:cubicBezTo>
                    <a:pt x="321615" y="25908"/>
                    <a:pt x="406908" y="111252"/>
                    <a:pt x="406908" y="216408"/>
                  </a:cubicBezTo>
                  <a:cubicBezTo>
                    <a:pt x="406908" y="321564"/>
                    <a:pt x="321615" y="406908"/>
                    <a:pt x="216408" y="406908"/>
                  </a:cubicBezTo>
                  <a:cubicBezTo>
                    <a:pt x="111201" y="406908"/>
                    <a:pt x="25908" y="321564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75" name="Path307"/>
            <p:cNvSpPr/>
            <p:nvPr/>
          </p:nvSpPr>
          <p:spPr>
            <a:xfrm>
              <a:off x="534162" y="51061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293" y="0"/>
                    <a:pt x="190500" y="0"/>
                  </a:cubicBezTo>
                  <a:cubicBezTo>
                    <a:pt x="295707" y="0"/>
                    <a:pt x="381000" y="85344"/>
                    <a:pt x="381000" y="190500"/>
                  </a:cubicBezTo>
                  <a:cubicBezTo>
                    <a:pt x="381000" y="295656"/>
                    <a:pt x="295707" y="381000"/>
                    <a:pt x="190500" y="381000"/>
                  </a:cubicBezTo>
                  <a:cubicBezTo>
                    <a:pt x="85293" y="381000"/>
                    <a:pt x="0" y="295656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76" name="Path308"/>
            <p:cNvSpPr/>
            <p:nvPr/>
          </p:nvSpPr>
          <p:spPr>
            <a:xfrm>
              <a:off x="508254" y="50802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01" y="25908"/>
                    <a:pt x="216408" y="25908"/>
                  </a:cubicBezTo>
                  <a:cubicBezTo>
                    <a:pt x="321615" y="25908"/>
                    <a:pt x="406908" y="111252"/>
                    <a:pt x="406908" y="216408"/>
                  </a:cubicBezTo>
                  <a:cubicBezTo>
                    <a:pt x="406908" y="321564"/>
                    <a:pt x="321615" y="406908"/>
                    <a:pt x="216408" y="406908"/>
                  </a:cubicBezTo>
                  <a:cubicBezTo>
                    <a:pt x="111201" y="406908"/>
                    <a:pt x="25908" y="321564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77" name="Path309"/>
            <p:cNvSpPr/>
            <p:nvPr/>
          </p:nvSpPr>
          <p:spPr>
            <a:xfrm>
              <a:off x="534162" y="57919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293"/>
                    <a:pt x="85293" y="0"/>
                    <a:pt x="190500" y="0"/>
                  </a:cubicBezTo>
                  <a:cubicBezTo>
                    <a:pt x="295707" y="0"/>
                    <a:pt x="381000" y="85293"/>
                    <a:pt x="381000" y="190500"/>
                  </a:cubicBezTo>
                  <a:cubicBezTo>
                    <a:pt x="381000" y="295707"/>
                    <a:pt x="295707" y="381000"/>
                    <a:pt x="190500" y="381000"/>
                  </a:cubicBezTo>
                  <a:cubicBezTo>
                    <a:pt x="85293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78" name="Path310"/>
            <p:cNvSpPr/>
            <p:nvPr/>
          </p:nvSpPr>
          <p:spPr>
            <a:xfrm>
              <a:off x="508254" y="57660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01"/>
                    <a:pt x="111201" y="25908"/>
                    <a:pt x="216408" y="25908"/>
                  </a:cubicBezTo>
                  <a:cubicBezTo>
                    <a:pt x="321615" y="25908"/>
                    <a:pt x="406908" y="111201"/>
                    <a:pt x="406908" y="216408"/>
                  </a:cubicBezTo>
                  <a:cubicBezTo>
                    <a:pt x="406908" y="321615"/>
                    <a:pt x="321615" y="406908"/>
                    <a:pt x="216408" y="406908"/>
                  </a:cubicBezTo>
                  <a:cubicBezTo>
                    <a:pt x="111201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79" name="Path311"/>
            <p:cNvSpPr/>
            <p:nvPr/>
          </p:nvSpPr>
          <p:spPr>
            <a:xfrm>
              <a:off x="2134362" y="44203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656"/>
                    <a:pt x="295656" y="381000"/>
                    <a:pt x="190500" y="381000"/>
                  </a:cubicBezTo>
                  <a:cubicBezTo>
                    <a:pt x="85344" y="381000"/>
                    <a:pt x="0" y="295656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80" name="Path312"/>
            <p:cNvSpPr/>
            <p:nvPr/>
          </p:nvSpPr>
          <p:spPr>
            <a:xfrm>
              <a:off x="2108454" y="43944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4" y="25908"/>
                    <a:pt x="406908" y="111252"/>
                    <a:pt x="406908" y="216408"/>
                  </a:cubicBezTo>
                  <a:cubicBezTo>
                    <a:pt x="406908" y="321564"/>
                    <a:pt x="321564" y="406908"/>
                    <a:pt x="216408" y="406908"/>
                  </a:cubicBezTo>
                  <a:cubicBezTo>
                    <a:pt x="111252" y="406908"/>
                    <a:pt x="25908" y="321564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81" name="Path313"/>
            <p:cNvSpPr/>
            <p:nvPr/>
          </p:nvSpPr>
          <p:spPr>
            <a:xfrm>
              <a:off x="2134362" y="51061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656"/>
                    <a:pt x="295656" y="381000"/>
                    <a:pt x="190500" y="381000"/>
                  </a:cubicBezTo>
                  <a:cubicBezTo>
                    <a:pt x="85344" y="381000"/>
                    <a:pt x="0" y="295656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82" name="Path314"/>
            <p:cNvSpPr/>
            <p:nvPr/>
          </p:nvSpPr>
          <p:spPr>
            <a:xfrm>
              <a:off x="2108454" y="50802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4" y="25908"/>
                    <a:pt x="406908" y="111252"/>
                    <a:pt x="406908" y="216408"/>
                  </a:cubicBezTo>
                  <a:cubicBezTo>
                    <a:pt x="406908" y="321564"/>
                    <a:pt x="321564" y="406908"/>
                    <a:pt x="216408" y="406908"/>
                  </a:cubicBezTo>
                  <a:cubicBezTo>
                    <a:pt x="111252" y="406908"/>
                    <a:pt x="25908" y="321564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83" name="Path315"/>
            <p:cNvSpPr/>
            <p:nvPr/>
          </p:nvSpPr>
          <p:spPr>
            <a:xfrm>
              <a:off x="2134362" y="57919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293"/>
                    <a:pt x="85344" y="0"/>
                    <a:pt x="190500" y="0"/>
                  </a:cubicBezTo>
                  <a:cubicBezTo>
                    <a:pt x="295656" y="0"/>
                    <a:pt x="381000" y="85293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284" name="Path316"/>
            <p:cNvSpPr/>
            <p:nvPr/>
          </p:nvSpPr>
          <p:spPr>
            <a:xfrm>
              <a:off x="2108454" y="57660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01"/>
                    <a:pt x="111252" y="25908"/>
                    <a:pt x="216408" y="25908"/>
                  </a:cubicBezTo>
                  <a:cubicBezTo>
                    <a:pt x="321564" y="25908"/>
                    <a:pt x="406908" y="111201"/>
                    <a:pt x="406908" y="216408"/>
                  </a:cubicBezTo>
                  <a:cubicBezTo>
                    <a:pt x="406908" y="321615"/>
                    <a:pt x="321564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pic>
          <p:nvPicPr>
            <p:cNvPr id="2097225" name="Image31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15162" y="4716018"/>
              <a:ext cx="1228344" cy="1152144"/>
            </a:xfrm>
            <a:prstGeom prst="rect"/>
            <a:noFill/>
          </p:spPr>
        </p:pic>
      </p:grpSp>
      <p:sp>
        <p:nvSpPr>
          <p:cNvPr id="1049285" name="Text Box318"/>
          <p:cNvSpPr txBox="1"/>
          <p:nvPr/>
        </p:nvSpPr>
        <p:spPr>
          <a:xfrm>
            <a:off x="685800" y="1914322"/>
            <a:ext cx="214897" cy="21906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725"/>
              </a:lnSpc>
            </a:pPr>
            <a:r>
              <a:rPr altLang="zh-CN" dirty="0" sz="1550" lang="en-US" spc="11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</a:t>
            </a:r>
            <a:endParaRPr altLang="zh-CN" sz="1550" lang="en-US">
              <a:latin typeface="Wingdings"/>
              <a:ea typeface="Wingdings"/>
              <a:cs typeface="Wingdings"/>
            </a:endParaRPr>
          </a:p>
        </p:txBody>
      </p:sp>
      <p:sp>
        <p:nvSpPr>
          <p:cNvPr id="1049286" name="Text Box319"/>
          <p:cNvSpPr txBox="1"/>
          <p:nvPr/>
        </p:nvSpPr>
        <p:spPr>
          <a:xfrm>
            <a:off x="685800" y="2719649"/>
            <a:ext cx="214625" cy="21872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722"/>
              </a:lnSpc>
            </a:pPr>
            <a:r>
              <a:rPr altLang="zh-CN" dirty="0" sz="1550" lang="en-US" spc="9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</a:t>
            </a:r>
            <a:endParaRPr altLang="zh-CN" sz="1550" lang="en-US">
              <a:latin typeface="Wingdings"/>
              <a:ea typeface="Wingdings"/>
              <a:cs typeface="Wingdings"/>
            </a:endParaRPr>
          </a:p>
        </p:txBody>
      </p:sp>
      <p:sp>
        <p:nvSpPr>
          <p:cNvPr id="1049287" name="Text Box320"/>
          <p:cNvSpPr txBox="1"/>
          <p:nvPr/>
        </p:nvSpPr>
        <p:spPr>
          <a:xfrm>
            <a:off x="1825117" y="544326"/>
            <a:ext cx="5530505" cy="61915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-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Crossed</a:t>
            </a:r>
            <a:r>
              <a:rPr altLang="zh-CN" b="1" dirty="0" sz="4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-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‘Transactions</a:t>
            </a:r>
            <a:r>
              <a:rPr altLang="zh-CN" b="1" dirty="0" sz="4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88" name="Text Box321"/>
          <p:cNvSpPr txBox="1"/>
          <p:nvPr/>
        </p:nvSpPr>
        <p:spPr>
          <a:xfrm>
            <a:off x="1097585" y="1820858"/>
            <a:ext cx="7463729" cy="70382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771"/>
              </a:lnSpc>
            </a:pP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Interactions,</a:t>
            </a:r>
            <a:r>
              <a:rPr altLang="zh-CN" dirty="0" sz="2400" lang="en-US" spc="-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responses,</a:t>
            </a:r>
            <a:r>
              <a:rPr altLang="zh-CN" dirty="0" sz="24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actions</a:t>
            </a:r>
            <a:r>
              <a:rPr altLang="zh-CN" dirty="0" sz="2400" lang="en-US" spc="-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3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altLang="zh-CN" dirty="0" sz="2400" lang="en-US" spc="-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regarded</a:t>
            </a:r>
            <a:r>
              <a:rPr altLang="zh-CN" dirty="0" sz="24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appropriate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expected</a:t>
            </a:r>
            <a:r>
              <a:rPr altLang="zh-CN" dirty="0" sz="2400" lang="en-US" spc="-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another</a:t>
            </a:r>
            <a:r>
              <a:rPr altLang="zh-CN" dirty="0" sz="24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person.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89" name="Text Box322"/>
          <p:cNvSpPr txBox="1"/>
          <p:nvPr/>
        </p:nvSpPr>
        <p:spPr>
          <a:xfrm>
            <a:off x="1097585" y="2626182"/>
            <a:ext cx="7445959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Crossed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communication</a:t>
            </a:r>
            <a:r>
              <a:rPr altLang="zh-CN" dirty="0" sz="24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arrows,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communication</a:t>
            </a:r>
            <a:r>
              <a:rPr altLang="zh-CN" dirty="0" sz="24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breakdown.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90" name="Text Box323"/>
          <p:cNvSpPr txBox="1"/>
          <p:nvPr/>
        </p:nvSpPr>
        <p:spPr>
          <a:xfrm>
            <a:off x="685800" y="3504260"/>
            <a:ext cx="5619929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altLang="zh-CN" dirty="0" sz="2400" lang="en-US" spc="24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#1</a:t>
            </a:r>
            <a:r>
              <a:rPr altLang="zh-CN" dirty="0" sz="2400" lang="en-US" spc="42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altLang="zh-CN" dirty="0" sz="24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have?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91" name="Text Box324"/>
          <p:cNvSpPr txBox="1"/>
          <p:nvPr/>
        </p:nvSpPr>
        <p:spPr>
          <a:xfrm>
            <a:off x="2377694" y="3943172"/>
            <a:ext cx="6165266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#2</a:t>
            </a:r>
            <a:r>
              <a:rPr altLang="zh-CN" dirty="0" sz="2400" lang="en-US" spc="42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altLang="zh-CN" dirty="0" sz="2400" lang="en-US" spc="-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’s</a:t>
            </a:r>
            <a:r>
              <a:rPr altLang="zh-CN" dirty="0" sz="24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clock</a:t>
            </a:r>
            <a:r>
              <a:rPr altLang="zh-CN" dirty="0" sz="24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altLang="zh-CN" dirty="0" sz="24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wall,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why</a:t>
            </a:r>
            <a:r>
              <a:rPr altLang="zh-CN" dirty="0" sz="24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don</a:t>
            </a:r>
            <a:r>
              <a:rPr altLang="zh-CN" dirty="0" sz="2400" lang="en-US" spc="-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’t</a:t>
            </a:r>
            <a:r>
              <a:rPr altLang="zh-CN" dirty="0" sz="24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92" name="Text Box325"/>
          <p:cNvSpPr txBox="1"/>
          <p:nvPr/>
        </p:nvSpPr>
        <p:spPr>
          <a:xfrm>
            <a:off x="653796" y="4476191"/>
            <a:ext cx="177775" cy="2715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38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293" name="Text Box326"/>
          <p:cNvSpPr txBox="1"/>
          <p:nvPr/>
        </p:nvSpPr>
        <p:spPr>
          <a:xfrm>
            <a:off x="635508" y="5162372"/>
            <a:ext cx="215951" cy="2715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38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294" name="Text Box327"/>
          <p:cNvSpPr txBox="1"/>
          <p:nvPr/>
        </p:nvSpPr>
        <p:spPr>
          <a:xfrm>
            <a:off x="641604" y="5848122"/>
            <a:ext cx="203149" cy="2715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38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295" name="Text Box328"/>
          <p:cNvSpPr txBox="1"/>
          <p:nvPr/>
        </p:nvSpPr>
        <p:spPr>
          <a:xfrm>
            <a:off x="2254250" y="4476191"/>
            <a:ext cx="177775" cy="271578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38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296" name="Text Box329"/>
          <p:cNvSpPr txBox="1"/>
          <p:nvPr/>
        </p:nvSpPr>
        <p:spPr>
          <a:xfrm>
            <a:off x="2235962" y="5162372"/>
            <a:ext cx="215951" cy="2715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38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297" name="Text Box330"/>
          <p:cNvSpPr txBox="1"/>
          <p:nvPr/>
        </p:nvSpPr>
        <p:spPr>
          <a:xfrm>
            <a:off x="2242058" y="5848122"/>
            <a:ext cx="203149" cy="2715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38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298" name="Text Box331"/>
          <p:cNvSpPr txBox="1"/>
          <p:nvPr/>
        </p:nvSpPr>
        <p:spPr>
          <a:xfrm>
            <a:off x="3292475" y="4308933"/>
            <a:ext cx="2686508" cy="33741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figure</a:t>
            </a:r>
            <a:r>
              <a:rPr altLang="zh-CN" dirty="0" sz="24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altLang="zh-CN" dirty="0" sz="24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yourself?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299" name="Text Box332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23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0" name="Path333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grpSp>
        <p:nvGrpSpPr>
          <p:cNvPr id="166" name="Group334"/>
          <p:cNvGrpSpPr/>
          <p:nvPr/>
        </p:nvGrpSpPr>
        <p:grpSpPr>
          <a:xfrm>
            <a:off x="5308854" y="4699254"/>
            <a:ext cx="432816" cy="432816"/>
            <a:chOff x="5308854" y="4699254"/>
            <a:chExt cx="432816" cy="432816"/>
          </a:xfrm>
        </p:grpSpPr>
        <p:sp>
          <p:nvSpPr>
            <p:cNvPr id="1049301" name="Path335"/>
            <p:cNvSpPr/>
            <p:nvPr/>
          </p:nvSpPr>
          <p:spPr>
            <a:xfrm>
              <a:off x="5334762" y="47251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656"/>
                    <a:pt x="295656" y="381000"/>
                    <a:pt x="190500" y="381000"/>
                  </a:cubicBezTo>
                  <a:cubicBezTo>
                    <a:pt x="85344" y="381000"/>
                    <a:pt x="0" y="295656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302" name="Path336"/>
            <p:cNvSpPr/>
            <p:nvPr/>
          </p:nvSpPr>
          <p:spPr>
            <a:xfrm>
              <a:off x="5308854" y="46992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4" y="25908"/>
                    <a:pt x="406908" y="111252"/>
                    <a:pt x="406908" y="216408"/>
                  </a:cubicBezTo>
                  <a:cubicBezTo>
                    <a:pt x="406908" y="321564"/>
                    <a:pt x="321564" y="406908"/>
                    <a:pt x="216408" y="406908"/>
                  </a:cubicBezTo>
                  <a:cubicBezTo>
                    <a:pt x="111252" y="406908"/>
                    <a:pt x="25908" y="321564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grpSp>
        <p:nvGrpSpPr>
          <p:cNvPr id="167" name="Group337"/>
          <p:cNvGrpSpPr/>
          <p:nvPr/>
        </p:nvGrpSpPr>
        <p:grpSpPr>
          <a:xfrm>
            <a:off x="7213854" y="4699254"/>
            <a:ext cx="432816" cy="432816"/>
            <a:chOff x="7213854" y="4699254"/>
            <a:chExt cx="432816" cy="432816"/>
          </a:xfrm>
        </p:grpSpPr>
        <p:sp>
          <p:nvSpPr>
            <p:cNvPr id="1049303" name="Path338"/>
            <p:cNvSpPr/>
            <p:nvPr/>
          </p:nvSpPr>
          <p:spPr>
            <a:xfrm>
              <a:off x="7239762" y="47251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656"/>
                    <a:pt x="295656" y="381000"/>
                    <a:pt x="190500" y="381000"/>
                  </a:cubicBezTo>
                  <a:cubicBezTo>
                    <a:pt x="85344" y="381000"/>
                    <a:pt x="0" y="295656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304" name="Path339"/>
            <p:cNvSpPr/>
            <p:nvPr/>
          </p:nvSpPr>
          <p:spPr>
            <a:xfrm>
              <a:off x="7213854" y="46992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3" y="25908"/>
                    <a:pt x="406908" y="111252"/>
                    <a:pt x="406908" y="216408"/>
                  </a:cubicBezTo>
                  <a:cubicBezTo>
                    <a:pt x="406908" y="321564"/>
                    <a:pt x="321563" y="406908"/>
                    <a:pt x="216408" y="406908"/>
                  </a:cubicBezTo>
                  <a:cubicBezTo>
                    <a:pt x="111252" y="406908"/>
                    <a:pt x="25908" y="321564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</p:grpSp>
      <p:grpSp>
        <p:nvGrpSpPr>
          <p:cNvPr id="168" name="Group340"/>
          <p:cNvGrpSpPr/>
          <p:nvPr/>
        </p:nvGrpSpPr>
        <p:grpSpPr>
          <a:xfrm>
            <a:off x="5308854" y="5385054"/>
            <a:ext cx="2337816" cy="432816"/>
            <a:chOff x="5308854" y="5385054"/>
            <a:chExt cx="2337816" cy="432816"/>
          </a:xfrm>
        </p:grpSpPr>
        <p:sp>
          <p:nvSpPr>
            <p:cNvPr id="1049305" name="Path341"/>
            <p:cNvSpPr/>
            <p:nvPr/>
          </p:nvSpPr>
          <p:spPr>
            <a:xfrm>
              <a:off x="5334762" y="54109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306" name="Path342"/>
            <p:cNvSpPr/>
            <p:nvPr/>
          </p:nvSpPr>
          <p:spPr>
            <a:xfrm>
              <a:off x="5308854" y="53850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4" y="25908"/>
                    <a:pt x="406908" y="111252"/>
                    <a:pt x="406908" y="216408"/>
                  </a:cubicBezTo>
                  <a:cubicBezTo>
                    <a:pt x="406908" y="321615"/>
                    <a:pt x="321564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307" name="Path343"/>
            <p:cNvSpPr/>
            <p:nvPr/>
          </p:nvSpPr>
          <p:spPr>
            <a:xfrm>
              <a:off x="7239762" y="54109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344"/>
                    <a:pt x="85344" y="0"/>
                    <a:pt x="190500" y="0"/>
                  </a:cubicBezTo>
                  <a:cubicBezTo>
                    <a:pt x="295656" y="0"/>
                    <a:pt x="381000" y="85344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308" name="Path344"/>
            <p:cNvSpPr/>
            <p:nvPr/>
          </p:nvSpPr>
          <p:spPr>
            <a:xfrm>
              <a:off x="7213854" y="53850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52"/>
                    <a:pt x="111252" y="25908"/>
                    <a:pt x="216408" y="25908"/>
                  </a:cubicBezTo>
                  <a:cubicBezTo>
                    <a:pt x="321563" y="25908"/>
                    <a:pt x="406908" y="111252"/>
                    <a:pt x="406908" y="216408"/>
                  </a:cubicBezTo>
                  <a:cubicBezTo>
                    <a:pt x="406908" y="321615"/>
                    <a:pt x="321563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pic>
          <p:nvPicPr>
            <p:cNvPr id="2097226" name="Image34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5715381" y="5526913"/>
              <a:ext cx="1448181" cy="95123"/>
            </a:xfrm>
            <a:prstGeom prst="rect"/>
            <a:noFill/>
          </p:spPr>
        </p:pic>
      </p:grpSp>
      <p:grpSp>
        <p:nvGrpSpPr>
          <p:cNvPr id="169" name="Group346"/>
          <p:cNvGrpSpPr/>
          <p:nvPr/>
        </p:nvGrpSpPr>
        <p:grpSpPr>
          <a:xfrm>
            <a:off x="5308854" y="6070854"/>
            <a:ext cx="2337816" cy="432816"/>
            <a:chOff x="5308854" y="6070854"/>
            <a:chExt cx="2337816" cy="432816"/>
          </a:xfrm>
        </p:grpSpPr>
        <p:sp>
          <p:nvSpPr>
            <p:cNvPr id="1049309" name="Path347"/>
            <p:cNvSpPr/>
            <p:nvPr/>
          </p:nvSpPr>
          <p:spPr>
            <a:xfrm>
              <a:off x="5334762" y="60967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293"/>
                    <a:pt x="85344" y="0"/>
                    <a:pt x="190500" y="0"/>
                  </a:cubicBezTo>
                  <a:cubicBezTo>
                    <a:pt x="295656" y="0"/>
                    <a:pt x="381000" y="85293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310" name="Path348"/>
            <p:cNvSpPr/>
            <p:nvPr/>
          </p:nvSpPr>
          <p:spPr>
            <a:xfrm>
              <a:off x="5308854" y="60708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01"/>
                    <a:pt x="111252" y="25908"/>
                    <a:pt x="216408" y="25908"/>
                  </a:cubicBezTo>
                  <a:cubicBezTo>
                    <a:pt x="321564" y="25908"/>
                    <a:pt x="406908" y="111201"/>
                    <a:pt x="406908" y="216408"/>
                  </a:cubicBezTo>
                  <a:cubicBezTo>
                    <a:pt x="406908" y="321615"/>
                    <a:pt x="321564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311" name="Path349"/>
            <p:cNvSpPr/>
            <p:nvPr/>
          </p:nvSpPr>
          <p:spPr>
            <a:xfrm>
              <a:off x="7239762" y="6096762"/>
              <a:ext cx="381000" cy="381000"/>
            </a:xfrm>
            <a:custGeom>
              <a:avLst/>
              <a:ahLst/>
              <a:rect l="l" t="t" r="r" b="b"/>
              <a:pathLst>
                <a:path w="381000" h="381000">
                  <a:moveTo>
                    <a:pt x="0" y="190500"/>
                  </a:moveTo>
                  <a:cubicBezTo>
                    <a:pt x="0" y="85293"/>
                    <a:pt x="85344" y="0"/>
                    <a:pt x="190500" y="0"/>
                  </a:cubicBezTo>
                  <a:cubicBezTo>
                    <a:pt x="295656" y="0"/>
                    <a:pt x="381000" y="85293"/>
                    <a:pt x="381000" y="190500"/>
                  </a:cubicBezTo>
                  <a:cubicBezTo>
                    <a:pt x="381000" y="295707"/>
                    <a:pt x="295656" y="381000"/>
                    <a:pt x="190500" y="381000"/>
                  </a:cubicBezTo>
                  <a:cubicBezTo>
                    <a:pt x="85344" y="381000"/>
                    <a:pt x="0" y="295707"/>
                    <a:pt x="0" y="19050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sp>
          <p:nvSpPr>
            <p:cNvPr id="1049312" name="Path350"/>
            <p:cNvSpPr/>
            <p:nvPr/>
          </p:nvSpPr>
          <p:spPr>
            <a:xfrm>
              <a:off x="7213854" y="6070854"/>
              <a:ext cx="432816" cy="432816"/>
            </a:xfrm>
            <a:custGeom>
              <a:avLst/>
              <a:ahLst/>
              <a:rect l="l" t="t" r="r" b="b"/>
              <a:pathLst>
                <a:path w="432816" h="432816">
                  <a:moveTo>
                    <a:pt x="25908" y="216408"/>
                  </a:moveTo>
                  <a:cubicBezTo>
                    <a:pt x="25908" y="111201"/>
                    <a:pt x="111252" y="25908"/>
                    <a:pt x="216408" y="25908"/>
                  </a:cubicBezTo>
                  <a:cubicBezTo>
                    <a:pt x="321563" y="25908"/>
                    <a:pt x="406908" y="111201"/>
                    <a:pt x="406908" y="216408"/>
                  </a:cubicBezTo>
                  <a:cubicBezTo>
                    <a:pt x="406908" y="321615"/>
                    <a:pt x="321563" y="406908"/>
                    <a:pt x="216408" y="406908"/>
                  </a:cubicBezTo>
                  <a:cubicBezTo>
                    <a:pt x="111252" y="406908"/>
                    <a:pt x="25908" y="321615"/>
                    <a:pt x="25908" y="21640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908" cap="sq">
              <a:solidFill>
                <a:srgbClr val="000000"/>
              </a:solidFill>
              <a:prstDash val="solid"/>
            </a:ln>
          </p:spPr>
          <p:txBody>
            <a:bodyPr anchor="ctr" rtlCol="0"/>
            <a:p>
              <a:pPr algn="ctr"/>
              <a:endParaRPr altLang="zh-CN" lang="en-US"/>
            </a:p>
          </p:txBody>
        </p:sp>
        <p:pic>
          <p:nvPicPr>
            <p:cNvPr id="2097227" name="Image35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5715381" y="6288977"/>
              <a:ext cx="1448181" cy="95059"/>
            </a:xfrm>
            <a:prstGeom prst="rect"/>
            <a:noFill/>
          </p:spPr>
        </p:pic>
      </p:grpSp>
      <p:sp>
        <p:nvSpPr>
          <p:cNvPr id="1049313" name="Text Box352"/>
          <p:cNvSpPr txBox="1"/>
          <p:nvPr/>
        </p:nvSpPr>
        <p:spPr>
          <a:xfrm>
            <a:off x="685800" y="2162204"/>
            <a:ext cx="222029" cy="25573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014"/>
              </a:lnSpc>
            </a:pPr>
            <a:r>
              <a:rPr altLang="zh-CN" dirty="0" sz="1800" lang="en-US" spc="19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</a:t>
            </a:r>
            <a:endParaRPr altLang="zh-CN" sz="1800" lang="en-US">
              <a:latin typeface="Wingdings"/>
              <a:ea typeface="Wingdings"/>
              <a:cs typeface="Wingdings"/>
            </a:endParaRPr>
          </a:p>
        </p:txBody>
      </p:sp>
      <p:sp>
        <p:nvSpPr>
          <p:cNvPr id="1049314" name="Text Box353"/>
          <p:cNvSpPr txBox="1"/>
          <p:nvPr/>
        </p:nvSpPr>
        <p:spPr>
          <a:xfrm>
            <a:off x="685800" y="3100988"/>
            <a:ext cx="222029" cy="25573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014"/>
              </a:lnSpc>
            </a:pPr>
            <a:r>
              <a:rPr altLang="zh-CN" dirty="0" sz="1800" lang="en-US" spc="19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</a:t>
            </a:r>
            <a:endParaRPr altLang="zh-CN" sz="1800" lang="en-US">
              <a:latin typeface="Wingdings"/>
              <a:ea typeface="Wingdings"/>
              <a:cs typeface="Wingdings"/>
            </a:endParaRPr>
          </a:p>
        </p:txBody>
      </p:sp>
      <p:sp>
        <p:nvSpPr>
          <p:cNvPr id="1049315" name="Text Box354"/>
          <p:cNvSpPr txBox="1"/>
          <p:nvPr/>
        </p:nvSpPr>
        <p:spPr>
          <a:xfrm>
            <a:off x="2076577" y="541726"/>
            <a:ext cx="5028270" cy="56179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424"/>
              </a:lnSpc>
            </a:pPr>
            <a:r>
              <a:rPr altLang="zh-CN" b="1" dirty="0" sz="40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Ulterior</a:t>
            </a:r>
            <a:r>
              <a:rPr altLang="zh-CN" b="1" dirty="0" sz="4000" lang="en-US" spc="-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000" lang="en-US" spc="-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‘Transactions</a:t>
            </a:r>
            <a:r>
              <a:rPr altLang="zh-CN" b="1" dirty="0" sz="40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’</a:t>
            </a:r>
            <a:endParaRPr altLang="zh-CN" sz="40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316" name="Text Box355"/>
          <p:cNvSpPr txBox="1"/>
          <p:nvPr/>
        </p:nvSpPr>
        <p:spPr>
          <a:xfrm>
            <a:off x="1097585" y="2054068"/>
            <a:ext cx="7240431" cy="81980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28"/>
              </a:lnSpc>
            </a:pP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Interactions,</a:t>
            </a:r>
            <a:r>
              <a:rPr altLang="zh-CN" dirty="0" sz="28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responses,</a:t>
            </a:r>
            <a:r>
              <a:rPr altLang="zh-CN" dirty="0" sz="2800" lang="en-US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actions</a:t>
            </a:r>
            <a:r>
              <a:rPr altLang="zh-CN" dirty="0" sz="2800" lang="en-US" spc="-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different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those</a:t>
            </a:r>
            <a:r>
              <a:rPr altLang="zh-CN" dirty="0" sz="2800" lang="en-US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explicitly</a:t>
            </a:r>
            <a:r>
              <a:rPr altLang="zh-CN" dirty="0" sz="28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stated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317" name="Text Box356"/>
          <p:cNvSpPr txBox="1"/>
          <p:nvPr/>
        </p:nvSpPr>
        <p:spPr>
          <a:xfrm>
            <a:off x="1097585" y="2992581"/>
            <a:ext cx="6573135" cy="39342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098"/>
              </a:lnSpc>
            </a:pPr>
            <a:r>
              <a:rPr altLang="zh-CN" dirty="0" sz="28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Involve</a:t>
            </a:r>
            <a:r>
              <a:rPr altLang="zh-CN" dirty="0" sz="2800" lang="en-US" spc="-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two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ego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state</a:t>
            </a:r>
            <a:r>
              <a:rPr altLang="zh-CN" dirty="0" sz="2800" lang="en-US" spc="-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altLang="zh-CN" dirty="0" sz="2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same</a:t>
            </a:r>
            <a:r>
              <a:rPr altLang="zh-CN" dirty="0" sz="2800" lang="en-US" spc="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8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time.</a:t>
            </a:r>
            <a:endParaRPr altLang="zh-CN" sz="28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318" name="Text Box357"/>
          <p:cNvSpPr txBox="1"/>
          <p:nvPr/>
        </p:nvSpPr>
        <p:spPr>
          <a:xfrm>
            <a:off x="1097585" y="4062044"/>
            <a:ext cx="6961962" cy="337414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7"/>
              </a:lnSpc>
            </a:pP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Example#1</a:t>
            </a:r>
            <a:r>
              <a:rPr altLang="zh-CN" dirty="0" sz="2400" lang="en-US" spc="57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altLang="zh-CN" dirty="0" sz="2400" lang="en-US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altLang="zh-CN" dirty="0" sz="2400" lang="en-US" spc="-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coming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up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my</a:t>
            </a:r>
            <a:r>
              <a:rPr altLang="zh-CN" dirty="0" sz="2400" lang="en-US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room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319" name="Text Box358"/>
          <p:cNvSpPr txBox="1"/>
          <p:nvPr/>
        </p:nvSpPr>
        <p:spPr>
          <a:xfrm>
            <a:off x="1463294" y="4512877"/>
            <a:ext cx="3055282" cy="33775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59"/>
              </a:lnSpc>
            </a:pPr>
            <a:r>
              <a:rPr altLang="zh-CN" dirty="0" sz="2400" lang="en-US" spc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listening</a:t>
            </a:r>
            <a:r>
              <a:rPr altLang="zh-CN" dirty="0" sz="24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altLang="zh-CN" dirty="0" sz="2400" lang="en-US" spc="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2400" lang="en-US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music?</a:t>
            </a:r>
            <a:endParaRPr altLang="zh-CN" sz="2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320" name="Text Box359"/>
          <p:cNvSpPr txBox="1"/>
          <p:nvPr/>
        </p:nvSpPr>
        <p:spPr>
          <a:xfrm>
            <a:off x="5455285" y="4780710"/>
            <a:ext cx="177961" cy="27193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41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321" name="Text Box360"/>
          <p:cNvSpPr txBox="1"/>
          <p:nvPr/>
        </p:nvSpPr>
        <p:spPr>
          <a:xfrm>
            <a:off x="5436997" y="5467122"/>
            <a:ext cx="215951" cy="2715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38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322" name="Text Box361"/>
          <p:cNvSpPr txBox="1"/>
          <p:nvPr/>
        </p:nvSpPr>
        <p:spPr>
          <a:xfrm>
            <a:off x="5443093" y="6152640"/>
            <a:ext cx="203370" cy="27193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41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323" name="Text Box362"/>
          <p:cNvSpPr txBox="1"/>
          <p:nvPr/>
        </p:nvSpPr>
        <p:spPr>
          <a:xfrm>
            <a:off x="7360666" y="4780710"/>
            <a:ext cx="177961" cy="27193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41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324" name="Text Box363"/>
          <p:cNvSpPr txBox="1"/>
          <p:nvPr/>
        </p:nvSpPr>
        <p:spPr>
          <a:xfrm>
            <a:off x="7342378" y="5467122"/>
            <a:ext cx="215951" cy="271576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38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325" name="Text Box364"/>
          <p:cNvSpPr txBox="1"/>
          <p:nvPr/>
        </p:nvSpPr>
        <p:spPr>
          <a:xfrm>
            <a:off x="7348474" y="6152640"/>
            <a:ext cx="203369" cy="27193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141"/>
              </a:lnSpc>
            </a:pPr>
            <a:r>
              <a:rPr altLang="zh-CN" b="1" dirty="0" sz="1800" lang="en-US" spc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</a:t>
            </a:r>
            <a:endParaRPr altLang="zh-CN" sz="1800" lang="en-US">
              <a:latin typeface="Book Antiqua"/>
              <a:ea typeface="Book Antiqua"/>
              <a:cs typeface="Book Antiqua"/>
            </a:endParaRPr>
          </a:p>
        </p:txBody>
      </p:sp>
      <p:sp>
        <p:nvSpPr>
          <p:cNvPr id="1049326" name="Text Box365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24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7" name="Path366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328" name="Text Box367"/>
          <p:cNvSpPr txBox="1"/>
          <p:nvPr/>
        </p:nvSpPr>
        <p:spPr>
          <a:xfrm>
            <a:off x="2677414" y="552328"/>
            <a:ext cx="3829090" cy="619153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5"/>
              </a:lnSpc>
            </a:pPr>
            <a:r>
              <a:rPr altLang="zh-CN" b="1" dirty="0" sz="44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329" name="Text Box368"/>
          <p:cNvSpPr txBox="1"/>
          <p:nvPr/>
        </p:nvSpPr>
        <p:spPr>
          <a:xfrm>
            <a:off x="948233" y="2262408"/>
            <a:ext cx="6549596" cy="2791631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indent="-7620" marL="7620" rtl="0">
              <a:lnSpc>
                <a:spcPts val="4396"/>
              </a:lnSpc>
            </a:pPr>
            <a:r>
              <a:rPr altLang="zh-CN" dirty="0" sz="3200" lang="en-US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Transactional</a:t>
            </a:r>
            <a:r>
              <a:rPr altLang="zh-CN" dirty="0" sz="3200" lang="en-US" spc="-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altLang="zh-CN" dirty="0" sz="32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altLang="zh-CN" dirty="0" sz="3200" lang="en-US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rational</a:t>
            </a:r>
            <a:r>
              <a:rPr altLang="zh-CN" dirty="0" sz="3200" lang="en-US" spc="-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easy</a:t>
            </a:r>
            <a:r>
              <a:rPr altLang="zh-CN" dirty="0" sz="3200" lang="en-US" spc="-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understand</a:t>
            </a:r>
            <a:r>
              <a:rPr altLang="zh-CN" dirty="0" sz="3200" lang="en-US" spc="-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method</a:t>
            </a:r>
            <a:r>
              <a:rPr altLang="zh-CN" dirty="0" sz="3200" lang="en-US" spc="-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clarifying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managing</a:t>
            </a:r>
            <a:r>
              <a:rPr altLang="zh-CN" dirty="0" sz="3200" lang="en-US" spc="-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human</a:t>
            </a:r>
            <a:r>
              <a:rPr altLang="zh-CN" dirty="0" sz="3200" lang="en-US" spc="-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relationships</a:t>
            </a:r>
            <a:r>
              <a:rPr altLang="zh-CN" dirty="0" sz="3200" lang="en-US" spc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behaviours</a:t>
            </a:r>
            <a:r>
              <a:rPr altLang="zh-CN" dirty="0" sz="3200" lang="en-US" spc="-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altLang="zh-CN" dirty="0" sz="3200" lang="en-US" spc="-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clinical</a:t>
            </a:r>
            <a:r>
              <a:rPr altLang="zh-CN" dirty="0" sz="3200" lang="en-US" spc="-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method</a:t>
            </a:r>
            <a:r>
              <a:rPr altLang="zh-CN" dirty="0" sz="3200" lang="en-US" spc="-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altLang="zh-CN" dirty="0" sz="3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dirty="0" sz="3200" lang="en-US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psychotherapy.</a:t>
            </a:r>
            <a:endParaRPr altLang="zh-CN" sz="32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330" name="Text Box369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25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1" name="Path392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sp>
        <p:nvSpPr>
          <p:cNvPr id="1049332" name="Text Box393"/>
          <p:cNvSpPr txBox="1"/>
          <p:nvPr/>
        </p:nvSpPr>
        <p:spPr>
          <a:xfrm>
            <a:off x="2973070" y="4316590"/>
            <a:ext cx="3235168" cy="61949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878"/>
              </a:lnSpc>
            </a:pPr>
            <a:r>
              <a:rPr altLang="zh-CN" b="1" dirty="0" sz="4400" lang="en-US" spc="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Thank</a:t>
            </a:r>
            <a:r>
              <a:rPr altLang="zh-CN" b="1" dirty="0" sz="4400" lang="en-US" spc="-1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altLang="zh-CN" b="1" dirty="0" sz="4400" lang="en-US" spc="-1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</a:t>
            </a:r>
            <a:r>
              <a:rPr altLang="zh-CN" b="1" dirty="0" sz="4400" lang="en-US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…</a:t>
            </a:r>
            <a:endParaRPr altLang="zh-CN" sz="4400"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9333" name="Text Box394"/>
          <p:cNvSpPr txBox="1"/>
          <p:nvPr/>
        </p:nvSpPr>
        <p:spPr>
          <a:xfrm>
            <a:off x="8439912" y="6477915"/>
            <a:ext cx="193092" cy="15240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1200"/>
              </a:lnSpc>
            </a:pPr>
            <a:r>
              <a:rPr altLang="zh-CN" dirty="0" sz="1200" lang="en-US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28</a:t>
            </a:r>
            <a:endParaRPr altLang="zh-CN" sz="1200"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55" name="Path83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63" name="Image8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71500" y="2472690"/>
            <a:ext cx="3119120" cy="2456180"/>
          </a:xfrm>
          <a:prstGeom prst="rect"/>
          <a:noFill/>
        </p:spPr>
      </p:pic>
      <p:sp>
        <p:nvSpPr>
          <p:cNvPr id="1048656" name="Text Box86"/>
          <p:cNvSpPr txBox="1"/>
          <p:nvPr/>
        </p:nvSpPr>
        <p:spPr>
          <a:xfrm>
            <a:off x="448310" y="301244"/>
            <a:ext cx="5629199" cy="510235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4018"/>
              </a:lnSpc>
            </a:pPr>
            <a:r>
              <a:rPr altLang="zh-CN" dirty="0" sz="3600" lang="en-US" spc="4">
                <a:solidFill>
                  <a:srgbClr val="FFFF00"/>
                </a:solidFill>
                <a:latin typeface="Arial"/>
                <a:ea typeface="Arial"/>
                <a:cs typeface="Arial"/>
              </a:rPr>
              <a:t>Tools</a:t>
            </a:r>
            <a:r>
              <a:rPr altLang="zh-CN" dirty="0" sz="36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3600" lang="en-US" spc="-7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Interpersonal</a:t>
            </a:r>
            <a:r>
              <a:rPr altLang="zh-CN" dirty="0" sz="36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36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Skills</a:t>
            </a:r>
            <a:endParaRPr altLang="zh-CN" sz="3600" lang="en-US">
              <a:latin typeface="Arial"/>
              <a:ea typeface="Arial"/>
              <a:cs typeface="Arial"/>
            </a:endParaRPr>
          </a:p>
        </p:txBody>
      </p:sp>
      <p:sp>
        <p:nvSpPr>
          <p:cNvPr id="1048657" name="Text Box87"/>
          <p:cNvSpPr txBox="1"/>
          <p:nvPr/>
        </p:nvSpPr>
        <p:spPr>
          <a:xfrm>
            <a:off x="518160" y="794512"/>
            <a:ext cx="3935832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1.Verbal</a:t>
            </a:r>
            <a:r>
              <a:rPr altLang="zh-CN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3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658" name="Text Box88"/>
          <p:cNvSpPr txBox="1"/>
          <p:nvPr/>
        </p:nvSpPr>
        <p:spPr>
          <a:xfrm>
            <a:off x="518160" y="1216406"/>
            <a:ext cx="8238440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13"/>
              </a:lnSpc>
            </a:pPr>
            <a:r>
              <a:rPr altLang="zh-CN" b="1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Verbal</a:t>
            </a:r>
            <a:r>
              <a:rPr altLang="zh-CN" b="1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b="1" dirty="0" sz="2400" lang="en-US" spc="2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how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words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used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individuals.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400" lang="en-US" spc="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ability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through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words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correct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tone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manner.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59" name="Text Box89"/>
          <p:cNvSpPr txBox="1"/>
          <p:nvPr/>
        </p:nvSpPr>
        <p:spPr>
          <a:xfrm>
            <a:off x="3947160" y="2647696"/>
            <a:ext cx="4408932" cy="21689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46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Fred's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initial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week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Intestinal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Distress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Taco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revealed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was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capable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good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verbal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communication.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mumbled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orders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screamed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employees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did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anything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wrong.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60" name="Text Box90"/>
          <p:cNvSpPr txBox="1"/>
          <p:nvPr/>
        </p:nvSpPr>
        <p:spPr>
          <a:xfrm>
            <a:off x="518160" y="5147056"/>
            <a:ext cx="7991550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employees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grew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dread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working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Fred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because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could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understand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directions.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He</a:t>
            </a:r>
            <a:r>
              <a:rPr altLang="zh-CN" dirty="0" sz="2400" lang="en-US" spc="-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also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good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non-verbal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well.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61" name="Path91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65" name="Image9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51450" y="2715260"/>
            <a:ext cx="3178810" cy="2630170"/>
          </a:xfrm>
          <a:prstGeom prst="rect"/>
          <a:noFill/>
        </p:spPr>
      </p:pic>
      <p:sp>
        <p:nvSpPr>
          <p:cNvPr id="1048662" name="Text Box94"/>
          <p:cNvSpPr txBox="1"/>
          <p:nvPr/>
        </p:nvSpPr>
        <p:spPr>
          <a:xfrm>
            <a:off x="722630" y="545592"/>
            <a:ext cx="3934054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1.Verbal</a:t>
            </a:r>
            <a:r>
              <a:rPr altLang="zh-CN" dirty="0" sz="2800" lang="en-US" spc="-6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800" lang="en-US" spc="2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663" name="Text Box95"/>
          <p:cNvSpPr txBox="1"/>
          <p:nvPr/>
        </p:nvSpPr>
        <p:spPr>
          <a:xfrm>
            <a:off x="722630" y="967486"/>
            <a:ext cx="257586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b="1" dirty="0" sz="24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Asking</a:t>
            </a:r>
            <a:r>
              <a:rPr altLang="zh-CN" b="1" dirty="0" sz="24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4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questions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64" name="Text Box96"/>
          <p:cNvSpPr txBox="1"/>
          <p:nvPr/>
        </p:nvSpPr>
        <p:spPr>
          <a:xfrm>
            <a:off x="732790" y="1361186"/>
            <a:ext cx="7743138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just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exchange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information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between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two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9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400" lang="en-US" spc="-1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then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way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elicit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specific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1">
                <a:solidFill>
                  <a:srgbClr val="FFFFFF"/>
                </a:solidFill>
                <a:latin typeface="Arial"/>
                <a:ea typeface="Arial"/>
                <a:cs typeface="Arial"/>
              </a:rPr>
              <a:t>information</a:t>
            </a:r>
            <a:r>
              <a:rPr altLang="zh-CN" dirty="0" sz="2400" lang="en-US" spc="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that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looking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for.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65" name="Text Box97"/>
          <p:cNvSpPr txBox="1"/>
          <p:nvPr/>
        </p:nvSpPr>
        <p:spPr>
          <a:xfrm>
            <a:off x="796290" y="2598014"/>
            <a:ext cx="3411016" cy="407822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211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more</a:t>
            </a:r>
            <a:r>
              <a:rPr altLang="zh-CN" dirty="0" sz="2400" lang="en-US" spc="-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so,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well</a:t>
            </a:r>
            <a:r>
              <a:rPr altLang="zh-CN" dirty="0" sz="2400" lang="en-US" spc="-644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5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</a:rPr>
              <a:t>‐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crafted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66" name="Text Box98"/>
          <p:cNvSpPr txBox="1"/>
          <p:nvPr/>
        </p:nvSpPr>
        <p:spPr>
          <a:xfrm>
            <a:off x="732790" y="3013456"/>
            <a:ext cx="437235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make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an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engaging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67" name="Text Box99"/>
          <p:cNvSpPr txBox="1"/>
          <p:nvPr/>
        </p:nvSpPr>
        <p:spPr>
          <a:xfrm>
            <a:off x="732790" y="3379216"/>
            <a:ext cx="3962705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conversation.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establish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68" name="Text Box100"/>
          <p:cNvSpPr txBox="1"/>
          <p:nvPr/>
        </p:nvSpPr>
        <p:spPr>
          <a:xfrm>
            <a:off x="732790" y="3744976"/>
            <a:ext cx="3594202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rapport,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spark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interest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69" name="Text Box101"/>
          <p:cNvSpPr txBox="1"/>
          <p:nvPr/>
        </p:nvSpPr>
        <p:spPr>
          <a:xfrm>
            <a:off x="732790" y="4110736"/>
            <a:ext cx="3661258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curiosity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others,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break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new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70" name="Text Box102"/>
          <p:cNvSpPr txBox="1"/>
          <p:nvPr/>
        </p:nvSpPr>
        <p:spPr>
          <a:xfrm>
            <a:off x="732790" y="4476496"/>
            <a:ext cx="4393387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grounds,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and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3">
                <a:solidFill>
                  <a:srgbClr val="FFFFFF"/>
                </a:solidFill>
                <a:latin typeface="Arial"/>
                <a:ea typeface="Arial"/>
                <a:cs typeface="Arial"/>
              </a:rPr>
              <a:t>communicate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71" name="Text Box103"/>
          <p:cNvSpPr txBox="1"/>
          <p:nvPr/>
        </p:nvSpPr>
        <p:spPr>
          <a:xfrm>
            <a:off x="732790" y="4842256"/>
            <a:ext cx="4013911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own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sincerity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learning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what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72" name="Text Box104"/>
          <p:cNvSpPr txBox="1"/>
          <p:nvPr/>
        </p:nvSpPr>
        <p:spPr>
          <a:xfrm>
            <a:off x="732790" y="5208016"/>
            <a:ext cx="4114799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around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has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say.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73" name="Text Box105"/>
          <p:cNvSpPr txBox="1"/>
          <p:nvPr/>
        </p:nvSpPr>
        <p:spPr>
          <a:xfrm>
            <a:off x="661670" y="5829046"/>
            <a:ext cx="6807706" cy="34015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678"/>
              </a:lnSpc>
            </a:pP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Here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some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tips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asking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effectively: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674" name="Path106"/>
          <p:cNvSpPr/>
          <p:nvPr/>
        </p:nvSpPr>
        <p:spPr>
          <a:xfrm>
            <a:off x="0" y="0"/>
            <a:ext cx="0" cy="0"/>
          </a:xfrm>
          <a:custGeom>
            <a:avLst/>
            <a:ahLst/>
            <a:rect l="l" t="t" r="r" b="b"/>
            <a:pathLst/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 rtlCol="0"/>
          <a:p>
            <a:pPr algn="ctr"/>
            <a:endParaRPr altLang="zh-CN" lang="en-US"/>
          </a:p>
        </p:txBody>
      </p:sp>
      <p:pic>
        <p:nvPicPr>
          <p:cNvPr id="2097167" name="Image10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42620" y="2715260"/>
            <a:ext cx="3040380" cy="1856740"/>
          </a:xfrm>
          <a:prstGeom prst="rect"/>
          <a:noFill/>
        </p:spPr>
      </p:pic>
      <p:sp>
        <p:nvSpPr>
          <p:cNvPr id="1048675" name="Text Box109"/>
          <p:cNvSpPr txBox="1"/>
          <p:nvPr/>
        </p:nvSpPr>
        <p:spPr>
          <a:xfrm>
            <a:off x="728980" y="366522"/>
            <a:ext cx="4199687" cy="396850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b="1" dirty="0" sz="2800" lang="en-US" spc="-2">
                <a:solidFill>
                  <a:srgbClr val="FFFF00"/>
                </a:solidFill>
                <a:latin typeface="Arial"/>
                <a:ea typeface="Arial"/>
                <a:cs typeface="Arial"/>
              </a:rPr>
              <a:t>1.Verbal</a:t>
            </a:r>
            <a:r>
              <a:rPr altLang="zh-CN" b="1" dirty="0" sz="2800" lang="en-US">
                <a:solidFill>
                  <a:srgbClr val="FFFF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b="1" dirty="0" sz="2800" lang="en-US" spc="-4">
                <a:solidFill>
                  <a:srgbClr val="FFFF00"/>
                </a:solidFill>
                <a:latin typeface="Arial"/>
                <a:ea typeface="Arial"/>
                <a:cs typeface="Arial"/>
              </a:rPr>
              <a:t>Communication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676" name="Text Box110"/>
          <p:cNvSpPr txBox="1"/>
          <p:nvPr/>
        </p:nvSpPr>
        <p:spPr>
          <a:xfrm>
            <a:off x="728980" y="793242"/>
            <a:ext cx="729742" cy="396849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3125"/>
              </a:lnSpc>
            </a:pPr>
            <a:r>
              <a:rPr altLang="zh-CN" dirty="0" sz="2800" lang="en-US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Ask!</a:t>
            </a:r>
            <a:endParaRPr altLang="zh-CN" sz="2800" lang="en-US">
              <a:latin typeface="Arial"/>
              <a:ea typeface="Arial"/>
              <a:cs typeface="Arial"/>
            </a:endParaRPr>
          </a:p>
        </p:txBody>
      </p:sp>
      <p:sp>
        <p:nvSpPr>
          <p:cNvPr id="1048677" name="Text Box111"/>
          <p:cNvSpPr txBox="1"/>
          <p:nvPr/>
        </p:nvSpPr>
        <p:spPr>
          <a:xfrm>
            <a:off x="589280" y="1290066"/>
            <a:ext cx="8349386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First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all,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don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’t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be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afraid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ask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questions!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Sometimes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shyness,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concern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over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2">
                <a:solidFill>
                  <a:srgbClr val="FFFFFF"/>
                </a:solidFill>
                <a:latin typeface="Arial"/>
                <a:ea typeface="Arial"/>
                <a:cs typeface="Arial"/>
              </a:rPr>
              <a:t>making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 spc="-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faux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pas,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fear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being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perceived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busybody,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can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keep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from</a:t>
            </a:r>
            <a:r>
              <a:rPr altLang="zh-CN" dirty="0" sz="2400" lang="en-US" spc="29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asking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78" name="Text Box112"/>
          <p:cNvSpPr txBox="1"/>
          <p:nvPr/>
        </p:nvSpPr>
        <p:spPr>
          <a:xfrm>
            <a:off x="4018280" y="2861056"/>
            <a:ext cx="4818886" cy="180319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40"/>
              </a:lnSpc>
            </a:pP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While</a:t>
            </a:r>
            <a:r>
              <a:rPr altLang="zh-CN" dirty="0" sz="2400" lang="en-US" spc="-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5">
                <a:solidFill>
                  <a:srgbClr val="FFFFFF"/>
                </a:solidFill>
                <a:latin typeface="Arial"/>
                <a:ea typeface="Arial"/>
                <a:cs typeface="Arial"/>
              </a:rPr>
              <a:t>some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subject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4">
                <a:solidFill>
                  <a:srgbClr val="FFFFFF"/>
                </a:solidFill>
                <a:latin typeface="Arial"/>
                <a:ea typeface="Arial"/>
                <a:cs typeface="Arial"/>
              </a:rPr>
              <a:t>matters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are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not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appropriate</a:t>
            </a:r>
            <a:r>
              <a:rPr altLang="zh-CN" dirty="0" sz="2400" lang="en-US" spc="8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conversation</a:t>
            </a:r>
            <a:r>
              <a:rPr altLang="zh-CN" dirty="0" sz="2400" lang="en-US" spc="-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pieces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early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stages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conversation,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there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nothing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wrong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-5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asking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questions.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  <p:sp>
        <p:nvSpPr>
          <p:cNvPr id="1048679" name="Text Box113"/>
          <p:cNvSpPr txBox="1"/>
          <p:nvPr/>
        </p:nvSpPr>
        <p:spPr>
          <a:xfrm>
            <a:off x="661670" y="5075936"/>
            <a:ext cx="8076286" cy="1071677"/>
          </a:xfrm>
          <a:prstGeom prst="rect"/>
        </p:spPr>
        <p:txBody>
          <a:bodyPr lIns="0" rIns="0" rtlCol="0" tIns="0" wrap="square">
            <a:spAutoFit/>
          </a:bodyPr>
          <a:p>
            <a:pPr algn="l">
              <a:lnSpc>
                <a:spcPts val="0"/>
              </a:lnSpc>
            </a:pPr>
          </a:p>
          <a:p>
            <a:pPr algn="l" rtl="0">
              <a:lnSpc>
                <a:spcPts val="2813"/>
              </a:lnSpc>
            </a:pP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Start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with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your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inherent</a:t>
            </a:r>
            <a:r>
              <a:rPr altLang="zh-CN" dirty="0" sz="2400" lang="en-US" spc="12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curiosity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4">
                <a:solidFill>
                  <a:srgbClr val="FFFFFF"/>
                </a:solidFill>
                <a:latin typeface="Arial"/>
                <a:ea typeface="Arial"/>
                <a:cs typeface="Arial"/>
              </a:rPr>
              <a:t>about</a:t>
            </a:r>
            <a:r>
              <a:rPr altLang="zh-CN" dirty="0" sz="2400" lang="en-US" spc="1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people,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if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’re</a:t>
            </a:r>
            <a:r>
              <a:rPr altLang="zh-CN" dirty="0" sz="2400" lang="en-US" spc="667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genuinely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interested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</a:t>
            </a:r>
            <a:r>
              <a:rPr altLang="zh-CN" dirty="0" sz="2400" lang="en-US" spc="-6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1">
                <a:solidFill>
                  <a:srgbClr val="FFFFFF"/>
                </a:solidFill>
                <a:latin typeface="Arial"/>
                <a:ea typeface="Arial"/>
                <a:cs typeface="Arial"/>
              </a:rPr>
              <a:t>person,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you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won’t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run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2">
                <a:solidFill>
                  <a:srgbClr val="FFFFFF"/>
                </a:solidFill>
                <a:latin typeface="Arial"/>
                <a:ea typeface="Arial"/>
                <a:cs typeface="Arial"/>
              </a:rPr>
              <a:t>out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of</a:t>
            </a:r>
            <a:r>
              <a:rPr altLang="zh-CN" dirty="0" sz="2400" lang="en-US" spc="11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-3">
                <a:solidFill>
                  <a:srgbClr val="FFFFFF"/>
                </a:solidFill>
                <a:latin typeface="Arial"/>
                <a:ea typeface="Arial"/>
                <a:cs typeface="Arial"/>
              </a:rPr>
              <a:t>things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to</a:t>
            </a:r>
            <a:r>
              <a:rPr altLang="zh-CN" dirty="0" sz="2400" lang="en-US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altLang="zh-CN" dirty="0" sz="2400" lang="en-US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ask.</a:t>
            </a:r>
            <a:endParaRPr altLang="zh-CN" sz="2400" lang="en-US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ws</dc:creator>
  <cp:lastModifiedBy>KUMARAGURU</cp:lastModifiedBy>
  <dcterms:created xsi:type="dcterms:W3CDTF">2017-10-22T22:06:44Z</dcterms:created>
  <dcterms:modified xsi:type="dcterms:W3CDTF">2020-02-04T03:43:31Z</dcterms:modified>
</cp:coreProperties>
</file>