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2" r:id="rId3"/>
    <p:sldId id="303" r:id="rId4"/>
    <p:sldId id="304" r:id="rId5"/>
    <p:sldId id="305" r:id="rId6"/>
    <p:sldId id="306" r:id="rId7"/>
    <p:sldId id="257" r:id="rId8"/>
    <p:sldId id="258" r:id="rId9"/>
    <p:sldId id="259" r:id="rId10"/>
    <p:sldId id="261" r:id="rId11"/>
    <p:sldId id="262" r:id="rId12"/>
    <p:sldId id="263" r:id="rId13"/>
    <p:sldId id="264" r:id="rId14"/>
    <p:sldId id="265" r:id="rId15"/>
    <p:sldId id="266" r:id="rId16"/>
    <p:sldId id="267" r:id="rId17"/>
    <p:sldId id="268" r:id="rId18"/>
    <p:sldId id="26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1" r:id="rId37"/>
    <p:sldId id="291" r:id="rId38"/>
    <p:sldId id="292" r:id="rId39"/>
    <p:sldId id="293" r:id="rId40"/>
    <p:sldId id="294" r:id="rId41"/>
    <p:sldId id="295" r:id="rId42"/>
    <p:sldId id="298" r:id="rId43"/>
    <p:sldId id="296" r:id="rId44"/>
    <p:sldId id="297" r:id="rId45"/>
    <p:sldId id="30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9" autoAdjust="0"/>
    <p:restoredTop sz="90933" autoAdjust="0"/>
  </p:normalViewPr>
  <p:slideViewPr>
    <p:cSldViewPr>
      <p:cViewPr varScale="1">
        <p:scale>
          <a:sx n="62" d="100"/>
          <a:sy n="62" d="100"/>
        </p:scale>
        <p:origin x="13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D8999-45E2-41EF-982B-14C7228113AC}" type="datetimeFigureOut">
              <a:rPr lang="en-US" smtClean="0"/>
              <a:pPr/>
              <a:t>5/2/2017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3AFF6-57FC-4580-8B7D-85CBF974F042}" type="slidenum">
              <a:rPr lang="en-US" smtClean="0"/>
              <a:pPr/>
              <a:t>‹#›</a:t>
            </a:fld>
            <a:endParaRPr lang="en-US"/>
          </a:p>
        </p:txBody>
      </p:sp>
    </p:spTree>
    <p:extLst>
      <p:ext uri="{BB962C8B-B14F-4D97-AF65-F5344CB8AC3E}">
        <p14:creationId xmlns:p14="http://schemas.microsoft.com/office/powerpoint/2010/main" val="252839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376011F-129D-4664-9208-E5C14541DC03}" type="slidenum">
              <a:rPr lang="en-US" smtClean="0"/>
              <a:pPr/>
              <a:t>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976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1378CBA-EDD2-44A9-9A93-671AAC401958}" type="slidenum">
              <a:rPr lang="en-US" smtClean="0"/>
              <a:pPr/>
              <a:t>10</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3417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50608CD-7C97-43EB-930E-81A0D29E7358}" type="slidenum">
              <a:rPr lang="en-US" smtClean="0"/>
              <a:pPr/>
              <a:t>11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9795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0680D31-4AA6-4072-8E2B-09B6B028EDFE}" type="slidenum">
              <a:rPr lang="en-US" smtClean="0"/>
              <a:pPr/>
              <a:t>12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9351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29F2722-B9AF-4339-93C2-9F287C17195E}" type="slidenum">
              <a:rPr lang="en-US" smtClean="0"/>
              <a:pPr/>
              <a:t>13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825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068DA8-704E-431B-8848-1E2F3650A9AE}" type="slidenum">
              <a:rPr lang="en-US" smtClean="0"/>
              <a:pPr/>
              <a:t>14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22000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B88346A-D725-4CC6-9508-FF4FC1DDFEC3}" type="slidenum">
              <a:rPr lang="en-US" smtClean="0"/>
              <a:pPr/>
              <a:t>15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6841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889EA4E-6BB2-4166-9F9B-823048BFBA44}" type="slidenum">
              <a:rPr lang="en-US" smtClean="0"/>
              <a:pPr/>
              <a:t>16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9342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B1C779E-8655-4C24-9265-BCA2805FAC29}" type="slidenum">
              <a:rPr lang="en-US" smtClean="0"/>
              <a:pPr/>
              <a:t>17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3476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C6E968B-8575-496E-BE5F-B532886272F5}" type="slidenum">
              <a:rPr lang="en-US" smtClean="0"/>
              <a:pPr/>
              <a:t>18</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2108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A919E59-0E94-4084-9479-20BD69ABEFA8}" type="slidenum">
              <a:rPr lang="en-US" smtClean="0"/>
              <a:pPr/>
              <a:t>19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5929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8CA8055-B607-4E03-B85D-847E5AE1FA92}" type="slidenum">
              <a:rPr lang="en-US" smtClean="0"/>
              <a:pPr/>
              <a:t>2</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48307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7E76028-21BC-4BB2-A4F4-D0EE76FD77D8}" type="slidenum">
              <a:rPr lang="en-US" smtClean="0"/>
              <a:pPr/>
              <a:t>20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3707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9B3E53D-EAE2-47CA-AA74-D03A1FDEB1A7}" type="slidenum">
              <a:rPr lang="en-US" smtClean="0"/>
              <a:pPr/>
              <a:t>21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9714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1C794D9-E713-40B4-8B7F-94D7AC9D6CEF}" type="slidenum">
              <a:rPr lang="en-US" smtClean="0"/>
              <a:pPr/>
              <a:t>22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96375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08E4F53-7273-4C00-B871-5F5C6C06D5E7}" type="slidenum">
              <a:rPr lang="en-US" smtClean="0"/>
              <a:pPr/>
              <a:t>23</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8467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6F89B8C-B20A-4D1F-B8E3-E3BB6BF50896}" type="slidenum">
              <a:rPr lang="en-US" smtClean="0"/>
              <a:pPr/>
              <a:t>24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8482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25CD2CB-4E75-48C0-BCB7-433DF3B6E6D0}" type="slidenum">
              <a:rPr lang="en-US" smtClean="0"/>
              <a:pPr/>
              <a:t>25</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6820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43908F-F233-4D97-A48E-A110135B62A8}" type="slidenum">
              <a:rPr lang="en-US" smtClean="0"/>
              <a:pPr/>
              <a:t>26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37990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51E11BE-854C-4F4D-A20F-2D754879D772}" type="slidenum">
              <a:rPr lang="en-US" smtClean="0"/>
              <a:pPr/>
              <a:t>27</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79153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C1B09A4-E7EF-40B7-B407-3857D59A989C}" type="slidenum">
              <a:rPr lang="en-US" smtClean="0"/>
              <a:pPr/>
              <a:t>28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404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1A1F621-3552-488A-879B-6356B8B116AD}" type="slidenum">
              <a:rPr lang="en-US" smtClean="0"/>
              <a:pPr/>
              <a:t>29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1043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C56BDD8-25DC-430C-B213-65DA2110B57E}" type="slidenum">
              <a:rPr lang="en-US" smtClean="0"/>
              <a:pPr/>
              <a:t>3</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12859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E513705-CF7C-41DF-8AF2-344F4AA85AF2}" type="slidenum">
              <a:rPr lang="en-US" smtClean="0"/>
              <a:pPr/>
              <a:t>30</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3348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1BF4C16-2A03-4F60-87E2-8F261B2BA793}" type="slidenum">
              <a:rPr lang="en-US" smtClean="0"/>
              <a:pPr/>
              <a:t>31</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8155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55175D2-4A7B-430E-B06B-4129CA11B246}" type="slidenum">
              <a:rPr lang="en-US" smtClean="0"/>
              <a:pPr/>
              <a:t>32</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0615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26EBC71-515B-45C5-A480-48F0B5513274}" type="slidenum">
              <a:rPr lang="en-US" smtClean="0"/>
              <a:pPr/>
              <a:t>33</a:t>
            </a:fld>
            <a:endParaRPr lang="en-US" smtClean="0"/>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06105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3D1B3C6-433E-4BF3-B8C5-F59031ED1A27}" type="slidenum">
              <a:rPr lang="en-US" smtClean="0"/>
              <a:pPr/>
              <a:t>34</a:t>
            </a:fld>
            <a:endParaRPr lang="en-US" smtClean="0"/>
          </a:p>
        </p:txBody>
      </p:sp>
      <p:sp>
        <p:nvSpPr>
          <p:cNvPr id="83971" name="Rectangle 1026"/>
          <p:cNvSpPr>
            <a:spLocks noGrp="1" noRot="1" noChangeAspect="1" noChangeArrowheads="1" noTextEdit="1"/>
          </p:cNvSpPr>
          <p:nvPr>
            <p:ph type="sldImg"/>
          </p:nvPr>
        </p:nvSpPr>
        <p:spPr>
          <a:ln/>
        </p:spPr>
      </p:sp>
      <p:sp>
        <p:nvSpPr>
          <p:cNvPr id="83972" name="Rectangle 1027"/>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7820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B30EDAA-BCF5-494B-AACB-398F5052E125}" type="slidenum">
              <a:rPr lang="en-US" smtClean="0"/>
              <a:pPr/>
              <a:t>35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4294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594B0C3-5213-47D5-9724-18EE660CFD33}" type="slidenum">
              <a:rPr lang="en-US" smtClean="0"/>
              <a:pPr/>
              <a:t>37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387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4B36D2F-94C1-4208-A2C9-4D64D856555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03193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2BD2CFC-77B0-4BA6-9CF1-C377FECC2FDA}" type="slidenum">
              <a:rPr lang="en-US" smtClean="0"/>
              <a:pPr/>
              <a:t>39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16714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C56BDD8-25DC-430C-B213-65DA2110B57E}" type="slidenum">
              <a:rPr lang="en-US" smtClean="0"/>
              <a:pPr/>
              <a:t>40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347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13A7DE6-6406-4256-8A5D-AF232BA42091}" type="slidenum">
              <a:rPr lang="en-US" smtClean="0"/>
              <a:pPr/>
              <a:t>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3936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B92A867-987D-4D46-B655-DF86ACA1674F}" type="slidenum">
              <a:rPr lang="en-US" smtClean="0"/>
              <a:pPr/>
              <a:t>5</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2356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513E91-8F7B-4FCA-A199-2457E319CA62}" type="slidenum">
              <a:rPr lang="en-US" smtClean="0"/>
              <a:pPr/>
              <a:t>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9778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41D0666-8B1C-475A-9668-E4157449AEBA}" type="slidenum">
              <a:rPr lang="en-US" smtClean="0"/>
              <a:pPr/>
              <a:t>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5636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BD5EC79-6C84-411E-A4EE-57DE0BD53F90}" type="slidenum">
              <a:rPr lang="en-US" smtClean="0"/>
              <a:pPr/>
              <a:t>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321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41183D-D29D-4F14-AE0F-6FEB3E977A5A}" type="slidenum">
              <a:rPr lang="en-US" smtClean="0"/>
              <a:pPr/>
              <a:t>9</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4145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A7ED01-3352-43AE-8708-685191663DAE}" type="datetimeFigureOut">
              <a:rPr lang="en-US" smtClean="0"/>
              <a:pPr/>
              <a:t>5/2/2017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E75508-5AB7-40CE-B016-4DFB1D0C74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A7ED01-3352-43AE-8708-685191663DAE}" type="datetimeFigureOut">
              <a:rPr lang="en-US" smtClean="0"/>
              <a:pPr/>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A7ED01-3352-43AE-8708-685191663DAE}" type="datetimeFigureOut">
              <a:rPr lang="en-US" smtClean="0"/>
              <a:pPr/>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A7ED01-3352-43AE-8708-685191663DAE}" type="datetimeFigureOut">
              <a:rPr lang="en-US" smtClean="0"/>
              <a:pPr/>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A7ED01-3352-43AE-8708-685191663DAE}" type="datetimeFigureOut">
              <a:rPr lang="en-US" smtClean="0"/>
              <a:pPr/>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508-5AB7-40CE-B016-4DFB1D0C74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A7ED01-3352-43AE-8708-685191663DAE}" type="datetimeFigureOut">
              <a:rPr lang="en-US" smtClean="0"/>
              <a:pPr/>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A7ED01-3352-43AE-8708-685191663DAE}" type="datetimeFigureOut">
              <a:rPr lang="en-US" smtClean="0"/>
              <a:pPr/>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AA7ED01-3352-43AE-8708-685191663DAE}" type="datetimeFigureOut">
              <a:rPr lang="en-US" smtClean="0"/>
              <a:pPr/>
              <a:t>5/2/2017</a:t>
            </a:fld>
            <a:endParaRPr lang="en-US"/>
          </a:p>
        </p:txBody>
      </p:sp>
      <p:sp>
        <p:nvSpPr>
          <p:cNvPr id="8" name="Slide Number Placeholder 7"/>
          <p:cNvSpPr>
            <a:spLocks noGrp="1"/>
          </p:cNvSpPr>
          <p:nvPr>
            <p:ph type="sldNum" sz="quarter" idx="11"/>
          </p:nvPr>
        </p:nvSpPr>
        <p:spPr/>
        <p:txBody>
          <a:bodyPr/>
          <a:lstStyle/>
          <a:p>
            <a:fld id="{2EE75508-5AB7-40CE-B016-4DFB1D0C7440}"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7ED01-3352-43AE-8708-685191663DAE}" type="datetimeFigureOut">
              <a:rPr lang="en-US" smtClean="0"/>
              <a:pPr/>
              <a:t>5/2/2017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A7ED01-3352-43AE-8708-685191663DAE}" type="datetimeFigureOut">
              <a:rPr lang="en-US" smtClean="0"/>
              <a:pPr/>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EE75508-5AB7-40CE-B016-4DFB1D0C74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AA7ED01-3352-43AE-8708-685191663DAE}" type="datetimeFigureOut">
              <a:rPr lang="en-US" smtClean="0"/>
              <a:pPr/>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508-5AB7-40CE-B016-4DFB1D0C74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AA7ED01-3352-43AE-8708-685191663DAE}" type="datetimeFigureOut">
              <a:rPr lang="en-US" smtClean="0"/>
              <a:pPr/>
              <a:t>5/2/2017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EE75508-5AB7-40CE-B016-4DFB1D0C744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taffperson@notecu.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staffperson@notecu.edu"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3559175"/>
            <a:ext cx="7772400" cy="631825"/>
          </a:xfrm>
        </p:spPr>
        <p:txBody>
          <a:bodyPr>
            <a:normAutofit/>
          </a:bodyPr>
          <a:lstStyle/>
          <a:p>
            <a:pPr algn="ctr" eaLnBrk="1" fontAlgn="auto" hangingPunct="1">
              <a:spcAft>
                <a:spcPts val="0"/>
              </a:spcAft>
              <a:defRPr/>
            </a:pPr>
            <a:r>
              <a:rPr sz="3200" smtClean="0">
                <a:latin typeface="Times New Roman" pitchFamily="18" charset="0"/>
                <a:cs typeface="Times New Roman" pitchFamily="18" charset="0"/>
              </a:rPr>
              <a:t>Training On Bisiness Emails</a:t>
            </a:r>
            <a:endParaRPr sz="3200">
              <a:latin typeface="Times New Roman" pitchFamily="18" charset="0"/>
              <a:cs typeface="Times New Roman" pitchFamily="18" charset="0"/>
            </a:endParaRPr>
          </a:p>
        </p:txBody>
      </p:sp>
      <p:sp>
        <p:nvSpPr>
          <p:cNvPr id="7171" name="Rectangle 3"/>
          <p:cNvSpPr>
            <a:spLocks noGrp="1" noChangeArrowheads="1"/>
          </p:cNvSpPr>
          <p:nvPr>
            <p:ph type="subTitle" idx="1"/>
          </p:nvPr>
        </p:nvSpPr>
        <p:spPr>
          <a:xfrm>
            <a:off x="2667000" y="4953000"/>
            <a:ext cx="6019800" cy="914400"/>
          </a:xfrm>
        </p:spPr>
        <p:txBody>
          <a:bodyPr/>
          <a:lstStyle/>
          <a:p>
            <a:pPr eaLnBrk="1" hangingPunct="1"/>
            <a:r>
              <a:rPr lang="en-US" sz="2800" dirty="0" smtClean="0">
                <a:latin typeface="Times New Roman" pitchFamily="18" charset="0"/>
                <a:cs typeface="Times New Roman" pitchFamily="18" charset="0"/>
              </a:rPr>
              <a:t>By- Harshil J Damani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Consider your audience</a:t>
            </a:r>
          </a:p>
        </p:txBody>
      </p:sp>
      <p:sp>
        <p:nvSpPr>
          <p:cNvPr id="12291" name="Rectangle 3"/>
          <p:cNvSpPr>
            <a:spLocks noGrp="1" noChangeArrowheads="1"/>
          </p:cNvSpPr>
          <p:nvPr>
            <p:ph idx="1"/>
          </p:nvPr>
        </p:nvSpPr>
        <p:spPr/>
        <p:txBody>
          <a:bodyPr>
            <a:normAutofit/>
          </a:bodyPr>
          <a:lstStyle/>
          <a:p>
            <a:pPr eaLnBrk="1" hangingPunct="1"/>
            <a:r>
              <a:rPr lang="en-US" sz="2400" dirty="0" smtClean="0">
                <a:latin typeface="Times New Roman" pitchFamily="18" charset="0"/>
                <a:cs typeface="Times New Roman" pitchFamily="18" charset="0"/>
              </a:rPr>
              <a:t>You may…</a:t>
            </a:r>
          </a:p>
          <a:p>
            <a:pPr eaLnBrk="1" hangingPunct="1"/>
            <a:endParaRPr lang="en-US" sz="2400" dirty="0" smtClean="0">
              <a:latin typeface="Times New Roman" pitchFamily="18" charset="0"/>
              <a:cs typeface="Times New Roman" pitchFamily="18" charset="0"/>
            </a:endParaRPr>
          </a:p>
          <a:p>
            <a:pPr lvl="1" eaLnBrk="1" hangingPunct="1">
              <a:buFontTx/>
              <a:buChar char="•"/>
            </a:pPr>
            <a:r>
              <a:rPr lang="en-US" sz="2400" dirty="0" smtClean="0">
                <a:latin typeface="Times New Roman" pitchFamily="18" charset="0"/>
                <a:cs typeface="Times New Roman" pitchFamily="18" charset="0"/>
              </a:rPr>
              <a:t>Know your audience personally.</a:t>
            </a:r>
          </a:p>
          <a:p>
            <a:pPr lvl="1" eaLnBrk="1" hangingPunct="1">
              <a:buFontTx/>
              <a:buChar char="•"/>
            </a:pPr>
            <a:endParaRPr lang="en-US" sz="2400" dirty="0" smtClean="0">
              <a:latin typeface="Times New Roman" pitchFamily="18" charset="0"/>
              <a:cs typeface="Times New Roman" pitchFamily="18" charset="0"/>
            </a:endParaRPr>
          </a:p>
          <a:p>
            <a:pPr lvl="1" eaLnBrk="1" hangingPunct="1">
              <a:buFontTx/>
              <a:buChar char="•"/>
            </a:pPr>
            <a:r>
              <a:rPr lang="en-US" sz="2400" dirty="0" smtClean="0">
                <a:latin typeface="Times New Roman" pitchFamily="18" charset="0"/>
                <a:cs typeface="Times New Roman" pitchFamily="18" charset="0"/>
              </a:rPr>
              <a:t>Not know your audience personally.</a:t>
            </a:r>
          </a:p>
          <a:p>
            <a:pPr lvl="1" eaLnBrk="1" hangingPunct="1">
              <a:buFontTx/>
              <a:buChar char="•"/>
            </a:pPr>
            <a:endParaRPr lang="en-US" sz="2400" dirty="0" smtClean="0">
              <a:latin typeface="Times New Roman" pitchFamily="18" charset="0"/>
              <a:cs typeface="Times New Roman" pitchFamily="18" charset="0"/>
            </a:endParaRPr>
          </a:p>
          <a:p>
            <a:pPr lvl="1" eaLnBrk="1" hangingPunct="1">
              <a:buFontTx/>
              <a:buChar char="•"/>
            </a:pPr>
            <a:r>
              <a:rPr lang="en-US" sz="2400" dirty="0" smtClean="0">
                <a:latin typeface="Times New Roman" pitchFamily="18" charset="0"/>
                <a:cs typeface="Times New Roman" pitchFamily="18" charset="0"/>
              </a:rPr>
              <a:t>Need To Write To Foreign Client.</a:t>
            </a:r>
          </a:p>
          <a:p>
            <a:pPr lvl="1" eaLnBrk="1" hangingPunct="1">
              <a:buFontTx/>
              <a:buChar char="•"/>
            </a:pPr>
            <a:endParaRPr lang="en-US" sz="2400" dirty="0" smtClean="0">
              <a:latin typeface="Times New Roman" pitchFamily="18" charset="0"/>
              <a:cs typeface="Times New Roman" pitchFamily="18" charset="0"/>
            </a:endParaRPr>
          </a:p>
          <a:p>
            <a:pPr lvl="1" eaLnBrk="1" hangingPunct="1">
              <a:buFontTx/>
              <a:buChar char="•"/>
            </a:pPr>
            <a:r>
              <a:rPr lang="en-US" sz="2400" dirty="0" smtClean="0">
                <a:latin typeface="Times New Roman" pitchFamily="18" charset="0"/>
                <a:cs typeface="Times New Roman" pitchFamily="18" charset="0"/>
              </a:rPr>
              <a:t>Need to write to more than </a:t>
            </a:r>
          </a:p>
          <a:p>
            <a:pPr lvl="1" eaLnBrk="1" hangingPunct="1">
              <a:buNone/>
            </a:pPr>
            <a:r>
              <a:rPr lang="en-US" sz="2400" dirty="0" smtClean="0">
                <a:latin typeface="Times New Roman" pitchFamily="18" charset="0"/>
                <a:cs typeface="Times New Roman" pitchFamily="18" charset="0"/>
              </a:rPr>
              <a:t>one person at a time.</a:t>
            </a:r>
          </a:p>
          <a:p>
            <a:pPr lvl="1" eaLnBrk="1" hangingPunct="1">
              <a:buNone/>
            </a:pP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p:txBody>
      </p:sp>
      <p:pic>
        <p:nvPicPr>
          <p:cNvPr id="12292" name="Picture 4" descr="bd07073_"/>
          <p:cNvPicPr>
            <a:picLocks noChangeAspect="1" noChangeArrowheads="1"/>
          </p:cNvPicPr>
          <p:nvPr/>
        </p:nvPicPr>
        <p:blipFill>
          <a:blip r:embed="rId3"/>
          <a:srcRect/>
          <a:stretch>
            <a:fillRect/>
          </a:stretch>
        </p:blipFill>
        <p:spPr bwMode="auto">
          <a:xfrm>
            <a:off x="5334000" y="2514600"/>
            <a:ext cx="38100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304800"/>
            <a:ext cx="7467600" cy="960438"/>
          </a:xfrm>
        </p:spPr>
        <p:txBody>
          <a:bodyPr/>
          <a:lstStyle/>
          <a:p>
            <a:pPr eaLnBrk="1" hangingPunct="1"/>
            <a:r>
              <a:rPr lang="en-US" dirty="0" smtClean="0">
                <a:latin typeface="Times New Roman" pitchFamily="18" charset="0"/>
                <a:cs typeface="Times New Roman" pitchFamily="18" charset="0"/>
              </a:rPr>
              <a:t>Consider your audience</a:t>
            </a:r>
          </a:p>
        </p:txBody>
      </p:sp>
      <p:sp>
        <p:nvSpPr>
          <p:cNvPr id="13315" name="Rectangle 3"/>
          <p:cNvSpPr>
            <a:spLocks noGrp="1" noChangeArrowheads="1"/>
          </p:cNvSpPr>
          <p:nvPr>
            <p:ph idx="1"/>
          </p:nvPr>
        </p:nvSpPr>
        <p:spPr>
          <a:xfrm>
            <a:off x="457200" y="1295400"/>
            <a:ext cx="8229600" cy="5257800"/>
          </a:xfrm>
        </p:spPr>
        <p:txBody>
          <a:bodyPr/>
          <a:lstStyle/>
          <a:p>
            <a:pPr eaLnBrk="1" hangingPunct="1"/>
            <a:r>
              <a:rPr lang="en-US" sz="2400" dirty="0" smtClean="0">
                <a:latin typeface="Times New Roman" pitchFamily="18" charset="0"/>
                <a:cs typeface="Times New Roman" pitchFamily="18" charset="0"/>
              </a:rPr>
              <a:t>Put yourself in your reader’s place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If your message does not meet your reader’s needs or if it isn’t written at his or her level of understanding, your message may be ignored.</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If unknowingly the tone of the mail is rough or harsh, the reader may react in an un wanted manner.</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The message remains un said and scope of miscommunication is more.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274638"/>
            <a:ext cx="7467600" cy="1143000"/>
          </a:xfrm>
        </p:spPr>
        <p:txBody>
          <a:bodyPr/>
          <a:lstStyle/>
          <a:p>
            <a:pPr eaLnBrk="1" hangingPunct="1"/>
            <a:r>
              <a:rPr lang="en-US" dirty="0" smtClean="0">
                <a:latin typeface="Times New Roman" pitchFamily="18" charset="0"/>
                <a:cs typeface="Times New Roman" pitchFamily="18" charset="0"/>
              </a:rPr>
              <a:t>When you know your reader</a:t>
            </a:r>
          </a:p>
        </p:txBody>
      </p:sp>
      <p:sp>
        <p:nvSpPr>
          <p:cNvPr id="14339" name="Rectangle 3"/>
          <p:cNvSpPr>
            <a:spLocks noGrp="1" noChangeArrowheads="1"/>
          </p:cNvSpPr>
          <p:nvPr>
            <p:ph idx="1"/>
          </p:nvPr>
        </p:nvSpPr>
        <p:spPr>
          <a:xfrm>
            <a:off x="457200" y="1600200"/>
            <a:ext cx="8229600" cy="4953000"/>
          </a:xfrm>
        </p:spPr>
        <p:txBody>
          <a:bodyPr/>
          <a:lstStyle/>
          <a:p>
            <a:pPr eaLnBrk="1" hangingPunct="1"/>
            <a:r>
              <a:rPr lang="en-US" sz="2400" dirty="0" smtClean="0">
                <a:latin typeface="Times New Roman" pitchFamily="18" charset="0"/>
                <a:cs typeface="Times New Roman" pitchFamily="18" charset="0"/>
              </a:rPr>
              <a:t>How interested or involved in the subject is my reader?</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How knowledgeable is he or she about the subject?</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What is my reader’s purpose for reading?  To make a decision?  To be better informed?</a:t>
            </a:r>
          </a:p>
          <a:p>
            <a:pPr eaLnBrk="1" hangingPunct="1"/>
            <a:endParaRPr lang="en-US" dirty="0" smtClean="0"/>
          </a:p>
          <a:p>
            <a:pPr eaLnBrk="1" hangingPunct="1"/>
            <a:r>
              <a:rPr lang="en-US" sz="2400" dirty="0" smtClean="0">
                <a:latin typeface="Times New Roman" pitchFamily="18" charset="0"/>
                <a:cs typeface="Times New Roman" pitchFamily="18" charset="0"/>
              </a:rPr>
              <a:t>Will my reader understand the language used in the mail?</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How much time will my reader give to my mail?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4638"/>
            <a:ext cx="7467600" cy="1143000"/>
          </a:xfrm>
        </p:spPr>
        <p:txBody>
          <a:bodyPr/>
          <a:lstStyle/>
          <a:p>
            <a:pPr eaLnBrk="1" hangingPunct="1"/>
            <a:r>
              <a:rPr lang="en-US" dirty="0" smtClean="0">
                <a:latin typeface="Times New Roman" pitchFamily="18" charset="0"/>
                <a:cs typeface="Times New Roman" pitchFamily="18" charset="0"/>
              </a:rPr>
              <a:t>When you know your reader</a:t>
            </a:r>
          </a:p>
        </p:txBody>
      </p:sp>
      <p:sp>
        <p:nvSpPr>
          <p:cNvPr id="15363" name="Rectangle 3"/>
          <p:cNvSpPr>
            <a:spLocks noGrp="1" noChangeArrowheads="1"/>
          </p:cNvSpPr>
          <p:nvPr>
            <p:ph idx="1"/>
          </p:nvPr>
        </p:nvSpPr>
        <p:spPr/>
        <p:txBody>
          <a:bodyPr>
            <a:normAutofit/>
          </a:bodyPr>
          <a:lstStyle/>
          <a:p>
            <a:pPr eaLnBrk="1" hangingPunct="1"/>
            <a:r>
              <a:rPr lang="en-US" sz="2400" dirty="0" smtClean="0">
                <a:latin typeface="Times New Roman" pitchFamily="18" charset="0"/>
                <a:cs typeface="Times New Roman" pitchFamily="18" charset="0"/>
              </a:rPr>
              <a:t>Does my reader have special concerns or strong views about the subject?  What are they?</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How does my reader regard me personally and professionally?</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What is my reader’s style of doing business?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What is the tone preferred by the reader?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533400" y="274638"/>
            <a:ext cx="7467600" cy="1143000"/>
          </a:xfrm>
        </p:spPr>
        <p:txBody>
          <a:bodyPr>
            <a:normAutofit/>
          </a:bodyPr>
          <a:lstStyle/>
          <a:p>
            <a:pPr eaLnBrk="1" fontAlgn="auto" hangingPunct="1">
              <a:spcAft>
                <a:spcPts val="0"/>
              </a:spcAft>
              <a:defRPr/>
            </a:pPr>
            <a:r>
              <a:rPr lang="en-US" sz="4000" dirty="0">
                <a:latin typeface="Times New Roman" pitchFamily="18" charset="0"/>
                <a:cs typeface="Times New Roman" pitchFamily="18" charset="0"/>
              </a:rPr>
              <a:t>When you </a:t>
            </a:r>
            <a:r>
              <a:rPr lang="en-US" sz="4000" u="sng" dirty="0">
                <a:latin typeface="Times New Roman" pitchFamily="18" charset="0"/>
                <a:cs typeface="Times New Roman" pitchFamily="18" charset="0"/>
              </a:rPr>
              <a:t>do not</a:t>
            </a:r>
            <a:r>
              <a:rPr lang="en-US" sz="4000" dirty="0">
                <a:latin typeface="Times New Roman" pitchFamily="18" charset="0"/>
                <a:cs typeface="Times New Roman" pitchFamily="18" charset="0"/>
              </a:rPr>
              <a:t> know your reader</a:t>
            </a:r>
          </a:p>
        </p:txBody>
      </p:sp>
      <p:sp>
        <p:nvSpPr>
          <p:cNvPr id="16387" name="Rectangle 5"/>
          <p:cNvSpPr>
            <a:spLocks noGrp="1" noChangeArrowheads="1"/>
          </p:cNvSpPr>
          <p:nvPr>
            <p:ph sz="half" idx="1"/>
          </p:nvPr>
        </p:nvSpPr>
        <p:spPr>
          <a:xfrm>
            <a:off x="457200" y="1600201"/>
            <a:ext cx="3657600" cy="2209800"/>
          </a:xfrm>
        </p:spPr>
        <p:txBody>
          <a:bodyPr>
            <a:normAutofit/>
          </a:bodyPr>
          <a:lstStyle/>
          <a:p>
            <a:pPr eaLnBrk="1" hangingPunct="1"/>
            <a:r>
              <a:rPr lang="en-US" sz="2400" dirty="0" smtClean="0">
                <a:latin typeface="Times New Roman" pitchFamily="18" charset="0"/>
                <a:cs typeface="Times New Roman" pitchFamily="18" charset="0"/>
              </a:rPr>
              <a:t>There are two general types of business readers:  </a:t>
            </a:r>
            <a:r>
              <a:rPr lang="en-US" sz="2400" b="1" dirty="0" smtClean="0">
                <a:latin typeface="Times New Roman" pitchFamily="18" charset="0"/>
                <a:cs typeface="Times New Roman" pitchFamily="18" charset="0"/>
              </a:rPr>
              <a:t>skimmers and skeptics</a:t>
            </a:r>
            <a:r>
              <a:rPr lang="en-US" sz="2400" dirty="0" smtClean="0">
                <a:latin typeface="Times New Roman" pitchFamily="18" charset="0"/>
                <a:cs typeface="Times New Roman" pitchFamily="18" charset="0"/>
              </a:rPr>
              <a:t>.  </a:t>
            </a:r>
          </a:p>
          <a:p>
            <a:pPr eaLnBrk="1" hangingPunct="1">
              <a:buFontTx/>
              <a:buNone/>
            </a:pPr>
            <a:endParaRPr lang="en-US" sz="2400" dirty="0" smtClean="0">
              <a:latin typeface="Times New Roman" pitchFamily="18" charset="0"/>
              <a:cs typeface="Times New Roman" pitchFamily="18" charset="0"/>
            </a:endParaRPr>
          </a:p>
        </p:txBody>
      </p:sp>
      <p:sp>
        <p:nvSpPr>
          <p:cNvPr id="16388" name="Rectangle 6"/>
          <p:cNvSpPr>
            <a:spLocks noGrp="1" noChangeArrowheads="1"/>
          </p:cNvSpPr>
          <p:nvPr>
            <p:ph sz="half" idx="2"/>
          </p:nvPr>
        </p:nvSpPr>
        <p:spPr>
          <a:xfrm>
            <a:off x="4267200" y="1600201"/>
            <a:ext cx="3657600" cy="1981200"/>
          </a:xfrm>
        </p:spPr>
        <p:txBody>
          <a:bodyPr>
            <a:normAutofit/>
          </a:bodyPr>
          <a:lstStyle/>
          <a:p>
            <a:pPr eaLnBrk="1" hangingPunct="1"/>
            <a:r>
              <a:rPr lang="en-US" sz="2400" dirty="0" smtClean="0">
                <a:latin typeface="Times New Roman" pitchFamily="18" charset="0"/>
                <a:cs typeface="Times New Roman" pitchFamily="18" charset="0"/>
              </a:rPr>
              <a:t>Your documents will be most effective if you write for both types of readers.</a:t>
            </a:r>
          </a:p>
          <a:p>
            <a:pPr eaLnBrk="1" hangingPunct="1">
              <a:buFontTx/>
              <a:buNone/>
            </a:pPr>
            <a:endParaRPr lang="en-US" sz="2400" dirty="0" smtClean="0">
              <a:latin typeface="Times New Roman" pitchFamily="18" charset="0"/>
              <a:cs typeface="Times New Roman" pitchFamily="18" charset="0"/>
            </a:endParaRPr>
          </a:p>
        </p:txBody>
      </p:sp>
      <p:pic>
        <p:nvPicPr>
          <p:cNvPr id="16389" name="Picture 7" descr="PE01499_"/>
          <p:cNvPicPr>
            <a:picLocks noChangeAspect="1" noChangeArrowheads="1"/>
          </p:cNvPicPr>
          <p:nvPr/>
        </p:nvPicPr>
        <p:blipFill>
          <a:blip r:embed="rId3"/>
          <a:srcRect/>
          <a:stretch>
            <a:fillRect/>
          </a:stretch>
        </p:blipFill>
        <p:spPr bwMode="auto">
          <a:xfrm>
            <a:off x="1905000" y="3733800"/>
            <a:ext cx="5486400" cy="259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en-US" sz="4000" dirty="0">
                <a:latin typeface="Times New Roman" pitchFamily="18" charset="0"/>
                <a:cs typeface="Times New Roman" pitchFamily="18" charset="0"/>
              </a:rPr>
              <a:t>When you </a:t>
            </a:r>
            <a:r>
              <a:rPr lang="en-US" sz="4000" u="sng" dirty="0">
                <a:latin typeface="Times New Roman" pitchFamily="18" charset="0"/>
                <a:cs typeface="Times New Roman" pitchFamily="18" charset="0"/>
              </a:rPr>
              <a:t>do not</a:t>
            </a:r>
            <a:r>
              <a:rPr lang="en-US" sz="4000" dirty="0">
                <a:latin typeface="Times New Roman" pitchFamily="18" charset="0"/>
                <a:cs typeface="Times New Roman" pitchFamily="18" charset="0"/>
              </a:rPr>
              <a:t> know your reader</a:t>
            </a:r>
          </a:p>
        </p:txBody>
      </p:sp>
      <p:sp>
        <p:nvSpPr>
          <p:cNvPr id="17411" name="Rectangle 4"/>
          <p:cNvSpPr>
            <a:spLocks noGrp="1" noChangeArrowheads="1"/>
          </p:cNvSpPr>
          <p:nvPr>
            <p:ph sz="half" idx="1"/>
          </p:nvPr>
        </p:nvSpPr>
        <p:spPr/>
        <p:txBody>
          <a:bodyPr>
            <a:normAutofit/>
          </a:bodyPr>
          <a:lstStyle/>
          <a:p>
            <a:pPr eaLnBrk="1" hangingPunct="1"/>
            <a:r>
              <a:rPr lang="en-US" sz="2400" b="1" dirty="0" smtClean="0">
                <a:latin typeface="Times New Roman" pitchFamily="18" charset="0"/>
                <a:cs typeface="Times New Roman" pitchFamily="18" charset="0"/>
              </a:rPr>
              <a:t>Skimmers</a:t>
            </a:r>
            <a:r>
              <a:rPr lang="en-US" sz="2400" dirty="0" smtClean="0">
                <a:latin typeface="Times New Roman" pitchFamily="18" charset="0"/>
                <a:cs typeface="Times New Roman" pitchFamily="18" charset="0"/>
              </a:rPr>
              <a:t> are readers that are typically very busy. Pressed for time, they often skim documents in a rather short period of time.</a:t>
            </a:r>
          </a:p>
        </p:txBody>
      </p:sp>
      <p:sp>
        <p:nvSpPr>
          <p:cNvPr id="17412" name="Rectangle 5"/>
          <p:cNvSpPr>
            <a:spLocks noGrp="1" noChangeArrowheads="1"/>
          </p:cNvSpPr>
          <p:nvPr>
            <p:ph sz="half" idx="2"/>
          </p:nvPr>
        </p:nvSpPr>
        <p:spPr/>
        <p:txBody>
          <a:bodyPr>
            <a:normAutofit/>
          </a:bodyPr>
          <a:lstStyle/>
          <a:p>
            <a:pPr eaLnBrk="1" hangingPunct="1"/>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Skeptic</a:t>
            </a:r>
            <a:r>
              <a:rPr lang="en-US" sz="2400" dirty="0" smtClean="0">
                <a:latin typeface="Times New Roman" pitchFamily="18" charset="0"/>
                <a:cs typeface="Times New Roman" pitchFamily="18" charset="0"/>
              </a:rPr>
              <a:t> is a reader that is cautious and doubtful.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Skeptical readers will tend to read a document carefully, questioning its validity and the writer’s claims. </a:t>
            </a:r>
          </a:p>
          <a:p>
            <a:pPr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7467600" cy="1020762"/>
          </a:xfrm>
        </p:spPr>
        <p:txBody>
          <a:bodyPr/>
          <a:lstStyle/>
          <a:p>
            <a:pPr eaLnBrk="1" hangingPunct="1"/>
            <a:r>
              <a:rPr lang="en-US" dirty="0" smtClean="0">
                <a:latin typeface="Times New Roman" pitchFamily="18" charset="0"/>
                <a:cs typeface="Times New Roman" pitchFamily="18" charset="0"/>
              </a:rPr>
              <a:t>20-second test for Skimmers:</a:t>
            </a:r>
          </a:p>
        </p:txBody>
      </p:sp>
      <p:sp>
        <p:nvSpPr>
          <p:cNvPr id="18435" name="Rectangle 3"/>
          <p:cNvSpPr>
            <a:spLocks noGrp="1" noChangeArrowheads="1"/>
          </p:cNvSpPr>
          <p:nvPr>
            <p:ph idx="1"/>
          </p:nvPr>
        </p:nvSpPr>
        <p:spPr>
          <a:xfrm>
            <a:off x="457200" y="1676400"/>
            <a:ext cx="8305800" cy="4038600"/>
          </a:xfrm>
        </p:spPr>
        <p:txBody>
          <a:bodyPr>
            <a:normAutofit/>
          </a:bodyPr>
          <a:lstStyle/>
          <a:p>
            <a:pPr eaLnBrk="1" hangingPunct="1">
              <a:lnSpc>
                <a:spcPct val="90000"/>
              </a:lnSpc>
            </a:pPr>
            <a:r>
              <a:rPr lang="en-US" sz="2400" dirty="0" smtClean="0">
                <a:latin typeface="Times New Roman" pitchFamily="18" charset="0"/>
                <a:cs typeface="Times New Roman" pitchFamily="18" charset="0"/>
              </a:rPr>
              <a:t>Skim your document for 20 seconds, and mark what stands out most to you in that amount of time.</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After you are finished, see if what you have marked is able to convey your message clearly. </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If it is possible (or an important document), have someone else skim your document before sending it, and see if your message is clear to them as well.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Skeptical readers</a:t>
            </a:r>
          </a:p>
        </p:txBody>
      </p:sp>
      <p:sp>
        <p:nvSpPr>
          <p:cNvPr id="19459" name="Rectangle 3"/>
          <p:cNvSpPr>
            <a:spLocks noGrp="1" noChangeArrowheads="1"/>
          </p:cNvSpPr>
          <p:nvPr>
            <p:ph idx="1"/>
          </p:nvPr>
        </p:nvSpPr>
        <p:spPr/>
        <p:txBody>
          <a:bodyPr>
            <a:normAutofit fontScale="92500" lnSpcReduction="10000"/>
          </a:bodyPr>
          <a:lstStyle/>
          <a:p>
            <a:pPr eaLnBrk="1" hangingPunct="1"/>
            <a:r>
              <a:rPr lang="en-US" sz="2400" dirty="0" smtClean="0">
                <a:latin typeface="Times New Roman" pitchFamily="18" charset="0"/>
                <a:cs typeface="Times New Roman" pitchFamily="18" charset="0"/>
              </a:rPr>
              <a:t>Skeptical reader - support your statements with sufficient details and evidence</a:t>
            </a:r>
          </a:p>
          <a:p>
            <a:pPr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 Provide specific examples</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 Numbers if any</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 Dates if any</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 Names if any</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 Percentages if any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152400"/>
            <a:ext cx="7467600" cy="1143000"/>
          </a:xfrm>
        </p:spPr>
        <p:txBody>
          <a:bodyPr/>
          <a:lstStyle/>
          <a:p>
            <a:pPr eaLnBrk="1" hangingPunct="1"/>
            <a:r>
              <a:rPr lang="en-US" dirty="0" smtClean="0">
                <a:latin typeface="Times New Roman" pitchFamily="18" charset="0"/>
                <a:cs typeface="Times New Roman" pitchFamily="18" charset="0"/>
              </a:rPr>
              <a:t>Consider your purpose</a:t>
            </a:r>
          </a:p>
        </p:txBody>
      </p:sp>
      <p:sp>
        <p:nvSpPr>
          <p:cNvPr id="11267" name="Rectangle 3"/>
          <p:cNvSpPr>
            <a:spLocks noGrp="1" noChangeArrowheads="1"/>
          </p:cNvSpPr>
          <p:nvPr>
            <p:ph idx="1"/>
          </p:nvPr>
        </p:nvSpPr>
        <p:spPr>
          <a:xfrm>
            <a:off x="457200" y="1295400"/>
            <a:ext cx="8382000" cy="5562600"/>
          </a:xfrm>
        </p:spPr>
        <p:txBody>
          <a:bodyPr/>
          <a:lstStyle/>
          <a:p>
            <a:pPr eaLnBrk="1" hangingPunct="1"/>
            <a:r>
              <a:rPr lang="en-US" sz="2400" dirty="0" smtClean="0">
                <a:latin typeface="Times New Roman" pitchFamily="18" charset="0"/>
                <a:cs typeface="Times New Roman" pitchFamily="18" charset="0"/>
              </a:rPr>
              <a:t>Business writing is convincing writing.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Some business writing will try to convince the reader to take an action or think about something in a certain way.</a:t>
            </a:r>
          </a:p>
          <a:p>
            <a:pPr eaLnBrk="1" hangingPunct="1">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 Is it just to pass a message.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 Is it wanting any suggestions/ solutions to any problem.</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Is it a feedback.</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Is it a customer problem to be solved.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ctrTitle"/>
          </p:nvPr>
        </p:nvSpPr>
        <p:spPr>
          <a:xfrm>
            <a:off x="304800" y="1143001"/>
            <a:ext cx="8534400" cy="914400"/>
          </a:xfrm>
        </p:spPr>
        <p:txBody>
          <a:bodyPr>
            <a:normAutofit fontScale="90000"/>
          </a:bodyPr>
          <a:lstStyle/>
          <a:p>
            <a:pPr eaLnBrk="1" fontAlgn="auto" hangingPunct="1">
              <a:spcAft>
                <a:spcPts val="0"/>
              </a:spcAft>
              <a:defRPr/>
            </a:pPr>
            <a:r>
              <a:rPr>
                <a:latin typeface="Times New Roman" pitchFamily="18" charset="0"/>
                <a:cs typeface="Times New Roman" pitchFamily="18" charset="0"/>
              </a:rPr>
              <a:t>Email writing as a process</a:t>
            </a:r>
          </a:p>
        </p:txBody>
      </p:sp>
      <p:pic>
        <p:nvPicPr>
          <p:cNvPr id="25603" name="Picture 6" descr="Keyboard"/>
          <p:cNvPicPr>
            <a:picLocks noChangeAspect="1" noChangeArrowheads="1"/>
          </p:cNvPicPr>
          <p:nvPr/>
        </p:nvPicPr>
        <p:blipFill>
          <a:blip r:embed="rId3"/>
          <a:srcRect/>
          <a:stretch>
            <a:fillRect/>
          </a:stretch>
        </p:blipFill>
        <p:spPr bwMode="auto">
          <a:xfrm>
            <a:off x="3124200" y="2971800"/>
            <a:ext cx="2895600" cy="255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p:nvPr>
        </p:nvSpPr>
        <p:spPr>
          <a:xfrm>
            <a:off x="685800" y="914400"/>
            <a:ext cx="7772400" cy="1470025"/>
          </a:xfrm>
        </p:spPr>
        <p:txBody>
          <a:bodyPr>
            <a:normAutofit/>
          </a:bodyPr>
          <a:lstStyle/>
          <a:p>
            <a:pPr eaLnBrk="1" fontAlgn="auto" hangingPunct="1">
              <a:spcAft>
                <a:spcPts val="0"/>
              </a:spcAft>
              <a:defRPr/>
            </a:pPr>
            <a:r>
              <a:rPr>
                <a:latin typeface="Times New Roman" pitchFamily="18" charset="0"/>
                <a:cs typeface="Times New Roman" pitchFamily="18" charset="0"/>
              </a:rPr>
              <a:t>Email Etiquette</a:t>
            </a:r>
          </a:p>
        </p:txBody>
      </p:sp>
      <p:sp>
        <p:nvSpPr>
          <p:cNvPr id="20483" name="Rectangle 5"/>
          <p:cNvSpPr>
            <a:spLocks noGrp="1" noChangeArrowheads="1"/>
          </p:cNvSpPr>
          <p:nvPr>
            <p:ph type="subTitle" idx="1"/>
          </p:nvPr>
        </p:nvSpPr>
        <p:spPr>
          <a:xfrm>
            <a:off x="609600" y="2438400"/>
            <a:ext cx="8229600" cy="2438400"/>
          </a:xfrm>
        </p:spPr>
        <p:txBody>
          <a:bodyPr>
            <a:noAutofit/>
          </a:bodyPr>
          <a:lstStyle/>
          <a:p>
            <a:pPr marL="609600" indent="-609600" algn="l" eaLnBrk="1" hangingPunct="1">
              <a:buFontTx/>
              <a:buAutoNum type="arabicPeriod"/>
            </a:pPr>
            <a:r>
              <a:rPr lang="en-US" sz="3600" dirty="0" smtClean="0">
                <a:latin typeface="Times New Roman" pitchFamily="18" charset="0"/>
                <a:cs typeface="Times New Roman" pitchFamily="18" charset="0"/>
              </a:rPr>
              <a:t>Read the following email.</a:t>
            </a:r>
          </a:p>
          <a:p>
            <a:pPr marL="609600" indent="-609600" algn="l" eaLnBrk="1" hangingPunct="1">
              <a:buFontTx/>
              <a:buAutoNum type="arabicPeriod"/>
            </a:pPr>
            <a:r>
              <a:rPr lang="en-US" sz="3600" dirty="0" smtClean="0">
                <a:latin typeface="Times New Roman" pitchFamily="18" charset="0"/>
                <a:cs typeface="Times New Roman" pitchFamily="18" charset="0"/>
              </a:rPr>
              <a:t>List three things that you feel this writer does wrong in her email.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74638"/>
            <a:ext cx="7467600" cy="1143000"/>
          </a:xfrm>
        </p:spPr>
        <p:txBody>
          <a:bodyPr/>
          <a:lstStyle/>
          <a:p>
            <a:pPr eaLnBrk="1" hangingPunct="1"/>
            <a:r>
              <a:rPr lang="en-US" dirty="0" smtClean="0">
                <a:latin typeface="Times New Roman" pitchFamily="18" charset="0"/>
                <a:cs typeface="Times New Roman" pitchFamily="18" charset="0"/>
              </a:rPr>
              <a:t>Drafting an email</a:t>
            </a:r>
          </a:p>
        </p:txBody>
      </p:sp>
      <p:sp>
        <p:nvSpPr>
          <p:cNvPr id="26627" name="Rectangle 3"/>
          <p:cNvSpPr>
            <a:spLocks noGrp="1" noChangeArrowheads="1"/>
          </p:cNvSpPr>
          <p:nvPr>
            <p:ph idx="1"/>
          </p:nvPr>
        </p:nvSpPr>
        <p:spPr>
          <a:xfrm>
            <a:off x="457200" y="2057400"/>
            <a:ext cx="7467600" cy="2971800"/>
          </a:xfrm>
        </p:spPr>
        <p:txBody>
          <a:bodyPr>
            <a:normAutofit/>
          </a:bodyPr>
          <a:lstStyle/>
          <a:p>
            <a:pPr eaLnBrk="1" hangingPunct="1">
              <a:lnSpc>
                <a:spcPct val="90000"/>
              </a:lnSpc>
            </a:pPr>
            <a:r>
              <a:rPr lang="en-US" sz="2400" dirty="0" smtClean="0">
                <a:latin typeface="Times New Roman" pitchFamily="18" charset="0"/>
                <a:cs typeface="Times New Roman" pitchFamily="18" charset="0"/>
              </a:rPr>
              <a:t>Use the recipient’s name</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If you do not know the person personally, a generic greeting is appropriate</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If you do not know the recipient personally, identify yourself early in the message</a:t>
            </a:r>
          </a:p>
          <a:p>
            <a:pPr eaLnBrk="1" hangingPunct="1">
              <a:lnSpc>
                <a:spcPct val="90000"/>
              </a:lnSpc>
              <a:buFontTx/>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7467600" cy="960438"/>
          </a:xfrm>
        </p:spPr>
        <p:txBody>
          <a:bodyPr/>
          <a:lstStyle/>
          <a:p>
            <a:pPr eaLnBrk="1" hangingPunct="1"/>
            <a:r>
              <a:rPr lang="en-US" dirty="0" smtClean="0">
                <a:latin typeface="Times New Roman" pitchFamily="18" charset="0"/>
                <a:cs typeface="Times New Roman" pitchFamily="18" charset="0"/>
              </a:rPr>
              <a:t>Content and organization</a:t>
            </a:r>
          </a:p>
        </p:txBody>
      </p:sp>
      <p:sp>
        <p:nvSpPr>
          <p:cNvPr id="27651" name="Rectangle 3"/>
          <p:cNvSpPr>
            <a:spLocks noGrp="1" noChangeArrowheads="1"/>
          </p:cNvSpPr>
          <p:nvPr>
            <p:ph idx="1"/>
          </p:nvPr>
        </p:nvSpPr>
        <p:spPr>
          <a:xfrm>
            <a:off x="228600" y="1600200"/>
            <a:ext cx="8686800" cy="5029200"/>
          </a:xfrm>
        </p:spPr>
        <p:txBody>
          <a:bodyPr>
            <a:normAutofit/>
          </a:bodyPr>
          <a:lstStyle/>
          <a:p>
            <a:pPr eaLnBrk="1" hangingPunct="1"/>
            <a:r>
              <a:rPr lang="en-US" sz="2400" dirty="0" smtClean="0">
                <a:latin typeface="Times New Roman" pitchFamily="18" charset="0"/>
                <a:cs typeface="Times New Roman" pitchFamily="18" charset="0"/>
              </a:rPr>
              <a:t>Your document will be most successful if it matches the reader’s expectations.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Three common expectations: </a:t>
            </a:r>
          </a:p>
          <a:p>
            <a:pPr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Get to the point</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Be as simple as possible</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Use passive and active voice appropriately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0600" y="274638"/>
            <a:ext cx="7467600" cy="1143000"/>
          </a:xfrm>
        </p:spPr>
        <p:txBody>
          <a:bodyPr/>
          <a:lstStyle/>
          <a:p>
            <a:pPr eaLnBrk="1" hangingPunct="1"/>
            <a:r>
              <a:rPr lang="en-US" dirty="0" smtClean="0">
                <a:latin typeface="Times New Roman" pitchFamily="18" charset="0"/>
                <a:cs typeface="Times New Roman" pitchFamily="18" charset="0"/>
              </a:rPr>
              <a:t>Content</a:t>
            </a:r>
          </a:p>
        </p:txBody>
      </p:sp>
      <p:sp>
        <p:nvSpPr>
          <p:cNvPr id="28675" name="Rectangle 3"/>
          <p:cNvSpPr>
            <a:spLocks noGrp="1" noChangeArrowheads="1"/>
          </p:cNvSpPr>
          <p:nvPr>
            <p:ph idx="1"/>
          </p:nvPr>
        </p:nvSpPr>
        <p:spPr>
          <a:xfrm>
            <a:off x="1066800" y="1524000"/>
            <a:ext cx="6400800" cy="5029200"/>
          </a:xfrm>
        </p:spPr>
        <p:txBody>
          <a:bodyPr>
            <a:normAutofit/>
          </a:bodyPr>
          <a:lstStyle/>
          <a:p>
            <a:pPr eaLnBrk="1" hangingPunct="1">
              <a:buFontTx/>
              <a:buNone/>
            </a:pPr>
            <a:r>
              <a:rPr lang="en-US" sz="2400" dirty="0" smtClean="0">
                <a:solidFill>
                  <a:schemeClr val="accent2"/>
                </a:solidFill>
                <a:latin typeface="Times New Roman" pitchFamily="18" charset="0"/>
                <a:cs typeface="Times New Roman" pitchFamily="18" charset="0"/>
              </a:rPr>
              <a:t>	Your Goal should be</a:t>
            </a:r>
            <a:r>
              <a:rPr lang="en-US" sz="2400" dirty="0" smtClean="0">
                <a:latin typeface="Times New Roman" pitchFamily="18" charset="0"/>
                <a:cs typeface="Times New Roman" pitchFamily="18" charset="0"/>
              </a:rPr>
              <a:t> to include enough information to keep the reader’s interest but not so much information that you waste the reader’s time and deviate from your main point.</a:t>
            </a:r>
          </a:p>
          <a:p>
            <a:pPr eaLnBrk="1" hangingPunct="1">
              <a:buFontTx/>
              <a:buNone/>
            </a:pPr>
            <a:r>
              <a:rPr lang="en-US" sz="2400" dirty="0" smtClean="0">
                <a:latin typeface="Times New Roman" pitchFamily="18" charset="0"/>
                <a:cs typeface="Times New Roman" pitchFamily="18" charset="0"/>
              </a:rPr>
              <a:t>	</a:t>
            </a:r>
          </a:p>
          <a:p>
            <a:pPr eaLnBrk="1" hangingPunct="1">
              <a:buFontTx/>
              <a:buNone/>
            </a:pPr>
            <a:r>
              <a:rPr lang="en-US" sz="2400" dirty="0" smtClean="0">
                <a:latin typeface="Times New Roman" pitchFamily="18" charset="0"/>
                <a:cs typeface="Times New Roman" pitchFamily="18" charset="0"/>
              </a:rPr>
              <a:t>	you should focus on communicating your primary message successfully.</a:t>
            </a:r>
          </a:p>
          <a:p>
            <a:pPr eaLnBrk="1" hangingPunct="1">
              <a:buFontTx/>
              <a:buNone/>
            </a:pPr>
            <a:endParaRPr lang="en-US" sz="2400" dirty="0" smtClean="0">
              <a:latin typeface="Times New Roman" pitchFamily="18" charset="0"/>
              <a:cs typeface="Times New Roman" pitchFamily="18" charset="0"/>
            </a:endParaRPr>
          </a:p>
          <a:p>
            <a:pPr eaLnBrk="1" hangingPunct="1">
              <a:buFontTx/>
              <a:buNone/>
            </a:pPr>
            <a:r>
              <a:rPr lang="en-US" sz="2400" dirty="0" smtClean="0">
                <a:latin typeface="Times New Roman" pitchFamily="18" charset="0"/>
                <a:cs typeface="Times New Roman" pitchFamily="18" charset="0"/>
              </a:rPr>
              <a:t>	The intention should of deriving a positive response to your email most of the times.</a:t>
            </a:r>
          </a:p>
          <a:p>
            <a:pPr eaLnBrk="1" hangingPunct="1">
              <a:buFontTx/>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228600"/>
            <a:ext cx="8229600" cy="838200"/>
          </a:xfrm>
        </p:spPr>
        <p:txBody>
          <a:bodyPr/>
          <a:lstStyle/>
          <a:p>
            <a:pPr eaLnBrk="1" hangingPunct="1"/>
            <a:r>
              <a:rPr lang="en-US" dirty="0" smtClean="0"/>
              <a:t>Organization</a:t>
            </a:r>
          </a:p>
        </p:txBody>
      </p:sp>
      <p:sp>
        <p:nvSpPr>
          <p:cNvPr id="29699" name="Rectangle 3"/>
          <p:cNvSpPr>
            <a:spLocks noGrp="1" noChangeArrowheads="1"/>
          </p:cNvSpPr>
          <p:nvPr>
            <p:ph idx="1"/>
          </p:nvPr>
        </p:nvSpPr>
        <p:spPr>
          <a:xfrm>
            <a:off x="457200" y="1295400"/>
            <a:ext cx="8458200" cy="5486400"/>
          </a:xfrm>
        </p:spPr>
        <p:txBody>
          <a:bodyPr>
            <a:normAutofit lnSpcReduction="10000"/>
          </a:bodyPr>
          <a:lstStyle/>
          <a:p>
            <a:pPr eaLnBrk="1" hangingPunct="1">
              <a:buFontTx/>
              <a:buNone/>
            </a:pPr>
            <a:r>
              <a:rPr lang="en-US" sz="2400" dirty="0" smtClean="0">
                <a:latin typeface="Times New Roman" pitchFamily="18" charset="0"/>
                <a:cs typeface="Times New Roman" pitchFamily="18" charset="0"/>
              </a:rPr>
              <a:t>	What is the best order for the sentences in this problem-solution email?  Place a one beside the first sentence, two beside the second…</a:t>
            </a:r>
          </a:p>
          <a:p>
            <a:pPr eaLnBrk="1" hangingPunct="1">
              <a:buFontTx/>
              <a:buNone/>
            </a:pPr>
            <a:endParaRPr lang="en-US" sz="2400" dirty="0" smtClean="0">
              <a:latin typeface="Times New Roman" pitchFamily="18" charset="0"/>
              <a:cs typeface="Times New Roman" pitchFamily="18" charset="0"/>
            </a:endParaRPr>
          </a:p>
          <a:p>
            <a:pPr eaLnBrk="1" hangingPunct="1">
              <a:buFontTx/>
              <a:buNone/>
            </a:pPr>
            <a:r>
              <a:rPr lang="en-US" sz="2400" dirty="0" smtClean="0">
                <a:latin typeface="Times New Roman" pitchFamily="18" charset="0"/>
                <a:cs typeface="Times New Roman" pitchFamily="18" charset="0"/>
              </a:rPr>
              <a:t>	Would Dr. Spock be willing to reschedule the meeting Monday for Wednesday, April 15 instead?</a:t>
            </a:r>
          </a:p>
          <a:p>
            <a:pPr eaLnBrk="1" hangingPunct="1">
              <a:buFontTx/>
              <a:buNone/>
            </a:pPr>
            <a:r>
              <a:rPr lang="en-US" sz="2400" dirty="0" smtClean="0">
                <a:latin typeface="Times New Roman" pitchFamily="18" charset="0"/>
                <a:cs typeface="Times New Roman" pitchFamily="18" charset="0"/>
              </a:rPr>
              <a:t> </a:t>
            </a:r>
          </a:p>
          <a:p>
            <a:pPr eaLnBrk="1" hangingPunct="1">
              <a:buFontTx/>
              <a:buNone/>
            </a:pPr>
            <a:r>
              <a:rPr lang="en-US" sz="2400" dirty="0" smtClean="0">
                <a:latin typeface="Times New Roman" pitchFamily="18" charset="0"/>
                <a:cs typeface="Times New Roman" pitchFamily="18" charset="0"/>
              </a:rPr>
              <a:t>	Dr. </a:t>
            </a:r>
            <a:r>
              <a:rPr lang="en-US" sz="2400" dirty="0" err="1" smtClean="0">
                <a:latin typeface="Times New Roman" pitchFamily="18" charset="0"/>
                <a:cs typeface="Times New Roman" pitchFamily="18" charset="0"/>
              </a:rPr>
              <a:t>Suess</a:t>
            </a:r>
            <a:r>
              <a:rPr lang="en-US" sz="2400" dirty="0" smtClean="0">
                <a:latin typeface="Times New Roman" pitchFamily="18" charset="0"/>
                <a:cs typeface="Times New Roman" pitchFamily="18" charset="0"/>
              </a:rPr>
              <a:t> currently has a meeting scheduled with Dr. Spock on Monday, April 13. </a:t>
            </a:r>
          </a:p>
          <a:p>
            <a:pPr eaLnBrk="1" hangingPunct="1">
              <a:buFontTx/>
              <a:buNone/>
            </a:pPr>
            <a:endParaRPr lang="en-US" sz="2400" dirty="0" smtClean="0">
              <a:latin typeface="Times New Roman" pitchFamily="18" charset="0"/>
              <a:cs typeface="Times New Roman" pitchFamily="18" charset="0"/>
            </a:endParaRPr>
          </a:p>
          <a:p>
            <a:pPr eaLnBrk="1" hangingPunct="1">
              <a:buFontTx/>
              <a:buNone/>
            </a:pPr>
            <a:r>
              <a:rPr lang="en-US" sz="2400" dirty="0" smtClean="0">
                <a:latin typeface="Times New Roman" pitchFamily="18" charset="0"/>
                <a:cs typeface="Times New Roman" pitchFamily="18" charset="0"/>
              </a:rPr>
              <a:t>	Dr. </a:t>
            </a:r>
            <a:r>
              <a:rPr lang="en-US" sz="2400" dirty="0" err="1" smtClean="0">
                <a:latin typeface="Times New Roman" pitchFamily="18" charset="0"/>
                <a:cs typeface="Times New Roman" pitchFamily="18" charset="0"/>
              </a:rPr>
              <a:t>Suess</a:t>
            </a:r>
            <a:r>
              <a:rPr lang="en-US" sz="2400" dirty="0" smtClean="0">
                <a:latin typeface="Times New Roman" pitchFamily="18" charset="0"/>
                <a:cs typeface="Times New Roman" pitchFamily="18" charset="0"/>
              </a:rPr>
              <a:t> greatly appreciates your patience and flexibility.</a:t>
            </a:r>
          </a:p>
          <a:p>
            <a:pPr eaLnBrk="1" hangingPunct="1">
              <a:buFontTx/>
              <a:buNone/>
            </a:pPr>
            <a:endParaRPr lang="en-US" sz="2400" dirty="0" smtClean="0">
              <a:latin typeface="Times New Roman" pitchFamily="18" charset="0"/>
              <a:cs typeface="Times New Roman" pitchFamily="18" charset="0"/>
            </a:endParaRPr>
          </a:p>
          <a:p>
            <a:pPr eaLnBrk="1" hangingPunct="1">
              <a:buFontTx/>
              <a:buNone/>
            </a:pPr>
            <a:r>
              <a:rPr lang="en-US" sz="2400" dirty="0" smtClean="0">
                <a:latin typeface="Times New Roman" pitchFamily="18" charset="0"/>
                <a:cs typeface="Times New Roman" pitchFamily="18" charset="0"/>
              </a:rPr>
              <a:t>	Dr. </a:t>
            </a:r>
            <a:r>
              <a:rPr lang="en-US" sz="2400" dirty="0" err="1" smtClean="0">
                <a:latin typeface="Times New Roman" pitchFamily="18" charset="0"/>
                <a:cs typeface="Times New Roman" pitchFamily="18" charset="0"/>
              </a:rPr>
              <a:t>Suess</a:t>
            </a:r>
            <a:r>
              <a:rPr lang="en-US" sz="2400" dirty="0" smtClean="0">
                <a:latin typeface="Times New Roman" pitchFamily="18" charset="0"/>
                <a:cs typeface="Times New Roman" pitchFamily="18" charset="0"/>
              </a:rPr>
              <a:t> will not be able to attend this meeting due to an out of town appointment.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Organization</a:t>
            </a:r>
          </a:p>
        </p:txBody>
      </p:sp>
      <p:sp>
        <p:nvSpPr>
          <p:cNvPr id="30723" name="Rectangle 3"/>
          <p:cNvSpPr>
            <a:spLocks noGrp="1" noChangeArrowheads="1"/>
          </p:cNvSpPr>
          <p:nvPr>
            <p:ph idx="1"/>
          </p:nvPr>
        </p:nvSpPr>
        <p:spPr>
          <a:xfrm>
            <a:off x="381000" y="2209800"/>
            <a:ext cx="8382000" cy="2590800"/>
          </a:xfrm>
        </p:spPr>
        <p:txBody>
          <a:bodyPr>
            <a:noAutofit/>
          </a:bodyPr>
          <a:lstStyle/>
          <a:p>
            <a:pPr eaLnBrk="1" hangingPunct="1"/>
            <a:r>
              <a:rPr lang="en-US" sz="3600" dirty="0" smtClean="0">
                <a:latin typeface="Times New Roman" pitchFamily="18" charset="0"/>
                <a:cs typeface="Times New Roman" pitchFamily="18" charset="0"/>
              </a:rPr>
              <a:t>Short communications - inverted pyramid</a:t>
            </a:r>
          </a:p>
          <a:p>
            <a:pPr eaLnBrk="1" hangingPunct="1"/>
            <a:endParaRPr lang="en-US" sz="3600" dirty="0" smtClean="0">
              <a:latin typeface="Times New Roman" pitchFamily="18" charset="0"/>
              <a:cs typeface="Times New Roman" pitchFamily="18" charset="0"/>
            </a:endParaRPr>
          </a:p>
          <a:p>
            <a:pPr eaLnBrk="1" hangingPunct="1"/>
            <a:r>
              <a:rPr lang="en-US" sz="3600" dirty="0" smtClean="0">
                <a:latin typeface="Times New Roman" pitchFamily="18" charset="0"/>
                <a:cs typeface="Times New Roman" pitchFamily="18" charset="0"/>
              </a:rPr>
              <a:t>Longer communications - state purpose early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Writing the message</a:t>
            </a:r>
          </a:p>
        </p:txBody>
      </p:sp>
      <p:sp>
        <p:nvSpPr>
          <p:cNvPr id="31747" name="Rectangle 3"/>
          <p:cNvSpPr>
            <a:spLocks noGrp="1" noChangeArrowheads="1"/>
          </p:cNvSpPr>
          <p:nvPr>
            <p:ph idx="1"/>
          </p:nvPr>
        </p:nvSpPr>
        <p:spPr>
          <a:xfrm>
            <a:off x="457200" y="1600200"/>
            <a:ext cx="7467600" cy="4525963"/>
          </a:xfrm>
        </p:spPr>
        <p:txBody>
          <a:bodyPr>
            <a:normAutofit/>
          </a:bodyPr>
          <a:lstStyle/>
          <a:p>
            <a:pPr eaLnBrk="1" hangingPunct="1"/>
            <a:r>
              <a:rPr lang="en-US" sz="2400" dirty="0" smtClean="0">
                <a:latin typeface="Times New Roman" pitchFamily="18" charset="0"/>
                <a:cs typeface="Times New Roman" pitchFamily="18" charset="0"/>
              </a:rPr>
              <a:t>Be concise.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Be clear.</a:t>
            </a:r>
          </a:p>
          <a:p>
            <a:pPr eaLnBrk="1" hangingPunct="1"/>
            <a:r>
              <a:rPr lang="en-US" sz="2400" dirty="0" smtClean="0">
                <a:latin typeface="Times New Roman" pitchFamily="18" charset="0"/>
                <a:cs typeface="Times New Roman" pitchFamily="18" charset="0"/>
              </a:rPr>
              <a:t> </a:t>
            </a:r>
          </a:p>
          <a:p>
            <a:pPr eaLnBrk="1" hangingPunct="1"/>
            <a:r>
              <a:rPr lang="en-US" sz="2400" dirty="0" smtClean="0">
                <a:latin typeface="Times New Roman" pitchFamily="18" charset="0"/>
                <a:cs typeface="Times New Roman" pitchFamily="18" charset="0"/>
              </a:rPr>
              <a:t>Always proofread.</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Understand that some emails will never go away and that some readers will judge you on the basis of what you have written.</a:t>
            </a:r>
          </a:p>
          <a:p>
            <a:pPr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152400"/>
            <a:ext cx="8915400" cy="1295400"/>
          </a:xfrm>
        </p:spPr>
        <p:txBody>
          <a:bodyPr/>
          <a:lstStyle/>
          <a:p>
            <a:pPr eaLnBrk="1" hangingPunct="1"/>
            <a:r>
              <a:rPr lang="en-US" sz="3600" dirty="0" smtClean="0">
                <a:latin typeface="Times New Roman" pitchFamily="18" charset="0"/>
                <a:cs typeface="Times New Roman" pitchFamily="18" charset="0"/>
              </a:rPr>
              <a:t>Short communication: The inverted triangle</a:t>
            </a:r>
          </a:p>
        </p:txBody>
      </p:sp>
      <p:sp>
        <p:nvSpPr>
          <p:cNvPr id="32771" name="Rectangle 3"/>
          <p:cNvSpPr>
            <a:spLocks noGrp="1" noChangeArrowheads="1"/>
          </p:cNvSpPr>
          <p:nvPr>
            <p:ph idx="1"/>
          </p:nvPr>
        </p:nvSpPr>
        <p:spPr>
          <a:xfrm>
            <a:off x="457200" y="1371600"/>
            <a:ext cx="8229600" cy="5334000"/>
          </a:xfrm>
        </p:spPr>
        <p:txBody>
          <a:bodyPr>
            <a:normAutofit/>
          </a:bodyPr>
          <a:lstStyle/>
          <a:p>
            <a:pPr eaLnBrk="1" hangingPunct="1"/>
            <a:r>
              <a:rPr lang="en-US" sz="2400" dirty="0" smtClean="0">
                <a:latin typeface="Times New Roman" pitchFamily="18" charset="0"/>
                <a:cs typeface="Times New Roman" pitchFamily="18" charset="0"/>
              </a:rPr>
              <a:t>Present your conclusions or major idea first, followed by the reasons or support.</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Example:</a:t>
            </a:r>
          </a:p>
          <a:p>
            <a:pPr eaLnBrk="1" hangingPunct="1"/>
            <a:endParaRPr lang="en-US" sz="2400" dirty="0" smtClean="0">
              <a:latin typeface="Times New Roman" pitchFamily="18" charset="0"/>
              <a:cs typeface="Times New Roman" pitchFamily="18" charset="0"/>
            </a:endParaRPr>
          </a:p>
          <a:p>
            <a:pPr eaLnBrk="1" hangingPunct="1">
              <a:buFontTx/>
              <a:buNone/>
            </a:pPr>
            <a:r>
              <a:rPr lang="en-US" sz="2400" dirty="0" smtClean="0">
                <a:latin typeface="Times New Roman" pitchFamily="18" charset="0"/>
                <a:cs typeface="Times New Roman" pitchFamily="18" charset="0"/>
              </a:rPr>
              <a:t>	Dr. </a:t>
            </a:r>
            <a:r>
              <a:rPr lang="en-US" sz="2400" dirty="0" err="1" smtClean="0">
                <a:latin typeface="Times New Roman" pitchFamily="18" charset="0"/>
                <a:cs typeface="Times New Roman" pitchFamily="18" charset="0"/>
              </a:rPr>
              <a:t>Suess</a:t>
            </a:r>
            <a:r>
              <a:rPr lang="en-US" sz="2400" dirty="0" smtClean="0">
                <a:latin typeface="Times New Roman" pitchFamily="18" charset="0"/>
                <a:cs typeface="Times New Roman" pitchFamily="18" charset="0"/>
              </a:rPr>
              <a:t> would like to reschedule the meeting he has scheduled with Dr. Spock. He is proposing that they now meet on Wednesday, April 15.  While the original meeting was planned for Monday, April 13, Dr. </a:t>
            </a:r>
            <a:r>
              <a:rPr lang="en-US" sz="2400" dirty="0" err="1" smtClean="0">
                <a:latin typeface="Times New Roman" pitchFamily="18" charset="0"/>
                <a:cs typeface="Times New Roman" pitchFamily="18" charset="0"/>
              </a:rPr>
              <a:t>Suess</a:t>
            </a:r>
            <a:r>
              <a:rPr lang="en-US" sz="2400" dirty="0" smtClean="0">
                <a:latin typeface="Times New Roman" pitchFamily="18" charset="0"/>
                <a:cs typeface="Times New Roman" pitchFamily="18" charset="0"/>
              </a:rPr>
              <a:t> has an out of town appointment on that day.  We appreciate your patience and flexibility.</a:t>
            </a:r>
          </a:p>
          <a:p>
            <a:pPr lvl="1" eaLnBrk="1" hangingPunct="1">
              <a:buFontTx/>
              <a:buNone/>
            </a:pPr>
            <a:r>
              <a:rPr lang="en-US" sz="2400" dirty="0" smtClean="0">
                <a:latin typeface="Times New Roman" pitchFamily="18" charset="0"/>
                <a:cs typeface="Times New Roman" pitchFamily="18" charset="0"/>
              </a:rPr>
              <a:t>	</a:t>
            </a:r>
          </a:p>
        </p:txBody>
      </p:sp>
      <p:sp>
        <p:nvSpPr>
          <p:cNvPr id="32772" name="AutoShape 4"/>
          <p:cNvSpPr>
            <a:spLocks noChangeArrowheads="1"/>
          </p:cNvSpPr>
          <p:nvPr/>
        </p:nvSpPr>
        <p:spPr bwMode="auto">
          <a:xfrm flipV="1">
            <a:off x="6781800" y="2286000"/>
            <a:ext cx="1066800" cy="8382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533400"/>
            <a:ext cx="7467600" cy="884238"/>
          </a:xfrm>
        </p:spPr>
        <p:txBody>
          <a:bodyPr/>
          <a:lstStyle/>
          <a:p>
            <a:pPr eaLnBrk="1" hangingPunct="1"/>
            <a:r>
              <a:rPr lang="en-US" dirty="0" smtClean="0"/>
              <a:t>Longer messages</a:t>
            </a:r>
          </a:p>
        </p:txBody>
      </p:sp>
      <p:sp>
        <p:nvSpPr>
          <p:cNvPr id="33795" name="Rectangle 3"/>
          <p:cNvSpPr>
            <a:spLocks noGrp="1" noChangeArrowheads="1"/>
          </p:cNvSpPr>
          <p:nvPr>
            <p:ph idx="1"/>
          </p:nvPr>
        </p:nvSpPr>
        <p:spPr>
          <a:xfrm>
            <a:off x="457200" y="1828800"/>
            <a:ext cx="8305800" cy="3886200"/>
          </a:xfrm>
        </p:spPr>
        <p:txBody>
          <a:bodyPr>
            <a:normAutofit/>
          </a:bodyPr>
          <a:lstStyle/>
          <a:p>
            <a:pPr eaLnBrk="1" hangingPunct="1"/>
            <a:r>
              <a:rPr lang="en-US" sz="2400" dirty="0" smtClean="0">
                <a:latin typeface="Times New Roman" pitchFamily="18" charset="0"/>
                <a:cs typeface="Times New Roman" pitchFamily="18" charset="0"/>
              </a:rPr>
              <a:t>Use an “elevator” summary at the start of the email so that the organization will be easy to follow.</a:t>
            </a:r>
          </a:p>
          <a:p>
            <a:pPr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Example:  “We have had difficulty getting grades posted in a timely manner. Therefore, I am suggesting that…”</a:t>
            </a:r>
          </a:p>
          <a:p>
            <a:pPr lvl="1"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Present your reasons first and your conclusions after.</a:t>
            </a:r>
          </a:p>
          <a:p>
            <a:pPr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Longer messages</a:t>
            </a:r>
          </a:p>
        </p:txBody>
      </p:sp>
      <p:sp>
        <p:nvSpPr>
          <p:cNvPr id="38915" name="Rectangle 3"/>
          <p:cNvSpPr>
            <a:spLocks noGrp="1" noChangeArrowheads="1"/>
          </p:cNvSpPr>
          <p:nvPr>
            <p:ph idx="1"/>
          </p:nvPr>
        </p:nvSpPr>
        <p:spPr>
          <a:xfrm>
            <a:off x="457200" y="1600200"/>
            <a:ext cx="8077200" cy="4876800"/>
          </a:xfrm>
        </p:spPr>
        <p:txBody>
          <a:bodyPr>
            <a:normAutofit/>
          </a:bodyPr>
          <a:lstStyle/>
          <a:p>
            <a:pPr marL="420624" indent="-384048" eaLnBrk="1" fontAlgn="auto" hangingPunct="1">
              <a:lnSpc>
                <a:spcPct val="90000"/>
              </a:lnSpc>
              <a:spcAft>
                <a:spcPts val="0"/>
              </a:spcAft>
              <a:buFont typeface="Wingdings 2"/>
              <a:buChar char=""/>
              <a:defRPr/>
            </a:pPr>
            <a:r>
              <a:rPr lang="en-US" sz="2400" dirty="0">
                <a:latin typeface="Times New Roman" pitchFamily="18" charset="0"/>
                <a:cs typeface="Times New Roman" pitchFamily="18" charset="0"/>
              </a:rPr>
              <a:t>Even when using this plan, be sure to state your main point up front</a:t>
            </a:r>
            <a:r>
              <a:rPr lang="en-US" sz="2400" dirty="0" smtClean="0">
                <a:latin typeface="Times New Roman" pitchFamily="18" charset="0"/>
                <a:cs typeface="Times New Roman" pitchFamily="18" charset="0"/>
              </a:rPr>
              <a:t>.</a:t>
            </a:r>
          </a:p>
          <a:p>
            <a:pPr marL="420624" indent="-384048" eaLnBrk="1" fontAlgn="auto" hangingPunct="1">
              <a:lnSpc>
                <a:spcPct val="90000"/>
              </a:lnSpc>
              <a:spcAft>
                <a:spcPts val="0"/>
              </a:spcAft>
              <a:buFont typeface="Wingdings 2"/>
              <a:buChar char=""/>
              <a:defRPr/>
            </a:pPr>
            <a:endParaRPr lang="en-US" sz="2400" dirty="0">
              <a:latin typeface="Times New Roman" pitchFamily="18" charset="0"/>
              <a:cs typeface="Times New Roman" pitchFamily="18" charset="0"/>
            </a:endParaRPr>
          </a:p>
          <a:p>
            <a:pPr marL="722376" lvl="1" indent="-274320" eaLnBrk="1" fontAlgn="auto" hangingPunct="1">
              <a:lnSpc>
                <a:spcPct val="90000"/>
              </a:lnSpc>
              <a:spcAft>
                <a:spcPts val="0"/>
              </a:spcAft>
              <a:buFont typeface="Wingdings 2"/>
              <a:buChar char=""/>
              <a:defRPr/>
            </a:pPr>
            <a:r>
              <a:rPr lang="en-US" sz="2400" dirty="0">
                <a:latin typeface="Times New Roman" pitchFamily="18" charset="0"/>
                <a:cs typeface="Times New Roman" pitchFamily="18" charset="0"/>
              </a:rPr>
              <a:t>Example:  You did such a good job of explaining the merits of our new Tuition Assistance Program that I have tentatively decided to apply for the program myself.  To keep my options open, then, I must ask you to select someone else to serve on the </a:t>
            </a:r>
          </a:p>
          <a:p>
            <a:pPr marL="722376" lvl="1" indent="-274320" eaLnBrk="1" fontAlgn="auto" hangingPunct="1">
              <a:lnSpc>
                <a:spcPct val="90000"/>
              </a:lnSpc>
              <a:spcAft>
                <a:spcPts val="0"/>
              </a:spcAft>
              <a:buFontTx/>
              <a:buNone/>
              <a:defRPr/>
            </a:pPr>
            <a:r>
              <a:rPr lang="en-US" sz="2400" dirty="0">
                <a:latin typeface="Times New Roman" pitchFamily="18" charset="0"/>
                <a:cs typeface="Times New Roman" pitchFamily="18" charset="0"/>
              </a:rPr>
              <a:t>	program committee. . </a:t>
            </a:r>
            <a:r>
              <a:rPr lang="en-US" sz="2400" dirty="0" smtClean="0">
                <a:latin typeface="Times New Roman" pitchFamily="18" charset="0"/>
                <a:cs typeface="Times New Roman" pitchFamily="18" charset="0"/>
              </a:rPr>
              <a:t>.</a:t>
            </a:r>
          </a:p>
          <a:p>
            <a:pPr marL="722376" lvl="1" indent="-274320" eaLnBrk="1" fontAlgn="auto" hangingPunct="1">
              <a:lnSpc>
                <a:spcPct val="90000"/>
              </a:lnSpc>
              <a:spcAft>
                <a:spcPts val="0"/>
              </a:spcAft>
              <a:buFontTx/>
              <a:buNone/>
              <a:defRPr/>
            </a:pPr>
            <a:endParaRPr lang="en-US" sz="2400" dirty="0">
              <a:latin typeface="Times New Roman" pitchFamily="18" charset="0"/>
              <a:cs typeface="Times New Roman" pitchFamily="18" charset="0"/>
            </a:endParaRPr>
          </a:p>
          <a:p>
            <a:pPr marL="420624" indent="-384048" eaLnBrk="1" fontAlgn="auto" hangingPunct="1">
              <a:lnSpc>
                <a:spcPct val="90000"/>
              </a:lnSpc>
              <a:spcAft>
                <a:spcPts val="0"/>
              </a:spcAft>
              <a:buFont typeface="Wingdings 2"/>
              <a:buChar char=""/>
              <a:defRPr/>
            </a:pPr>
            <a:r>
              <a:rPr lang="en-US" sz="2400" dirty="0">
                <a:latin typeface="Times New Roman" pitchFamily="18" charset="0"/>
                <a:cs typeface="Times New Roman" pitchFamily="18" charset="0"/>
              </a:rPr>
              <a:t>If you require a response from your reader, make sure you ask for one at the start of your email.</a:t>
            </a:r>
          </a:p>
          <a:p>
            <a:pPr marL="722376" lvl="1" indent="-274320" eaLnBrk="1" fontAlgn="auto" hangingPunct="1">
              <a:lnSpc>
                <a:spcPct val="90000"/>
              </a:lnSpc>
              <a:spcAft>
                <a:spcPts val="0"/>
              </a:spcAft>
              <a:buFontTx/>
              <a:buNone/>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Longer communications</a:t>
            </a:r>
          </a:p>
        </p:txBody>
      </p:sp>
      <p:sp>
        <p:nvSpPr>
          <p:cNvPr id="35843" name="Rectangle 3"/>
          <p:cNvSpPr>
            <a:spLocks noGrp="1" noChangeArrowheads="1"/>
          </p:cNvSpPr>
          <p:nvPr>
            <p:ph idx="1"/>
          </p:nvPr>
        </p:nvSpPr>
        <p:spPr>
          <a:xfrm>
            <a:off x="457200" y="1600200"/>
            <a:ext cx="8382000" cy="4953000"/>
          </a:xfrm>
        </p:spPr>
        <p:txBody>
          <a:bodyPr>
            <a:normAutofit/>
          </a:bodyPr>
          <a:lstStyle/>
          <a:p>
            <a:pPr eaLnBrk="1" hangingPunct="1"/>
            <a:r>
              <a:rPr lang="en-US" sz="2400" dirty="0" smtClean="0">
                <a:latin typeface="Times New Roman" pitchFamily="18" charset="0"/>
                <a:cs typeface="Times New Roman" pitchFamily="18" charset="0"/>
              </a:rPr>
              <a:t>One idea per paragraph.</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Table of contents or headings.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Pointers and important content to be highlighted.</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Use bullets wisely to help reading better.</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Hard copy availability.</a:t>
            </a:r>
          </a:p>
          <a:p>
            <a:pPr eaLnBrk="1" hangingPunct="1">
              <a:buNone/>
            </a:pPr>
            <a:endParaRPr lang="en-US" sz="2400" dirty="0" smtClean="0">
              <a:latin typeface="Times New Roman" pitchFamily="18" charset="0"/>
              <a:cs typeface="Times New Roman" pitchFamily="18" charset="0"/>
            </a:endParaRPr>
          </a:p>
          <a:p>
            <a:pPr eaLnBrk="1" hangingPunct="1">
              <a:buFontTx/>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28600"/>
            <a:ext cx="8229600" cy="685800"/>
          </a:xfrm>
        </p:spPr>
        <p:txBody>
          <a:bodyPr>
            <a:normAutofit fontScale="90000"/>
          </a:bodyPr>
          <a:lstStyle/>
          <a:p>
            <a:pPr eaLnBrk="1" fontAlgn="auto" hangingPunct="1">
              <a:spcAft>
                <a:spcPts val="0"/>
              </a:spcAft>
              <a:defRPr/>
            </a:pPr>
            <a:r>
              <a:rPr lang="en-US" sz="4000" dirty="0">
                <a:latin typeface="Times New Roman" pitchFamily="18" charset="0"/>
                <a:cs typeface="Times New Roman" pitchFamily="18" charset="0"/>
              </a:rPr>
              <a:t>Revise this email</a:t>
            </a:r>
          </a:p>
        </p:txBody>
      </p:sp>
      <p:sp>
        <p:nvSpPr>
          <p:cNvPr id="46083" name="Rectangle 3"/>
          <p:cNvSpPr>
            <a:spLocks noGrp="1" noChangeArrowheads="1"/>
          </p:cNvSpPr>
          <p:nvPr>
            <p:ph idx="1"/>
          </p:nvPr>
        </p:nvSpPr>
        <p:spPr>
          <a:xfrm>
            <a:off x="457200" y="1219200"/>
            <a:ext cx="8382000" cy="4953000"/>
          </a:xfrm>
        </p:spPr>
        <p:txBody>
          <a:bodyPr>
            <a:normAutofit lnSpcReduction="10000"/>
          </a:bodyPr>
          <a:lstStyle/>
          <a:p>
            <a:pPr eaLnBrk="1" hangingPunct="1">
              <a:lnSpc>
                <a:spcPct val="90000"/>
              </a:lnSpc>
              <a:buFontTx/>
              <a:buNone/>
            </a:pP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personidon’tknowwell@ecu.com</a:t>
            </a:r>
            <a:endParaRPr lang="en-US" sz="2400" dirty="0" smtClean="0">
              <a:latin typeface="Times New Roman" pitchFamily="18" charset="0"/>
              <a:cs typeface="Times New Roman" pitchFamily="18" charset="0"/>
            </a:endParaRPr>
          </a:p>
          <a:p>
            <a:pPr eaLnBrk="1" hangingPunct="1">
              <a:lnSpc>
                <a:spcPct val="90000"/>
              </a:lnSpc>
              <a:buFontTx/>
              <a:buNone/>
            </a:pPr>
            <a:r>
              <a:rPr lang="en-US" sz="2400" dirty="0" smtClean="0">
                <a:latin typeface="Times New Roman" pitchFamily="18" charset="0"/>
                <a:cs typeface="Times New Roman" pitchFamily="18" charset="0"/>
              </a:rPr>
              <a:t>	From:  </a:t>
            </a:r>
            <a:r>
              <a:rPr lang="en-US" sz="2400" dirty="0" smtClean="0">
                <a:latin typeface="Times New Roman" pitchFamily="18" charset="0"/>
                <a:cs typeface="Times New Roman" pitchFamily="18" charset="0"/>
                <a:hlinkClick r:id="rId3"/>
              </a:rPr>
              <a:t>staffperson@notecu.com</a:t>
            </a:r>
          </a:p>
          <a:p>
            <a:pPr eaLnBrk="1" hangingPunct="1">
              <a:lnSpc>
                <a:spcPct val="90000"/>
              </a:lnSpc>
              <a:buFontTx/>
              <a:buNone/>
            </a:pPr>
            <a:r>
              <a:rPr lang="en-US" sz="2400" dirty="0" smtClean="0">
                <a:latin typeface="Times New Roman" pitchFamily="18" charset="0"/>
                <a:cs typeface="Times New Roman" pitchFamily="18" charset="0"/>
              </a:rPr>
              <a:t>	Subject:  workshop</a:t>
            </a:r>
          </a:p>
          <a:p>
            <a:pPr eaLnBrk="1" hangingPunct="1">
              <a:lnSpc>
                <a:spcPct val="90000"/>
              </a:lnSpc>
              <a:buFontTx/>
              <a:buNone/>
            </a:pPr>
            <a:endParaRPr lang="en-US" sz="2400" dirty="0" smtClean="0">
              <a:latin typeface="Times New Roman" pitchFamily="18" charset="0"/>
              <a:cs typeface="Times New Roman" pitchFamily="18" charset="0"/>
            </a:endParaRPr>
          </a:p>
          <a:p>
            <a:pPr eaLnBrk="1" hangingPunct="1">
              <a:lnSpc>
                <a:spcPct val="90000"/>
              </a:lnSpc>
              <a:buFontTx/>
              <a:buNone/>
            </a:pPr>
            <a:r>
              <a:rPr lang="en-US" sz="2400" dirty="0" smtClean="0">
                <a:latin typeface="Times New Roman" pitchFamily="18" charset="0"/>
                <a:cs typeface="Times New Roman" pitchFamily="18" charset="0"/>
              </a:rPr>
              <a:t>	IT HAS BEEN A WHILE SINCE YOU SENT YOUR EMAIL ABOUT THE WORKSHOP THAT IS COMING UP.  I HAVE BEEN VERY BUSY WITH ALL OF THE EVENTS BY OUR COMPANY.  MATCH DAY WAS VERY BUSY FOR OUR OFFICE, AND WE ARE PREPARING FOR SEVERAL MEETINGS THAT ARE COMING UP SOON.  DR. DOLITTLE CAN BE SO HELPLESS AT TIMES;)  I AM SENDING A POWERPOINT ATTACHMENT.  IT SHOULD ANSWER ALL YOUR QUESTIONS.  THE WORKSHOP IS DEALING WITH WOMEN IN MEDICINE.  HAVE A NICE DAY.</a:t>
            </a:r>
          </a:p>
          <a:p>
            <a:pPr eaLnBrk="1" hangingPunct="1">
              <a:lnSpc>
                <a:spcPct val="90000"/>
              </a:lnSpc>
              <a:buFontTx/>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792162"/>
          </a:xfrm>
        </p:spPr>
        <p:txBody>
          <a:bodyPr>
            <a:normAutofit fontScale="90000"/>
          </a:bodyPr>
          <a:lstStyle/>
          <a:p>
            <a:pPr eaLnBrk="1" fontAlgn="auto" hangingPunct="1">
              <a:spcAft>
                <a:spcPts val="0"/>
              </a:spcAft>
              <a:defRPr/>
            </a:pPr>
            <a:r>
              <a:rPr lang="en-US" dirty="0">
                <a:latin typeface="Times New Roman" pitchFamily="18" charset="0"/>
                <a:cs typeface="Times New Roman" pitchFamily="18" charset="0"/>
              </a:rPr>
              <a:t>Tone</a:t>
            </a:r>
          </a:p>
        </p:txBody>
      </p:sp>
      <p:sp>
        <p:nvSpPr>
          <p:cNvPr id="36867" name="Rectangle 3"/>
          <p:cNvSpPr>
            <a:spLocks noGrp="1" noChangeArrowheads="1"/>
          </p:cNvSpPr>
          <p:nvPr>
            <p:ph idx="1"/>
          </p:nvPr>
        </p:nvSpPr>
        <p:spPr>
          <a:xfrm>
            <a:off x="457200" y="1493837"/>
            <a:ext cx="8229600" cy="4373563"/>
          </a:xfrm>
        </p:spPr>
        <p:txBody>
          <a:bodyPr>
            <a:normAutofit/>
          </a:bodyPr>
          <a:lstStyle/>
          <a:p>
            <a:pPr eaLnBrk="1" hangingPunct="1"/>
            <a:r>
              <a:rPr lang="en-US" sz="2400" dirty="0" smtClean="0">
                <a:latin typeface="Times New Roman" pitchFamily="18" charset="0"/>
                <a:cs typeface="Times New Roman" pitchFamily="18" charset="0"/>
              </a:rPr>
              <a:t>Be friendly.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Avoid negative words, especially those that begin with “un, non, ex” or that end with “less”.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Use contractions to add a friendly, conversational tone. (don’t, won’t, can’t)		</a:t>
            </a:r>
          </a:p>
          <a:p>
            <a:pPr eaLnBrk="1" hangingPunct="1">
              <a:buFontTx/>
              <a:buNone/>
            </a:pPr>
            <a:endParaRPr lang="en-US" sz="2400" dirty="0" smtClean="0">
              <a:latin typeface="Times New Roman" pitchFamily="18" charset="0"/>
              <a:cs typeface="Times New Roman" pitchFamily="18" charset="0"/>
            </a:endParaRPr>
          </a:p>
          <a:p>
            <a:pPr algn="ctr" eaLnBrk="1" hangingPunct="1">
              <a:buFontTx/>
              <a:buNone/>
            </a:pPr>
            <a:r>
              <a:rPr lang="en-US" sz="2400" b="1" dirty="0" smtClean="0">
                <a:latin typeface="Times New Roman" pitchFamily="18" charset="0"/>
                <a:cs typeface="Times New Roman" pitchFamily="18" charset="0"/>
              </a:rPr>
              <a:t>Situation + Audience = Tone</a:t>
            </a:r>
          </a:p>
          <a:p>
            <a:pPr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Bad news emails</a:t>
            </a:r>
          </a:p>
        </p:txBody>
      </p:sp>
      <p:sp>
        <p:nvSpPr>
          <p:cNvPr id="37891" name="Rectangle 3"/>
          <p:cNvSpPr>
            <a:spLocks noGrp="1" noChangeArrowheads="1"/>
          </p:cNvSpPr>
          <p:nvPr>
            <p:ph idx="1"/>
          </p:nvPr>
        </p:nvSpPr>
        <p:spPr>
          <a:xfrm>
            <a:off x="457200" y="1828800"/>
            <a:ext cx="8382000" cy="3733800"/>
          </a:xfrm>
        </p:spPr>
        <p:txBody>
          <a:bodyPr>
            <a:normAutofit/>
          </a:bodyPr>
          <a:lstStyle/>
          <a:p>
            <a:pPr eaLnBrk="1" hangingPunct="1"/>
            <a:r>
              <a:rPr lang="en-US" sz="2400" dirty="0" smtClean="0">
                <a:latin typeface="Times New Roman" pitchFamily="18" charset="0"/>
                <a:cs typeface="Times New Roman" pitchFamily="18" charset="0"/>
              </a:rPr>
              <a:t>Give the news first</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Avoid assigning blame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Avoid uncertainty</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Offer a positive resolution at the email’s conclusion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7467600" cy="944562"/>
          </a:xfrm>
        </p:spPr>
        <p:txBody>
          <a:bodyPr/>
          <a:lstStyle/>
          <a:p>
            <a:pPr eaLnBrk="1" hangingPunct="1"/>
            <a:r>
              <a:rPr lang="en-US" dirty="0" smtClean="0">
                <a:latin typeface="Times New Roman" pitchFamily="18" charset="0"/>
                <a:cs typeface="Times New Roman" pitchFamily="18" charset="0"/>
              </a:rPr>
              <a:t>Emailing a complaint</a:t>
            </a:r>
          </a:p>
        </p:txBody>
      </p:sp>
      <p:sp>
        <p:nvSpPr>
          <p:cNvPr id="38915" name="Rectangle 3"/>
          <p:cNvSpPr>
            <a:spLocks noGrp="1" noChangeArrowheads="1"/>
          </p:cNvSpPr>
          <p:nvPr>
            <p:ph idx="1"/>
          </p:nvPr>
        </p:nvSpPr>
        <p:spPr>
          <a:xfrm>
            <a:off x="457200" y="1524000"/>
            <a:ext cx="8305800" cy="4191000"/>
          </a:xfrm>
        </p:spPr>
        <p:txBody>
          <a:bodyPr>
            <a:normAutofit/>
          </a:bodyPr>
          <a:lstStyle/>
          <a:p>
            <a:pPr eaLnBrk="1" hangingPunct="1"/>
            <a:r>
              <a:rPr lang="en-US" sz="2400" dirty="0" smtClean="0">
                <a:latin typeface="Times New Roman" pitchFamily="18" charset="0"/>
                <a:cs typeface="Times New Roman" pitchFamily="18" charset="0"/>
              </a:rPr>
              <a:t>Give the context, the history of the problem</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Give the history of your efforts to solve the problem</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Tell the reader why he or she is involved and what he or she needs to do to help solve the problem</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Offer suggestions as to how the problem might be solved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74638"/>
            <a:ext cx="2971800" cy="1143000"/>
          </a:xfrm>
        </p:spPr>
        <p:txBody>
          <a:bodyPr/>
          <a:lstStyle/>
          <a:p>
            <a:pPr eaLnBrk="1" hangingPunct="1"/>
            <a:r>
              <a:rPr lang="en-US" dirty="0" smtClean="0">
                <a:latin typeface="Times New Roman" pitchFamily="18" charset="0"/>
                <a:cs typeface="Times New Roman" pitchFamily="18" charset="0"/>
              </a:rPr>
              <a:t>Flaming</a:t>
            </a:r>
          </a:p>
        </p:txBody>
      </p:sp>
      <p:sp>
        <p:nvSpPr>
          <p:cNvPr id="39939" name="Rectangle 3"/>
          <p:cNvSpPr>
            <a:spLocks noGrp="1" noChangeArrowheads="1"/>
          </p:cNvSpPr>
          <p:nvPr>
            <p:ph idx="1"/>
          </p:nvPr>
        </p:nvSpPr>
        <p:spPr>
          <a:xfrm>
            <a:off x="457200" y="1676400"/>
            <a:ext cx="8305800" cy="4191000"/>
          </a:xfrm>
        </p:spPr>
        <p:txBody>
          <a:bodyPr>
            <a:normAutofit/>
          </a:bodyPr>
          <a:lstStyle/>
          <a:p>
            <a:pPr eaLnBrk="1" hangingPunct="1"/>
            <a:r>
              <a:rPr lang="en-US" sz="2400" dirty="0" smtClean="0">
                <a:latin typeface="Times New Roman" pitchFamily="18" charset="0"/>
                <a:cs typeface="Times New Roman" pitchFamily="18" charset="0"/>
              </a:rPr>
              <a:t>“Flaming is a virtual term for venting or sending inflammatory messages in email.”</a:t>
            </a:r>
          </a:p>
          <a:p>
            <a:pPr eaLnBrk="1" hangingPunct="1">
              <a:buFontTx/>
              <a:buNone/>
            </a:pPr>
            <a:r>
              <a:rPr lang="en-US" sz="2400" dirty="0" smtClean="0">
                <a:latin typeface="Times New Roman" pitchFamily="18" charset="0"/>
                <a:cs typeface="Times New Roman" pitchFamily="18" charset="0"/>
              </a:rPr>
              <a:t>                          				 --Purdue owl</a:t>
            </a:r>
          </a:p>
          <a:p>
            <a:pPr eaLnBrk="1" hangingPunct="1">
              <a:buFontTx/>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Flaming tends to create conflict</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Flaming makes long-term enemies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What you write in an email cannot be taken back!</a:t>
            </a:r>
          </a:p>
        </p:txBody>
      </p:sp>
      <p:pic>
        <p:nvPicPr>
          <p:cNvPr id="39940" name="Picture 4" descr="firecar"/>
          <p:cNvPicPr>
            <a:picLocks noChangeAspect="1" noChangeArrowheads="1"/>
          </p:cNvPicPr>
          <p:nvPr/>
        </p:nvPicPr>
        <p:blipFill>
          <a:blip r:embed="rId3"/>
          <a:srcRect/>
          <a:stretch>
            <a:fillRect/>
          </a:stretch>
        </p:blipFill>
        <p:spPr bwMode="auto">
          <a:xfrm>
            <a:off x="7162800" y="3581400"/>
            <a:ext cx="151641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Controlling flaming</a:t>
            </a:r>
          </a:p>
        </p:txBody>
      </p:sp>
      <p:sp>
        <p:nvSpPr>
          <p:cNvPr id="40963" name="Rectangle 3"/>
          <p:cNvSpPr>
            <a:spLocks noGrp="1" noChangeArrowheads="1"/>
          </p:cNvSpPr>
          <p:nvPr>
            <p:ph idx="1"/>
          </p:nvPr>
        </p:nvSpPr>
        <p:spPr>
          <a:xfrm>
            <a:off x="457200" y="1600200"/>
            <a:ext cx="5334000" cy="4953000"/>
          </a:xfrm>
        </p:spPr>
        <p:txBody>
          <a:bodyPr>
            <a:normAutofit lnSpcReduction="10000"/>
          </a:bodyPr>
          <a:lstStyle/>
          <a:p>
            <a:pPr eaLnBrk="1" hangingPunct="1"/>
            <a:r>
              <a:rPr lang="en-US" sz="2400" dirty="0" smtClean="0">
                <a:latin typeface="Times New Roman" pitchFamily="18" charset="0"/>
                <a:cs typeface="Times New Roman" pitchFamily="18" charset="0"/>
              </a:rPr>
              <a:t>Ask yourself: “Would I say this to the person’s face?”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Calm down before responding to an email that has irritated you.</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Read your email twice before sending it.</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Assume your email will be misunderstood and that the intent with which you wrote it will not be assigned to it.</a:t>
            </a:r>
          </a:p>
          <a:p>
            <a:pPr eaLnBrk="1" hangingPunct="1"/>
            <a:endParaRPr lang="en-US" sz="2400" dirty="0" smtClean="0">
              <a:latin typeface="Times New Roman" pitchFamily="18" charset="0"/>
              <a:cs typeface="Times New Roman" pitchFamily="18" charset="0"/>
            </a:endParaRPr>
          </a:p>
        </p:txBody>
      </p:sp>
      <p:pic>
        <p:nvPicPr>
          <p:cNvPr id="4" name="Picture 3" descr="8561489-Fire-fighter-with-water-hose-Stock-Vector-cartoon.jpg"/>
          <p:cNvPicPr>
            <a:picLocks noChangeAspect="1"/>
          </p:cNvPicPr>
          <p:nvPr/>
        </p:nvPicPr>
        <p:blipFill>
          <a:blip r:embed="rId3"/>
          <a:stretch>
            <a:fillRect/>
          </a:stretch>
        </p:blipFill>
        <p:spPr>
          <a:xfrm>
            <a:off x="6344412" y="1600200"/>
            <a:ext cx="2494788" cy="48768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Responding to a flame</a:t>
            </a:r>
          </a:p>
        </p:txBody>
      </p:sp>
      <p:sp>
        <p:nvSpPr>
          <p:cNvPr id="41987" name="Rectangle 4"/>
          <p:cNvSpPr>
            <a:spLocks noGrp="1" noChangeArrowheads="1"/>
          </p:cNvSpPr>
          <p:nvPr>
            <p:ph sz="half" idx="1"/>
          </p:nvPr>
        </p:nvSpPr>
        <p:spPr/>
        <p:txBody>
          <a:bodyPr>
            <a:normAutofit/>
          </a:bodyPr>
          <a:lstStyle/>
          <a:p>
            <a:pPr eaLnBrk="1" hangingPunct="1">
              <a:lnSpc>
                <a:spcPct val="90000"/>
              </a:lnSpc>
            </a:pPr>
            <a:r>
              <a:rPr lang="en-US" sz="2400" dirty="0" smtClean="0">
                <a:latin typeface="Times New Roman" pitchFamily="18" charset="0"/>
                <a:cs typeface="Times New Roman" pitchFamily="18" charset="0"/>
              </a:rPr>
              <a:t>Empathize with the reader and avoid engaging in a dispute</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Thank the reader for bringing the matter to your attention</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Explain what circumstances led to the problem, as you understand it</a:t>
            </a:r>
          </a:p>
        </p:txBody>
      </p:sp>
      <p:sp>
        <p:nvSpPr>
          <p:cNvPr id="41988" name="Rectangle 5"/>
          <p:cNvSpPr>
            <a:spLocks noGrp="1" noChangeArrowheads="1"/>
          </p:cNvSpPr>
          <p:nvPr>
            <p:ph sz="half" idx="2"/>
          </p:nvPr>
        </p:nvSpPr>
        <p:spPr/>
        <p:txBody>
          <a:bodyPr>
            <a:normAutofit/>
          </a:bodyPr>
          <a:lstStyle/>
          <a:p>
            <a:pPr eaLnBrk="1" hangingPunct="1">
              <a:lnSpc>
                <a:spcPct val="90000"/>
              </a:lnSpc>
            </a:pPr>
            <a:r>
              <a:rPr lang="en-US" sz="2400" dirty="0" smtClean="0">
                <a:latin typeface="Times New Roman" pitchFamily="18" charset="0"/>
                <a:cs typeface="Times New Roman" pitchFamily="18" charset="0"/>
              </a:rPr>
              <a:t>If you are aware that the situation is in the process of being resolved, let the reader know in the first sentence or two</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Apologize if necessary</a:t>
            </a:r>
          </a:p>
          <a:p>
            <a:pPr eaLnBrk="1" hangingPunct="1">
              <a:lnSpc>
                <a:spcPct val="90000"/>
              </a:lnSpc>
              <a:buFontTx/>
              <a:buNone/>
            </a:pPr>
            <a:endParaRPr lang="en-US" sz="2400" dirty="0" smtClean="0">
              <a:latin typeface="Times New Roman" pitchFamily="18" charset="0"/>
              <a:cs typeface="Times New Roman" pitchFamily="18" charset="0"/>
            </a:endParaRPr>
          </a:p>
        </p:txBody>
      </p:sp>
      <p:pic>
        <p:nvPicPr>
          <p:cNvPr id="5" name="Picture 4" descr="dT6ee8jnc.jpeg"/>
          <p:cNvPicPr>
            <a:picLocks noChangeAspect="1"/>
          </p:cNvPicPr>
          <p:nvPr/>
        </p:nvPicPr>
        <p:blipFill>
          <a:blip r:embed="rId3"/>
          <a:stretch>
            <a:fillRect/>
          </a:stretch>
        </p:blipFill>
        <p:spPr>
          <a:xfrm>
            <a:off x="4495800" y="4572000"/>
            <a:ext cx="3962400" cy="1873111"/>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884238"/>
          </a:xfrm>
        </p:spPr>
        <p:txBody>
          <a:bodyPr/>
          <a:lstStyle/>
          <a:p>
            <a:r>
              <a:rPr lang="en-US" dirty="0" smtClean="0">
                <a:latin typeface="Times New Roman" pitchFamily="18" charset="0"/>
                <a:cs typeface="Times New Roman" pitchFamily="18" charset="0"/>
              </a:rPr>
              <a:t>Handling Attachments</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228600" y="1600200"/>
            <a:ext cx="4495800" cy="4572000"/>
          </a:xfrm>
        </p:spPr>
        <p:txBody>
          <a:bodyPr>
            <a:normAutofit lnSpcReduction="10000"/>
          </a:bodyPr>
          <a:lstStyle/>
          <a:p>
            <a:r>
              <a:rPr lang="en-US" sz="2400" dirty="0" smtClean="0">
                <a:latin typeface="Times New Roman" pitchFamily="18" charset="0"/>
                <a:cs typeface="Times New Roman" pitchFamily="18" charset="0"/>
              </a:rPr>
              <a:t>Other files sent with the message.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Scan the attachment before opening.</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Rout the attachment through the EDP department in case of any doubt.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Incase of important attachment save it to the </a:t>
            </a:r>
            <a:endParaRPr lang="en-US" sz="2400" dirty="0">
              <a:latin typeface="Times New Roman" pitchFamily="18" charset="0"/>
              <a:cs typeface="Times New Roman" pitchFamily="18" charset="0"/>
            </a:endParaRPr>
          </a:p>
        </p:txBody>
      </p:sp>
      <p:pic>
        <p:nvPicPr>
          <p:cNvPr id="5" name="Content Placeholder 4" descr="Untitled.png"/>
          <p:cNvPicPr>
            <a:picLocks noGrp="1" noChangeAspect="1"/>
          </p:cNvPicPr>
          <p:nvPr>
            <p:ph sz="half" idx="2"/>
          </p:nvPr>
        </p:nvPicPr>
        <p:blipFill>
          <a:blip r:embed="rId2"/>
          <a:stretch>
            <a:fillRect/>
          </a:stretch>
        </p:blipFill>
        <p:spPr>
          <a:xfrm>
            <a:off x="4800600" y="1447800"/>
            <a:ext cx="3962400" cy="48768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ctrTitle"/>
          </p:nvPr>
        </p:nvSpPr>
        <p:spPr>
          <a:xfrm>
            <a:off x="533400" y="838201"/>
            <a:ext cx="8153400" cy="1371600"/>
          </a:xfrm>
        </p:spPr>
        <p:txBody>
          <a:bodyPr>
            <a:normAutofit/>
          </a:bodyPr>
          <a:lstStyle/>
          <a:p>
            <a:pPr algn="l" eaLnBrk="1" fontAlgn="auto" hangingPunct="1">
              <a:spcAft>
                <a:spcPts val="0"/>
              </a:spcAft>
              <a:defRPr/>
            </a:pPr>
            <a:r>
              <a:rPr/>
              <a:t>General email tips</a:t>
            </a:r>
          </a:p>
        </p:txBody>
      </p:sp>
      <p:pic>
        <p:nvPicPr>
          <p:cNvPr id="43012" name="Picture 7" descr="email,world,globes"/>
          <p:cNvPicPr>
            <a:picLocks noChangeAspect="1" noChangeArrowheads="1"/>
          </p:cNvPicPr>
          <p:nvPr/>
        </p:nvPicPr>
        <p:blipFill>
          <a:blip r:embed="rId3"/>
          <a:srcRect/>
          <a:stretch>
            <a:fillRect/>
          </a:stretch>
        </p:blipFill>
        <p:spPr bwMode="auto">
          <a:xfrm>
            <a:off x="2209800" y="2596559"/>
            <a:ext cx="4800600" cy="3377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792162"/>
          </a:xfrm>
        </p:spPr>
        <p:txBody>
          <a:bodyPr>
            <a:normAutofit fontScale="90000"/>
          </a:bodyPr>
          <a:lstStyle/>
          <a:p>
            <a:pPr eaLnBrk="1" fontAlgn="auto" hangingPunct="1">
              <a:spcAft>
                <a:spcPts val="0"/>
              </a:spcAft>
              <a:defRPr/>
            </a:pPr>
            <a:r>
              <a:rPr lang="en-US" dirty="0">
                <a:latin typeface="Times New Roman" pitchFamily="18" charset="0"/>
                <a:cs typeface="Times New Roman" pitchFamily="18" charset="0"/>
              </a:rPr>
              <a:t> General guidelines</a:t>
            </a:r>
          </a:p>
        </p:txBody>
      </p:sp>
      <p:sp>
        <p:nvSpPr>
          <p:cNvPr id="44035" name="Rectangle 3"/>
          <p:cNvSpPr>
            <a:spLocks noGrp="1" noChangeArrowheads="1"/>
          </p:cNvSpPr>
          <p:nvPr>
            <p:ph idx="1"/>
          </p:nvPr>
        </p:nvSpPr>
        <p:spPr>
          <a:xfrm>
            <a:off x="457200" y="1524000"/>
            <a:ext cx="8229600" cy="4419600"/>
          </a:xfrm>
        </p:spPr>
        <p:txBody>
          <a:bodyPr>
            <a:normAutofit/>
          </a:bodyPr>
          <a:lstStyle/>
          <a:p>
            <a:pPr eaLnBrk="1" hangingPunct="1"/>
            <a:r>
              <a:rPr lang="en-US" sz="2400" dirty="0" smtClean="0">
                <a:latin typeface="Times New Roman" pitchFamily="18" charset="0"/>
                <a:cs typeface="Times New Roman" pitchFamily="18" charset="0"/>
              </a:rPr>
              <a:t>Include appropriate salutation and closing.</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Make excellent use of the subject line.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Limit each message (or paragraph) to one idea.</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Present information in the order in which it is likely to be needed (e.g., give the nature and purpose of an upcoming meeting before giving the date, place, and time).</a:t>
            </a:r>
          </a:p>
          <a:p>
            <a:pPr lvl="1" eaLnBrk="1" hangingPunct="1"/>
            <a:endParaRPr lang="en-US" sz="2400" dirty="0" smtClean="0">
              <a:latin typeface="Times New Roman" pitchFamily="18" charset="0"/>
              <a:cs typeface="Times New Roman" pitchFamily="18" charset="0"/>
            </a:endParaRPr>
          </a:p>
          <a:p>
            <a:pPr eaLnBrk="1" hangingPunct="1"/>
            <a:endParaRPr lang="en-US" sz="2400" dirty="0" smtClean="0">
              <a:latin typeface="Times New Roman" pitchFamily="18" charset="0"/>
              <a:cs typeface="Times New Roman" pitchFamily="18" charset="0"/>
            </a:endParaRPr>
          </a:p>
          <a:p>
            <a:pPr lvl="1" eaLnBrk="1" hangingPunct="1"/>
            <a:endParaRPr lang="en-US" sz="2400" dirty="0" smtClean="0">
              <a:latin typeface="Times New Roman" pitchFamily="18" charset="0"/>
              <a:cs typeface="Times New Roman" pitchFamily="18" charset="0"/>
            </a:endParaRPr>
          </a:p>
          <a:p>
            <a:pPr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792162"/>
          </a:xfrm>
        </p:spPr>
        <p:txBody>
          <a:bodyPr>
            <a:normAutofit fontScale="90000"/>
          </a:bodyPr>
          <a:lstStyle/>
          <a:p>
            <a:pPr eaLnBrk="1" fontAlgn="auto" hangingPunct="1">
              <a:spcAft>
                <a:spcPts val="0"/>
              </a:spcAft>
              <a:defRPr/>
            </a:pPr>
            <a:r>
              <a:rPr lang="en-US" dirty="0">
                <a:latin typeface="Times New Roman" pitchFamily="18" charset="0"/>
                <a:cs typeface="Times New Roman" pitchFamily="18" charset="0"/>
              </a:rPr>
              <a:t> General guidelines</a:t>
            </a:r>
          </a:p>
        </p:txBody>
      </p:sp>
      <p:sp>
        <p:nvSpPr>
          <p:cNvPr id="45059" name="Rectangle 3"/>
          <p:cNvSpPr>
            <a:spLocks noGrp="1" noChangeArrowheads="1"/>
          </p:cNvSpPr>
          <p:nvPr>
            <p:ph idx="1"/>
          </p:nvPr>
        </p:nvSpPr>
        <p:spPr>
          <a:xfrm>
            <a:off x="457200" y="1524000"/>
            <a:ext cx="8229600" cy="4572000"/>
          </a:xfrm>
        </p:spPr>
        <p:txBody>
          <a:bodyPr>
            <a:normAutofit/>
          </a:bodyPr>
          <a:lstStyle/>
          <a:p>
            <a:pPr eaLnBrk="1" hangingPunct="1"/>
            <a:r>
              <a:rPr lang="en-US" sz="2400" dirty="0" smtClean="0">
                <a:latin typeface="Times New Roman" pitchFamily="18" charset="0"/>
                <a:cs typeface="Times New Roman" pitchFamily="18" charset="0"/>
              </a:rPr>
              <a:t>Explain and identify attachments</a:t>
            </a:r>
          </a:p>
          <a:p>
            <a:pPr eaLnBrk="1" hangingPunct="1">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Use jargon(slang, lingo, terminologies) when appropriate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Proofread carefully</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Use emoticons (Smiles) and abbreviations in moderation</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Beware of caps lock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dirty="0" smtClean="0">
                <a:latin typeface="Times New Roman" pitchFamily="18" charset="0"/>
                <a:cs typeface="Times New Roman" pitchFamily="18" charset="0"/>
              </a:rPr>
              <a:t>Why is email etiquette important?</a:t>
            </a:r>
          </a:p>
        </p:txBody>
      </p:sp>
      <p:sp>
        <p:nvSpPr>
          <p:cNvPr id="22531" name="Rectangle 3"/>
          <p:cNvSpPr>
            <a:spLocks noGrp="1" noChangeArrowheads="1"/>
          </p:cNvSpPr>
          <p:nvPr>
            <p:ph idx="1"/>
          </p:nvPr>
        </p:nvSpPr>
        <p:spPr/>
        <p:txBody>
          <a:bodyPr>
            <a:normAutofit/>
          </a:bodyPr>
          <a:lstStyle/>
          <a:p>
            <a:pPr eaLnBrk="1" hangingPunct="1"/>
            <a:r>
              <a:rPr lang="en-US" sz="2400" dirty="0" smtClean="0"/>
              <a:t>Personality of printed word</a:t>
            </a:r>
          </a:p>
          <a:p>
            <a:pPr eaLnBrk="1" hangingPunct="1"/>
            <a:endParaRPr lang="en-US" sz="2400" dirty="0" smtClean="0"/>
          </a:p>
          <a:p>
            <a:pPr eaLnBrk="1" hangingPunct="1"/>
            <a:r>
              <a:rPr lang="en-US" sz="2400" dirty="0" smtClean="0"/>
              <a:t>Reader’s misinterpretation </a:t>
            </a:r>
          </a:p>
          <a:p>
            <a:pPr eaLnBrk="1" hangingPunct="1"/>
            <a:endParaRPr lang="en-US" sz="2400" dirty="0" smtClean="0"/>
          </a:p>
          <a:p>
            <a:pPr eaLnBrk="1" hangingPunct="1"/>
            <a:r>
              <a:rPr lang="en-US" sz="2400" dirty="0" smtClean="0"/>
              <a:t>you are the first impression of your company</a:t>
            </a:r>
          </a:p>
          <a:p>
            <a:pPr eaLnBrk="1" hangingPunct="1"/>
            <a:endParaRPr lang="en-US" sz="2400" dirty="0" smtClean="0"/>
          </a:p>
          <a:p>
            <a:pPr eaLnBrk="1" hangingPunct="1"/>
            <a:r>
              <a:rPr lang="en-US" sz="2400" dirty="0" smtClean="0"/>
              <a:t>The mail can make or break relations</a:t>
            </a:r>
          </a:p>
          <a:p>
            <a:pPr eaLnBrk="1" hangingPunct="1"/>
            <a:endParaRPr lang="en-US" sz="2400" dirty="0" smtClean="0"/>
          </a:p>
          <a:p>
            <a:pPr eaLnBrk="1" hangingPunct="1"/>
            <a:r>
              <a:rPr lang="en-US" sz="2400" dirty="0" smtClean="0"/>
              <a:t>Time saving</a:t>
            </a:r>
          </a:p>
          <a:p>
            <a:pPr eaLnBrk="1" hangingPunct="1">
              <a:buFont typeface="Wingdings 2" pitchFamily="18" charset="2"/>
              <a:buNone/>
            </a:pPr>
            <a:endParaRPr 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28600"/>
            <a:ext cx="8229600" cy="685800"/>
          </a:xfrm>
        </p:spPr>
        <p:txBody>
          <a:bodyPr>
            <a:normAutofit fontScale="90000"/>
          </a:bodyPr>
          <a:lstStyle/>
          <a:p>
            <a:pPr eaLnBrk="1" fontAlgn="auto" hangingPunct="1">
              <a:spcAft>
                <a:spcPts val="0"/>
              </a:spcAft>
              <a:defRPr/>
            </a:pPr>
            <a:r>
              <a:rPr lang="en-US" sz="4000" dirty="0">
                <a:latin typeface="Times New Roman" pitchFamily="18" charset="0"/>
                <a:cs typeface="Times New Roman" pitchFamily="18" charset="0"/>
              </a:rPr>
              <a:t>Revise this email</a:t>
            </a:r>
          </a:p>
        </p:txBody>
      </p:sp>
      <p:sp>
        <p:nvSpPr>
          <p:cNvPr id="46083" name="Rectangle 3"/>
          <p:cNvSpPr>
            <a:spLocks noGrp="1" noChangeArrowheads="1"/>
          </p:cNvSpPr>
          <p:nvPr>
            <p:ph idx="1"/>
          </p:nvPr>
        </p:nvSpPr>
        <p:spPr>
          <a:xfrm>
            <a:off x="457200" y="1219200"/>
            <a:ext cx="8382000" cy="4953000"/>
          </a:xfrm>
        </p:spPr>
        <p:txBody>
          <a:bodyPr>
            <a:normAutofit lnSpcReduction="10000"/>
          </a:bodyPr>
          <a:lstStyle/>
          <a:p>
            <a:pPr eaLnBrk="1" hangingPunct="1">
              <a:lnSpc>
                <a:spcPct val="90000"/>
              </a:lnSpc>
              <a:buFontTx/>
              <a:buNone/>
            </a:pP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personidon’tknowwell@ecu.com</a:t>
            </a:r>
            <a:endParaRPr lang="en-US" sz="2400" dirty="0" smtClean="0">
              <a:latin typeface="Times New Roman" pitchFamily="18" charset="0"/>
              <a:cs typeface="Times New Roman" pitchFamily="18" charset="0"/>
            </a:endParaRPr>
          </a:p>
          <a:p>
            <a:pPr eaLnBrk="1" hangingPunct="1">
              <a:lnSpc>
                <a:spcPct val="90000"/>
              </a:lnSpc>
              <a:buFontTx/>
              <a:buNone/>
            </a:pPr>
            <a:r>
              <a:rPr lang="en-US" sz="2400" dirty="0" smtClean="0">
                <a:latin typeface="Times New Roman" pitchFamily="18" charset="0"/>
                <a:cs typeface="Times New Roman" pitchFamily="18" charset="0"/>
              </a:rPr>
              <a:t>	From:  </a:t>
            </a:r>
            <a:r>
              <a:rPr lang="en-US" sz="2400" dirty="0" smtClean="0">
                <a:latin typeface="Times New Roman" pitchFamily="18" charset="0"/>
                <a:cs typeface="Times New Roman" pitchFamily="18" charset="0"/>
                <a:hlinkClick r:id="rId3"/>
              </a:rPr>
              <a:t>staffperson@notecu.com</a:t>
            </a:r>
          </a:p>
          <a:p>
            <a:pPr eaLnBrk="1" hangingPunct="1">
              <a:lnSpc>
                <a:spcPct val="90000"/>
              </a:lnSpc>
              <a:buFontTx/>
              <a:buNone/>
            </a:pPr>
            <a:r>
              <a:rPr lang="en-US" sz="2400" dirty="0" smtClean="0">
                <a:latin typeface="Times New Roman" pitchFamily="18" charset="0"/>
                <a:cs typeface="Times New Roman" pitchFamily="18" charset="0"/>
              </a:rPr>
              <a:t>	Subject:  workshop</a:t>
            </a:r>
          </a:p>
          <a:p>
            <a:pPr eaLnBrk="1" hangingPunct="1">
              <a:lnSpc>
                <a:spcPct val="90000"/>
              </a:lnSpc>
              <a:buFontTx/>
              <a:buNone/>
            </a:pPr>
            <a:endParaRPr lang="en-US" sz="2400" dirty="0" smtClean="0">
              <a:latin typeface="Times New Roman" pitchFamily="18" charset="0"/>
              <a:cs typeface="Times New Roman" pitchFamily="18" charset="0"/>
            </a:endParaRPr>
          </a:p>
          <a:p>
            <a:pPr eaLnBrk="1" hangingPunct="1">
              <a:lnSpc>
                <a:spcPct val="90000"/>
              </a:lnSpc>
              <a:buFontTx/>
              <a:buNone/>
            </a:pPr>
            <a:r>
              <a:rPr lang="en-US" sz="2400" dirty="0" smtClean="0">
                <a:latin typeface="Times New Roman" pitchFamily="18" charset="0"/>
                <a:cs typeface="Times New Roman" pitchFamily="18" charset="0"/>
              </a:rPr>
              <a:t>	IT HAS BEEN A WHILE SINCE YOU SENT YOUR EMAIL ABOUT THE WORKSHOP THAT IS COMING UP.  I HAVE BEEN VERY BUSY WITH ALL OF THE EVENTS BY OUR COMPANY.  MATCH DAY WAS VERY BUSY FOR OUR OFFICE, AND WE ARE PREPARING FOR SEVERAL MEETINGS THAT ARE COMING UP SOON.  DR. DOLITTLE CAN BE SO HELPLESS AT TIMES;)  I AM SENDING A POWERPOINT ATTACHMENT.  IT SHOULD ANSWER ALL YOUR QUESTIONS.  THE WORKSHOP IS DEALING WITH WOMEN IN MEDICINE.  HAVE A NICE DAY.</a:t>
            </a:r>
          </a:p>
          <a:p>
            <a:pPr eaLnBrk="1" hangingPunct="1">
              <a:lnSpc>
                <a:spcPct val="90000"/>
              </a:lnSpc>
              <a:buFontTx/>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4"/>
          <p:cNvSpPr txBox="1">
            <a:spLocks noChangeArrowheads="1"/>
          </p:cNvSpPr>
          <p:nvPr/>
        </p:nvSpPr>
        <p:spPr bwMode="auto">
          <a:xfrm>
            <a:off x="533400" y="228600"/>
            <a:ext cx="7467600" cy="646113"/>
          </a:xfrm>
          <a:prstGeom prst="rect">
            <a:avLst/>
          </a:prstGeom>
          <a:noFill/>
          <a:ln w="9525">
            <a:noFill/>
            <a:miter lim="800000"/>
            <a:headEnd/>
            <a:tailEnd/>
          </a:ln>
        </p:spPr>
        <p:txBody>
          <a:bodyPr>
            <a:spAutoFit/>
          </a:bodyPr>
          <a:lstStyle/>
          <a:p>
            <a:pPr eaLnBrk="0" hangingPunct="0"/>
            <a:r>
              <a:rPr lang="en-US" sz="3600" b="1" dirty="0">
                <a:latin typeface="Times New Roman" pitchFamily="18" charset="0"/>
                <a:ea typeface="Calibri" pitchFamily="34" charset="0"/>
                <a:cs typeface="Times New Roman" pitchFamily="18" charset="0"/>
              </a:rPr>
              <a:t>Phone Etiquette </a:t>
            </a:r>
          </a:p>
        </p:txBody>
      </p:sp>
      <p:sp>
        <p:nvSpPr>
          <p:cNvPr id="47107" name="Rectangle 3"/>
          <p:cNvSpPr txBox="1">
            <a:spLocks noChangeArrowheads="1"/>
          </p:cNvSpPr>
          <p:nvPr/>
        </p:nvSpPr>
        <p:spPr bwMode="auto">
          <a:xfrm>
            <a:off x="381000" y="1219200"/>
            <a:ext cx="8382000" cy="5181600"/>
          </a:xfrm>
          <a:prstGeom prst="rect">
            <a:avLst/>
          </a:prstGeom>
          <a:noFill/>
          <a:ln w="9525">
            <a:noFill/>
            <a:miter lim="800000"/>
            <a:headEnd/>
            <a:tailEnd/>
          </a:ln>
        </p:spPr>
        <p:txBody>
          <a:bodyPr/>
          <a:lstStyle/>
          <a:p>
            <a:r>
              <a:rPr lang="en-US" sz="2400" dirty="0"/>
              <a:t> </a:t>
            </a:r>
            <a:r>
              <a:rPr lang="en-US" sz="2400" b="1" dirty="0">
                <a:latin typeface="Times New Roman" pitchFamily="18" charset="0"/>
                <a:cs typeface="Times New Roman" pitchFamily="18" charset="0"/>
              </a:rPr>
              <a:t>When Your Call is Answered </a:t>
            </a:r>
            <a:endParaRPr lang="en-US" sz="2400" b="1" dirty="0" smtClean="0">
              <a:latin typeface="Times New Roman" pitchFamily="18" charset="0"/>
              <a:cs typeface="Times New Roman" pitchFamily="18" charset="0"/>
            </a:endParaRPr>
          </a:p>
          <a:p>
            <a:endParaRPr lang="en-US" sz="2400" dirty="0">
              <a:latin typeface="Times New Roman" pitchFamily="18" charset="0"/>
              <a:ea typeface="Calibri" pitchFamily="34" charset="0"/>
              <a:cs typeface="Times New Roman" pitchFamily="18" charset="0"/>
            </a:endParaRPr>
          </a:p>
          <a:p>
            <a:pPr>
              <a:spcBef>
                <a:spcPct val="20000"/>
              </a:spcBef>
              <a:buClr>
                <a:schemeClr val="accent1"/>
              </a:buClr>
              <a:buSzPct val="80000"/>
              <a:buFont typeface="Wingdings 2" pitchFamily="18" charset="2"/>
              <a:buChar char=""/>
            </a:pPr>
            <a:r>
              <a:rPr lang="en-US" sz="2200" dirty="0">
                <a:latin typeface="Times New Roman" pitchFamily="18" charset="0"/>
                <a:ea typeface="Calibri" pitchFamily="34" charset="0"/>
                <a:cs typeface="Times New Roman" pitchFamily="18" charset="0"/>
              </a:rPr>
              <a:t> Speak slowly and clearly</a:t>
            </a:r>
            <a:r>
              <a:rPr lang="en-US" sz="2200" dirty="0" smtClean="0">
                <a:latin typeface="Times New Roman" pitchFamily="18" charset="0"/>
                <a:ea typeface="Calibri" pitchFamily="34" charset="0"/>
                <a:cs typeface="Times New Roman" pitchFamily="18" charset="0"/>
              </a:rPr>
              <a:t>.</a:t>
            </a:r>
          </a:p>
          <a:p>
            <a:pPr>
              <a:spcBef>
                <a:spcPct val="20000"/>
              </a:spcBef>
              <a:buClr>
                <a:schemeClr val="accent1"/>
              </a:buClr>
              <a:buSzPct val="80000"/>
              <a:buFont typeface="Wingdings 2" pitchFamily="18" charset="2"/>
              <a:buChar char=""/>
            </a:pPr>
            <a:endParaRPr lang="en-US" sz="2200" i="1" dirty="0"/>
          </a:p>
          <a:p>
            <a:pPr>
              <a:spcBef>
                <a:spcPct val="20000"/>
              </a:spcBef>
              <a:buClr>
                <a:schemeClr val="accent1"/>
              </a:buClr>
              <a:buSzPct val="80000"/>
              <a:buFont typeface="Wingdings 2" pitchFamily="18" charset="2"/>
              <a:buChar char=""/>
            </a:pPr>
            <a:r>
              <a:rPr lang="en-US" sz="2200" dirty="0">
                <a:latin typeface="Times New Roman" pitchFamily="18" charset="0"/>
                <a:ea typeface="Calibri" pitchFamily="34" charset="0"/>
                <a:cs typeface="Calibri" pitchFamily="34" charset="0"/>
              </a:rPr>
              <a:t>Introduce yourself and place yourself  in context, i.e., ―Hi, my name is Terry Pilgrim and I am calling as a prospective </a:t>
            </a:r>
            <a:r>
              <a:rPr lang="en-US" sz="2200" dirty="0" smtClean="0">
                <a:latin typeface="Times New Roman" pitchFamily="18" charset="0"/>
                <a:ea typeface="Calibri" pitchFamily="34" charset="0"/>
                <a:cs typeface="Calibri" pitchFamily="34" charset="0"/>
              </a:rPr>
              <a:t>candidate for the profile offered by your company.</a:t>
            </a:r>
          </a:p>
          <a:p>
            <a:pPr>
              <a:spcBef>
                <a:spcPct val="20000"/>
              </a:spcBef>
              <a:buClr>
                <a:schemeClr val="accent1"/>
              </a:buClr>
              <a:buSzPct val="80000"/>
              <a:buFont typeface="Wingdings 2" pitchFamily="18" charset="2"/>
              <a:buChar char=""/>
            </a:pPr>
            <a:endParaRPr lang="en-US" sz="2200" dirty="0">
              <a:latin typeface="Times New Roman" pitchFamily="18" charset="0"/>
              <a:ea typeface="Calibri" pitchFamily="34" charset="0"/>
              <a:cs typeface="Calibri" pitchFamily="34" charset="0"/>
            </a:endParaRPr>
          </a:p>
          <a:p>
            <a:pPr>
              <a:spcBef>
                <a:spcPct val="20000"/>
              </a:spcBef>
              <a:buClr>
                <a:schemeClr val="accent1"/>
              </a:buClr>
              <a:buSzPct val="80000"/>
              <a:buFont typeface="Wingdings 2" pitchFamily="18" charset="2"/>
              <a:buChar char=""/>
            </a:pPr>
            <a:r>
              <a:rPr lang="en-US" sz="2200" dirty="0">
                <a:latin typeface="Times New Roman" pitchFamily="18" charset="0"/>
                <a:ea typeface="Calibri" pitchFamily="34" charset="0"/>
                <a:cs typeface="Calibri" pitchFamily="34" charset="0"/>
              </a:rPr>
              <a:t>Ask for who you wish to speak with directly, i.e., ―May I speak with Carol Johnson in </a:t>
            </a:r>
            <a:r>
              <a:rPr lang="en-US" sz="2200" dirty="0" smtClean="0">
                <a:latin typeface="Times New Roman" pitchFamily="18" charset="0"/>
                <a:ea typeface="Calibri" pitchFamily="34" charset="0"/>
                <a:cs typeface="Calibri" pitchFamily="34" charset="0"/>
              </a:rPr>
              <a:t>HR department?</a:t>
            </a:r>
          </a:p>
          <a:p>
            <a:pPr>
              <a:spcBef>
                <a:spcPct val="20000"/>
              </a:spcBef>
              <a:buClr>
                <a:schemeClr val="accent1"/>
              </a:buClr>
              <a:buSzPct val="80000"/>
              <a:buFont typeface="Wingdings 2" pitchFamily="18" charset="2"/>
              <a:buChar char=""/>
            </a:pPr>
            <a:endParaRPr lang="en-US" sz="2200" dirty="0">
              <a:latin typeface="Times New Roman" pitchFamily="18" charset="0"/>
              <a:ea typeface="Calibri" pitchFamily="34" charset="0"/>
              <a:cs typeface="Calibri" pitchFamily="34" charset="0"/>
            </a:endParaRPr>
          </a:p>
          <a:p>
            <a:pPr>
              <a:spcBef>
                <a:spcPct val="20000"/>
              </a:spcBef>
              <a:buClr>
                <a:schemeClr val="accent1"/>
              </a:buClr>
              <a:buSzPct val="80000"/>
              <a:buFont typeface="Wingdings 2" pitchFamily="18" charset="2"/>
              <a:buChar char=""/>
            </a:pPr>
            <a:r>
              <a:rPr lang="en-US" sz="2200" dirty="0">
                <a:latin typeface="Times New Roman" pitchFamily="18" charset="0"/>
                <a:ea typeface="Calibri" pitchFamily="34" charset="0"/>
                <a:cs typeface="Calibri" pitchFamily="34" charset="0"/>
              </a:rPr>
              <a:t>If your call has to be transferred, thank the answerer for her/his assistance. </a:t>
            </a:r>
            <a:endParaRPr lang="en-US" sz="2200" dirty="0" smtClean="0">
              <a:latin typeface="Times New Roman" pitchFamily="18" charset="0"/>
              <a:ea typeface="Calibri" pitchFamily="34" charset="0"/>
              <a:cs typeface="Calibri" pitchFamily="34" charset="0"/>
            </a:endParaRPr>
          </a:p>
          <a:p>
            <a:pPr>
              <a:spcBef>
                <a:spcPct val="20000"/>
              </a:spcBef>
              <a:buClr>
                <a:schemeClr val="accent1"/>
              </a:buClr>
              <a:buSzPct val="80000"/>
            </a:pPr>
            <a:endParaRPr lang="en-US" sz="2200" dirty="0"/>
          </a:p>
          <a:p>
            <a:pPr>
              <a:spcBef>
                <a:spcPct val="20000"/>
              </a:spcBef>
              <a:buClr>
                <a:schemeClr val="accent1"/>
              </a:buClr>
              <a:buSzPct val="80000"/>
              <a:buFont typeface="Wingdings 2" pitchFamily="18" charset="2"/>
              <a:buChar char=""/>
            </a:pPr>
            <a:endParaRPr lang="en-US" sz="2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382000" cy="792162"/>
          </a:xfrm>
        </p:spPr>
        <p:txBody>
          <a:bodyPr>
            <a:normAutofit fontScale="90000"/>
          </a:bodyPr>
          <a:lstStyle/>
          <a:p>
            <a:pPr algn="r"/>
            <a:r>
              <a:rPr lang="en-US" dirty="0" smtClean="0"/>
              <a:t>Continued….</a:t>
            </a:r>
            <a:endParaRPr lang="en-US" dirty="0"/>
          </a:p>
        </p:txBody>
      </p:sp>
      <p:sp>
        <p:nvSpPr>
          <p:cNvPr id="3" name="Content Placeholder 2"/>
          <p:cNvSpPr>
            <a:spLocks noGrp="1"/>
          </p:cNvSpPr>
          <p:nvPr>
            <p:ph idx="1"/>
          </p:nvPr>
        </p:nvSpPr>
        <p:spPr>
          <a:xfrm>
            <a:off x="457200" y="1371600"/>
            <a:ext cx="8305800" cy="4953000"/>
          </a:xfrm>
        </p:spPr>
        <p:txBody>
          <a:bodyPr>
            <a:normAutofit/>
          </a:bodyPr>
          <a:lstStyle/>
          <a:p>
            <a:r>
              <a:rPr lang="en-US" sz="2400" b="1" dirty="0" smtClean="0">
                <a:latin typeface="Times New Roman" pitchFamily="18" charset="0"/>
                <a:ea typeface="Calibri" pitchFamily="34" charset="0"/>
                <a:cs typeface="Calibri" pitchFamily="34" charset="0"/>
              </a:rPr>
              <a:t>Leaving a Message :</a:t>
            </a:r>
          </a:p>
          <a:p>
            <a:endParaRPr lang="en-US" sz="2400" dirty="0" smtClean="0">
              <a:latin typeface="Times New Roman" pitchFamily="18" charset="0"/>
              <a:ea typeface="Calibri" pitchFamily="34" charset="0"/>
              <a:cs typeface="Calibri" pitchFamily="34" charset="0"/>
            </a:endParaRPr>
          </a:p>
          <a:p>
            <a:pPr>
              <a:buFont typeface="Wingdings 2" pitchFamily="18" charset="2"/>
              <a:buChar char=""/>
            </a:pPr>
            <a:r>
              <a:rPr lang="en-US" sz="2400" dirty="0" smtClean="0">
                <a:latin typeface="Times New Roman" pitchFamily="18" charset="0"/>
                <a:ea typeface="Calibri" pitchFamily="34" charset="0"/>
                <a:cs typeface="Calibri" pitchFamily="34" charset="0"/>
              </a:rPr>
              <a:t>Speak slowly and clearly. </a:t>
            </a:r>
          </a:p>
          <a:p>
            <a:pPr>
              <a:buFont typeface="Wingdings 2" pitchFamily="18" charset="2"/>
              <a:buChar char=""/>
            </a:pPr>
            <a:endParaRPr lang="en-US" sz="2400" dirty="0" smtClean="0">
              <a:latin typeface="Times New Roman" pitchFamily="18" charset="0"/>
              <a:ea typeface="Calibri" pitchFamily="34" charset="0"/>
              <a:cs typeface="Calibri" pitchFamily="34" charset="0"/>
            </a:endParaRPr>
          </a:p>
          <a:p>
            <a:pPr>
              <a:buFont typeface="Wingdings 2" pitchFamily="18" charset="2"/>
              <a:buChar char=""/>
            </a:pPr>
            <a:r>
              <a:rPr lang="en-US" sz="2400" dirty="0" smtClean="0">
                <a:latin typeface="Times New Roman" pitchFamily="18" charset="0"/>
                <a:ea typeface="Calibri" pitchFamily="34" charset="0"/>
                <a:cs typeface="Calibri" pitchFamily="34" charset="0"/>
              </a:rPr>
              <a:t>Include your name, phone number, and the reason you are calling. </a:t>
            </a:r>
          </a:p>
          <a:p>
            <a:pPr>
              <a:buFont typeface="Wingdings 2" pitchFamily="18" charset="2"/>
              <a:buChar char=""/>
            </a:pPr>
            <a:endParaRPr lang="en-US" sz="2400" dirty="0" smtClean="0">
              <a:latin typeface="Times New Roman" pitchFamily="18" charset="0"/>
              <a:ea typeface="Calibri" pitchFamily="34" charset="0"/>
              <a:cs typeface="Calibri" pitchFamily="34" charset="0"/>
            </a:endParaRPr>
          </a:p>
          <a:p>
            <a:pPr>
              <a:buFont typeface="Wingdings 2" pitchFamily="18" charset="2"/>
              <a:buChar char=""/>
            </a:pPr>
            <a:r>
              <a:rPr lang="en-US" sz="2400" dirty="0" smtClean="0">
                <a:latin typeface="Times New Roman" pitchFamily="18" charset="0"/>
                <a:ea typeface="Calibri" pitchFamily="34" charset="0"/>
                <a:cs typeface="Calibri" pitchFamily="34" charset="0"/>
              </a:rPr>
              <a:t>Repeat your name and phone number. For example: ―My name is Jill Crane and I am calling to speak with you about the social work position that is open in your department. My number is 617-555-1212; that’s 617-555-1212 and my name is Jill Crane.</a:t>
            </a:r>
            <a:endParaRPr lang="en-US" sz="2400" dirty="0" smtClean="0">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52400"/>
            <a:ext cx="8382000" cy="579438"/>
          </a:xfrm>
        </p:spPr>
        <p:txBody>
          <a:bodyPr>
            <a:normAutofit fontScale="90000"/>
          </a:bodyPr>
          <a:lstStyle/>
          <a:p>
            <a:pPr algn="r"/>
            <a:r>
              <a:rPr lang="en-US" dirty="0" smtClean="0"/>
              <a:t>Continued….</a:t>
            </a:r>
          </a:p>
        </p:txBody>
      </p:sp>
      <p:sp>
        <p:nvSpPr>
          <p:cNvPr id="3" name="Content Placeholder 2"/>
          <p:cNvSpPr>
            <a:spLocks noGrp="1"/>
          </p:cNvSpPr>
          <p:nvPr>
            <p:ph idx="1"/>
          </p:nvPr>
        </p:nvSpPr>
        <p:spPr>
          <a:xfrm>
            <a:off x="381000" y="838200"/>
            <a:ext cx="8458200" cy="5867400"/>
          </a:xfrm>
        </p:spPr>
        <p:txBody>
          <a:bodyPr/>
          <a:lstStyle/>
          <a:p>
            <a:pPr marL="0" indent="0">
              <a:spcBef>
                <a:spcPct val="0"/>
              </a:spcBef>
              <a:buClrTx/>
              <a:buSzTx/>
              <a:buFont typeface="Wingdings 2" pitchFamily="18" charset="2"/>
              <a:buNone/>
              <a:defRPr/>
            </a:pPr>
            <a:r>
              <a:rPr lang="en-US" sz="2400" b="1" dirty="0" smtClean="0">
                <a:latin typeface="Times New Roman" pitchFamily="18" charset="0"/>
                <a:ea typeface="Calibri" pitchFamily="34" charset="0"/>
                <a:cs typeface="Times New Roman" pitchFamily="18" charset="0"/>
              </a:rPr>
              <a:t>Cell Phone Use :</a:t>
            </a:r>
          </a:p>
          <a:p>
            <a:pPr marL="0" indent="0">
              <a:spcBef>
                <a:spcPct val="0"/>
              </a:spcBef>
              <a:buClrTx/>
              <a:buSzTx/>
              <a:buFont typeface="Wingdings 2" pitchFamily="18" charset="2"/>
              <a:buNone/>
              <a:defRPr/>
            </a:pPr>
            <a:endParaRPr lang="en-US" sz="2400" b="1" dirty="0" smtClean="0">
              <a:latin typeface="Times New Roman" pitchFamily="18" charset="0"/>
              <a:cs typeface="Times New Roman" pitchFamily="18" charset="0"/>
            </a:endParaRPr>
          </a:p>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When you are interacting with others, whether it is in a meeting or during a meal or conversation, turn your cell phone to silent or vibrate. </a:t>
            </a:r>
          </a:p>
          <a:p>
            <a:pPr marL="0" indent="0">
              <a:spcBef>
                <a:spcPct val="0"/>
              </a:spcBef>
              <a:buClr>
                <a:schemeClr val="accent1">
                  <a:lumMod val="75000"/>
                </a:schemeClr>
              </a:buClr>
              <a:buSzTx/>
              <a:defRPr/>
            </a:pPr>
            <a:endParaRPr lang="en-US" sz="2400" dirty="0" smtClean="0">
              <a:latin typeface="Times New Roman" pitchFamily="18" charset="0"/>
              <a:ea typeface="Calibri" pitchFamily="34" charset="0"/>
              <a:cs typeface="Times New Roman" pitchFamily="18" charset="0"/>
            </a:endParaRPr>
          </a:p>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Allow non-emergency phone calls go to voicemail. </a:t>
            </a:r>
          </a:p>
          <a:p>
            <a:pPr marL="0" indent="0">
              <a:spcBef>
                <a:spcPct val="0"/>
              </a:spcBef>
              <a:buClr>
                <a:schemeClr val="accent1">
                  <a:lumMod val="75000"/>
                </a:schemeClr>
              </a:buClr>
              <a:buSzTx/>
              <a:defRPr/>
            </a:pPr>
            <a:endParaRPr lang="en-US" sz="2400" dirty="0" smtClean="0">
              <a:latin typeface="Times New Roman" pitchFamily="18" charset="0"/>
              <a:ea typeface="Calibri" pitchFamily="34" charset="0"/>
              <a:cs typeface="Times New Roman" pitchFamily="18" charset="0"/>
            </a:endParaRPr>
          </a:p>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If you are expecting an emergency call that truly cannot wait until after your present activity, let those with whom you are meeting know that you might receive an emergency call, and politely excuse yourself to take or return the call. </a:t>
            </a:r>
          </a:p>
          <a:p>
            <a:pPr marL="0" indent="0">
              <a:spcBef>
                <a:spcPct val="0"/>
              </a:spcBef>
              <a:buClr>
                <a:schemeClr val="accent1">
                  <a:lumMod val="75000"/>
                </a:schemeClr>
              </a:buClr>
              <a:buSzTx/>
              <a:defRPr/>
            </a:pPr>
            <a:endParaRPr lang="en-US" sz="2400" dirty="0" smtClean="0">
              <a:latin typeface="Times New Roman" pitchFamily="18" charset="0"/>
              <a:ea typeface="Calibri" pitchFamily="34" charset="0"/>
              <a:cs typeface="Times New Roman" pitchFamily="18" charset="0"/>
            </a:endParaRPr>
          </a:p>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Do not speak on your cell phone while you are interacting with other people. </a:t>
            </a:r>
          </a:p>
          <a:p>
            <a:pPr>
              <a:defRPr/>
            </a:pP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808038"/>
          </a:xfrm>
        </p:spPr>
        <p:txBody>
          <a:bodyPr/>
          <a:lstStyle/>
          <a:p>
            <a:pPr algn="r"/>
            <a:r>
              <a:rPr lang="en-US" dirty="0" smtClean="0"/>
              <a:t>Continued….</a:t>
            </a:r>
            <a:endParaRPr lang="en-US" dirty="0"/>
          </a:p>
        </p:txBody>
      </p:sp>
      <p:sp>
        <p:nvSpPr>
          <p:cNvPr id="3" name="Content Placeholder 2"/>
          <p:cNvSpPr>
            <a:spLocks noGrp="1"/>
          </p:cNvSpPr>
          <p:nvPr>
            <p:ph idx="1"/>
          </p:nvPr>
        </p:nvSpPr>
        <p:spPr>
          <a:xfrm>
            <a:off x="457200" y="1371600"/>
            <a:ext cx="8153400" cy="5486400"/>
          </a:xfrm>
        </p:spPr>
        <p:txBody>
          <a:bodyPr/>
          <a:lstStyle/>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Remember that your telephone conversation in public settings may not only be disruptive to others, but bystanders can also hear your side of the conversation. </a:t>
            </a:r>
          </a:p>
          <a:p>
            <a:pPr marL="0" indent="0">
              <a:spcBef>
                <a:spcPct val="0"/>
              </a:spcBef>
              <a:buClr>
                <a:schemeClr val="accent1">
                  <a:lumMod val="75000"/>
                </a:schemeClr>
              </a:buClr>
              <a:buSzTx/>
              <a:defRPr/>
            </a:pPr>
            <a:endParaRPr lang="en-US" sz="2400" dirty="0" smtClean="0">
              <a:latin typeface="Times New Roman" pitchFamily="18" charset="0"/>
              <a:ea typeface="Calibri" pitchFamily="34" charset="0"/>
              <a:cs typeface="Times New Roman" pitchFamily="18" charset="0"/>
            </a:endParaRPr>
          </a:p>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When using the telephone in any public setting do not discuss professional business such as your company or organization's plans, projects or deals, or share comments about your colleagues in public settings such as elevators, restaurants, sidewalks or public transportation. </a:t>
            </a:r>
          </a:p>
          <a:p>
            <a:pPr marL="0" indent="0">
              <a:spcBef>
                <a:spcPct val="0"/>
              </a:spcBef>
              <a:buClr>
                <a:schemeClr val="accent1">
                  <a:lumMod val="75000"/>
                </a:schemeClr>
              </a:buClr>
              <a:buSzTx/>
              <a:defRPr/>
            </a:pPr>
            <a:endParaRPr lang="en-US" sz="2400" dirty="0" smtClean="0">
              <a:latin typeface="Times New Roman" pitchFamily="18" charset="0"/>
              <a:ea typeface="Calibri" pitchFamily="34" charset="0"/>
              <a:cs typeface="Times New Roman" pitchFamily="18" charset="0"/>
            </a:endParaRPr>
          </a:p>
          <a:p>
            <a:pPr marL="0" indent="0">
              <a:spcBef>
                <a:spcPct val="0"/>
              </a:spcBef>
              <a:buClr>
                <a:schemeClr val="accent1">
                  <a:lumMod val="75000"/>
                </a:schemeClr>
              </a:buClr>
              <a:buSzTx/>
              <a:defRPr/>
            </a:pPr>
            <a:r>
              <a:rPr lang="en-US" sz="2400" dirty="0" smtClean="0">
                <a:latin typeface="Times New Roman" pitchFamily="18" charset="0"/>
                <a:ea typeface="Calibri" pitchFamily="34" charset="0"/>
                <a:cs typeface="Times New Roman" pitchFamily="18" charset="0"/>
              </a:rPr>
              <a:t>If you have to conduct business on the telephone while you are away from your office, move away from others to a private location to ensure that your conversation maintains confidentiality. </a:t>
            </a:r>
            <a:endParaRPr lang="en-US" sz="2400" dirty="0" smtClean="0">
              <a:latin typeface="Times New Roman" pitchFamily="18" charset="0"/>
              <a:cs typeface="Times New Roman" pitchFamily="18" charset="0"/>
            </a:endParaRPr>
          </a:p>
          <a:p>
            <a:endParaRPr lang="en-US" sz="2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3" descr="thank-you.jpg"/>
          <p:cNvPicPr>
            <a:picLocks noGrp="1" noChangeAspect="1"/>
          </p:cNvPicPr>
          <p:nvPr>
            <p:ph idx="1"/>
          </p:nvPr>
        </p:nvPicPr>
        <p:blipFill>
          <a:blip r:embed="rId2"/>
          <a:srcRec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868362"/>
          </a:xfrm>
        </p:spPr>
        <p:txBody>
          <a:bodyPr/>
          <a:lstStyle/>
          <a:p>
            <a:pPr eaLnBrk="1" hangingPunct="1"/>
            <a:r>
              <a:rPr lang="en-US" dirty="0" smtClean="0">
                <a:latin typeface="Times New Roman" pitchFamily="18" charset="0"/>
                <a:cs typeface="Times New Roman" pitchFamily="18" charset="0"/>
              </a:rPr>
              <a:t>Email etiquette - do</a:t>
            </a:r>
          </a:p>
        </p:txBody>
      </p:sp>
      <p:sp>
        <p:nvSpPr>
          <p:cNvPr id="23555" name="Rectangle 4"/>
          <p:cNvSpPr>
            <a:spLocks noGrp="1" noChangeArrowheads="1"/>
          </p:cNvSpPr>
          <p:nvPr>
            <p:ph sz="half" idx="1"/>
          </p:nvPr>
        </p:nvSpPr>
        <p:spPr>
          <a:xfrm>
            <a:off x="228600" y="1219200"/>
            <a:ext cx="4267200" cy="2819400"/>
          </a:xfrm>
        </p:spPr>
        <p:txBody>
          <a:bodyPr>
            <a:normAutofit lnSpcReduction="10000"/>
          </a:bodyPr>
          <a:lstStyle/>
          <a:p>
            <a:pPr eaLnBrk="1" hangingPunct="1"/>
            <a:r>
              <a:rPr lang="en-US" sz="2400" dirty="0" smtClean="0">
                <a:latin typeface="Times New Roman" pitchFamily="18" charset="0"/>
                <a:cs typeface="Times New Roman" pitchFamily="18" charset="0"/>
              </a:rPr>
              <a:t>Check email promptly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Read each message carefully before you send it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Develop an efficient plan for handling email</a:t>
            </a:r>
          </a:p>
          <a:p>
            <a:pPr eaLnBrk="1" hangingPunct="1">
              <a:buFontTx/>
              <a:buNone/>
            </a:pPr>
            <a:endParaRPr lang="en-US" sz="2400" dirty="0" smtClean="0">
              <a:latin typeface="Times New Roman" pitchFamily="18" charset="0"/>
              <a:cs typeface="Times New Roman" pitchFamily="18" charset="0"/>
            </a:endParaRPr>
          </a:p>
          <a:p>
            <a:pPr eaLnBrk="1" hangingPunct="1">
              <a:buFontTx/>
              <a:buNone/>
            </a:pPr>
            <a:endParaRPr lang="en-US" sz="2400" dirty="0" smtClean="0">
              <a:latin typeface="Times New Roman" pitchFamily="18" charset="0"/>
              <a:cs typeface="Times New Roman" pitchFamily="18" charset="0"/>
            </a:endParaRPr>
          </a:p>
        </p:txBody>
      </p:sp>
      <p:sp>
        <p:nvSpPr>
          <p:cNvPr id="23556" name="Rectangle 5"/>
          <p:cNvSpPr>
            <a:spLocks noGrp="1" noChangeArrowheads="1"/>
          </p:cNvSpPr>
          <p:nvPr>
            <p:ph sz="half" idx="2"/>
          </p:nvPr>
        </p:nvSpPr>
        <p:spPr>
          <a:xfrm>
            <a:off x="4648200" y="1143000"/>
            <a:ext cx="4191000" cy="4724400"/>
          </a:xfrm>
        </p:spPr>
        <p:txBody>
          <a:bodyPr>
            <a:normAutofit lnSpcReduction="10000"/>
          </a:bodyPr>
          <a:lstStyle/>
          <a:p>
            <a:pPr eaLnBrk="1" hangingPunct="1"/>
            <a:r>
              <a:rPr lang="en-US" sz="2400" dirty="0" smtClean="0">
                <a:latin typeface="Times New Roman" pitchFamily="18" charset="0"/>
                <a:cs typeface="Times New Roman" pitchFamily="18" charset="0"/>
              </a:rPr>
              <a:t>Be conscious of what you might be forwarding</a:t>
            </a:r>
          </a:p>
          <a:p>
            <a:pPr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Do not alter messages that you are forwarding or reporting</a:t>
            </a:r>
          </a:p>
          <a:p>
            <a:pPr lvl="1" eaLnBrk="1" hangingPunct="1"/>
            <a:endParaRPr lang="en-US" sz="2400" dirty="0" smtClean="0">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Exercise caution against email viruses</a:t>
            </a:r>
          </a:p>
          <a:p>
            <a:pPr lvl="1"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Send short, direct messages </a:t>
            </a:r>
          </a:p>
          <a:p>
            <a:pPr eaLnBrk="1" hangingPunct="1">
              <a:buFontTx/>
              <a:buNone/>
            </a:pPr>
            <a:r>
              <a:rPr lang="en-US" sz="2400" dirty="0" smtClean="0">
                <a:latin typeface="Times New Roman" pitchFamily="18" charset="0"/>
                <a:cs typeface="Times New Roman" pitchFamily="18" charset="0"/>
              </a:rPr>
              <a:t>	</a:t>
            </a:r>
          </a:p>
          <a:p>
            <a:pPr lvl="1"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Email etiquette – don’t</a:t>
            </a:r>
          </a:p>
        </p:txBody>
      </p:sp>
      <p:sp>
        <p:nvSpPr>
          <p:cNvPr id="24579" name="Rectangle 4"/>
          <p:cNvSpPr>
            <a:spLocks noGrp="1" noChangeArrowheads="1"/>
          </p:cNvSpPr>
          <p:nvPr>
            <p:ph sz="half" idx="1"/>
          </p:nvPr>
        </p:nvSpPr>
        <p:spPr>
          <a:xfrm>
            <a:off x="304800" y="1524000"/>
            <a:ext cx="4191000" cy="3505200"/>
          </a:xfrm>
        </p:spPr>
        <p:txBody>
          <a:bodyPr/>
          <a:lstStyle/>
          <a:p>
            <a:pPr eaLnBrk="1" hangingPunct="1"/>
            <a:r>
              <a:rPr lang="en-US" dirty="0" smtClean="0"/>
              <a:t>Avoid sending confidential information</a:t>
            </a:r>
          </a:p>
          <a:p>
            <a:pPr eaLnBrk="1" hangingPunct="1"/>
            <a:endParaRPr lang="en-US" dirty="0" smtClean="0"/>
          </a:p>
          <a:p>
            <a:pPr eaLnBrk="1" hangingPunct="1"/>
            <a:r>
              <a:rPr lang="en-US" dirty="0" smtClean="0"/>
              <a:t>Do not send messages that provoke a strong emotional response from the receiver</a:t>
            </a:r>
          </a:p>
          <a:p>
            <a:pPr eaLnBrk="1" hangingPunct="1">
              <a:buFontTx/>
              <a:buNone/>
            </a:pPr>
            <a:endParaRPr lang="en-US" dirty="0" smtClean="0"/>
          </a:p>
        </p:txBody>
      </p:sp>
      <p:sp>
        <p:nvSpPr>
          <p:cNvPr id="24580" name="Rectangle 5"/>
          <p:cNvSpPr>
            <a:spLocks noGrp="1" noChangeArrowheads="1"/>
          </p:cNvSpPr>
          <p:nvPr>
            <p:ph sz="half" idx="2"/>
          </p:nvPr>
        </p:nvSpPr>
        <p:spPr>
          <a:xfrm>
            <a:off x="4572000" y="2057400"/>
            <a:ext cx="4114800" cy="4495800"/>
          </a:xfrm>
        </p:spPr>
        <p:txBody>
          <a:bodyPr/>
          <a:lstStyle/>
          <a:p>
            <a:pPr eaLnBrk="1" hangingPunct="1"/>
            <a:r>
              <a:rPr lang="en-US" dirty="0" smtClean="0"/>
              <a:t>Do not allow email to substitute for personal interaction</a:t>
            </a:r>
          </a:p>
          <a:p>
            <a:pPr eaLnBrk="1" hangingPunct="1">
              <a:buFontTx/>
              <a:buNone/>
            </a:pPr>
            <a:endParaRPr lang="en-US" dirty="0" smtClean="0"/>
          </a:p>
        </p:txBody>
      </p:sp>
      <p:pic>
        <p:nvPicPr>
          <p:cNvPr id="24581" name="Picture 6" descr="pe01485_"/>
          <p:cNvPicPr>
            <a:picLocks noChangeAspect="1" noChangeArrowheads="1"/>
          </p:cNvPicPr>
          <p:nvPr/>
        </p:nvPicPr>
        <p:blipFill>
          <a:blip r:embed="rId3"/>
          <a:srcRect/>
          <a:stretch>
            <a:fillRect/>
          </a:stretch>
        </p:blipFill>
        <p:spPr bwMode="auto">
          <a:xfrm>
            <a:off x="5105400" y="3962400"/>
            <a:ext cx="2819400" cy="2640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274638"/>
            <a:ext cx="7467600" cy="1143000"/>
          </a:xfrm>
        </p:spPr>
        <p:txBody>
          <a:bodyPr>
            <a:normAutofit fontScale="90000"/>
          </a:bodyPr>
          <a:lstStyle/>
          <a:p>
            <a:pPr eaLnBrk="1" fontAlgn="auto" hangingPunct="1">
              <a:spcAft>
                <a:spcPts val="0"/>
              </a:spcAft>
              <a:defRPr/>
            </a:pPr>
            <a:r>
              <a:rPr lang="en-US" dirty="0">
                <a:latin typeface="Times New Roman" pitchFamily="18" charset="0"/>
                <a:cs typeface="Times New Roman" pitchFamily="18" charset="0"/>
              </a:rPr>
              <a:t>Email writing as a </a:t>
            </a:r>
            <a:r>
              <a:rPr lang="en-US" dirty="0" smtClean="0">
                <a:latin typeface="Times New Roman" pitchFamily="18" charset="0"/>
                <a:cs typeface="Times New Roman" pitchFamily="18" charset="0"/>
              </a:rPr>
              <a:t>summary </a:t>
            </a:r>
            <a:r>
              <a:rPr lang="en-US" dirty="0">
                <a:latin typeface="Times New Roman" pitchFamily="18" charset="0"/>
                <a:cs typeface="Times New Roman" pitchFamily="18" charset="0"/>
              </a:rPr>
              <a:t>act</a:t>
            </a:r>
          </a:p>
        </p:txBody>
      </p:sp>
      <p:sp>
        <p:nvSpPr>
          <p:cNvPr id="8195" name="Rectangle 3"/>
          <p:cNvSpPr>
            <a:spLocks noGrp="1" noChangeArrowheads="1"/>
          </p:cNvSpPr>
          <p:nvPr>
            <p:ph idx="1"/>
          </p:nvPr>
        </p:nvSpPr>
        <p:spPr>
          <a:xfrm>
            <a:off x="457200" y="1600200"/>
            <a:ext cx="8153400" cy="4525963"/>
          </a:xfrm>
        </p:spPr>
        <p:txBody>
          <a:bodyPr>
            <a:normAutofit/>
          </a:bodyPr>
          <a:lstStyle/>
          <a:p>
            <a:pPr eaLnBrk="1" hangingPunct="1">
              <a:buFontTx/>
              <a:buNone/>
            </a:pPr>
            <a:r>
              <a:rPr lang="en-US" sz="2400" dirty="0" smtClean="0">
                <a:latin typeface="Times New Roman" pitchFamily="18" charset="0"/>
                <a:cs typeface="Times New Roman" pitchFamily="18" charset="0"/>
              </a:rPr>
              <a:t>	Email requires consideration of the same summary elements as you use in letter writing and phone calling:</a:t>
            </a:r>
          </a:p>
          <a:p>
            <a:pPr eaLnBrk="1" hangingPunct="1">
              <a:buFontTx/>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Subject</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Audience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Purpose</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Persona</a:t>
            </a:r>
          </a:p>
          <a:p>
            <a:pPr eaLnBrk="1" hangingPunct="1">
              <a:buFontTx/>
              <a:buNone/>
            </a:pPr>
            <a:endParaRPr lang="en-US" sz="2400" dirty="0" smtClean="0">
              <a:latin typeface="Times New Roman" pitchFamily="18" charset="0"/>
              <a:cs typeface="Times New Roman" pitchFamily="18" charset="0"/>
            </a:endParaRPr>
          </a:p>
          <a:p>
            <a:pPr eaLnBrk="1" hangingPunct="1">
              <a:buFontTx/>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74638"/>
            <a:ext cx="8229600" cy="792162"/>
          </a:xfrm>
        </p:spPr>
        <p:txBody>
          <a:bodyPr>
            <a:normAutofit fontScale="90000"/>
          </a:bodyPr>
          <a:lstStyle/>
          <a:p>
            <a:pPr eaLnBrk="1" fontAlgn="auto" hangingPunct="1">
              <a:spcAft>
                <a:spcPts val="0"/>
              </a:spcAft>
              <a:defRPr/>
            </a:pPr>
            <a:r>
              <a:rPr lang="en-US" dirty="0">
                <a:latin typeface="Times New Roman" pitchFamily="18" charset="0"/>
                <a:cs typeface="Times New Roman" pitchFamily="18" charset="0"/>
              </a:rPr>
              <a:t>Write to think</a:t>
            </a:r>
          </a:p>
        </p:txBody>
      </p:sp>
      <p:sp>
        <p:nvSpPr>
          <p:cNvPr id="9219" name="Rectangle 3"/>
          <p:cNvSpPr>
            <a:spLocks noGrp="1" noChangeArrowheads="1"/>
          </p:cNvSpPr>
          <p:nvPr>
            <p:ph idx="1"/>
          </p:nvPr>
        </p:nvSpPr>
        <p:spPr>
          <a:xfrm>
            <a:off x="228600" y="1219200"/>
            <a:ext cx="8686800" cy="5334000"/>
          </a:xfrm>
        </p:spPr>
        <p:txBody>
          <a:bodyPr/>
          <a:lstStyle/>
          <a:p>
            <a:pPr eaLnBrk="1" hangingPunct="1">
              <a:lnSpc>
                <a:spcPct val="90000"/>
              </a:lnSpc>
              <a:buFontTx/>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Take three or four minutes to brainstorm the following ideas:</a:t>
            </a:r>
          </a:p>
          <a:p>
            <a:pPr eaLnBrk="1" hangingPunct="1">
              <a:lnSpc>
                <a:spcPct val="90000"/>
              </a:lnSpc>
              <a:buFontTx/>
              <a:buNone/>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What are some of the typical </a:t>
            </a:r>
            <a:r>
              <a:rPr lang="en-US" sz="2400" b="1" dirty="0" smtClean="0">
                <a:latin typeface="Times New Roman" pitchFamily="18" charset="0"/>
                <a:cs typeface="Times New Roman" pitchFamily="18" charset="0"/>
              </a:rPr>
              <a:t>subjects</a:t>
            </a:r>
            <a:r>
              <a:rPr lang="en-US" sz="2400" dirty="0" smtClean="0">
                <a:latin typeface="Times New Roman" pitchFamily="18" charset="0"/>
                <a:cs typeface="Times New Roman" pitchFamily="18" charset="0"/>
              </a:rPr>
              <a:t> you address in your business writing?</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Who are some of the </a:t>
            </a:r>
            <a:r>
              <a:rPr lang="en-US" sz="2400" b="1" dirty="0" smtClean="0">
                <a:latin typeface="Times New Roman" pitchFamily="18" charset="0"/>
                <a:cs typeface="Times New Roman" pitchFamily="18" charset="0"/>
              </a:rPr>
              <a:t>audiences</a:t>
            </a:r>
            <a:r>
              <a:rPr lang="en-US" sz="2400" dirty="0" smtClean="0">
                <a:latin typeface="Times New Roman" pitchFamily="18" charset="0"/>
                <a:cs typeface="Times New Roman" pitchFamily="18" charset="0"/>
              </a:rPr>
              <a:t> to which you write on the job?</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What are some of the </a:t>
            </a:r>
            <a:r>
              <a:rPr lang="en-US" sz="2400" b="1" dirty="0" smtClean="0">
                <a:latin typeface="Times New Roman" pitchFamily="18" charset="0"/>
                <a:cs typeface="Times New Roman" pitchFamily="18" charset="0"/>
              </a:rPr>
              <a:t>purposes</a:t>
            </a:r>
            <a:r>
              <a:rPr lang="en-US" sz="2400" dirty="0" smtClean="0">
                <a:latin typeface="Times New Roman" pitchFamily="18" charset="0"/>
                <a:cs typeface="Times New Roman" pitchFamily="18" charset="0"/>
              </a:rPr>
              <a:t> you have for your written communication?</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What are some of the voices or </a:t>
            </a:r>
            <a:r>
              <a:rPr lang="en-US" sz="2400" b="1" dirty="0" smtClean="0">
                <a:latin typeface="Times New Roman" pitchFamily="18" charset="0"/>
                <a:cs typeface="Times New Roman" pitchFamily="18" charset="0"/>
              </a:rPr>
              <a:t>personas</a:t>
            </a:r>
            <a:r>
              <a:rPr lang="en-US" sz="2400" dirty="0" smtClean="0">
                <a:latin typeface="Times New Roman" pitchFamily="18" charset="0"/>
                <a:cs typeface="Times New Roman" pitchFamily="18" charset="0"/>
              </a:rPr>
              <a:t> you have to use while writing in your office?</a:t>
            </a:r>
          </a:p>
          <a:p>
            <a:pPr eaLnBrk="1" hangingPunct="1">
              <a:lnSpc>
                <a:spcPct val="90000"/>
              </a:lnSpc>
            </a:pPr>
            <a:endParaRPr lang="en-US" dirty="0" smtClean="0">
              <a:latin typeface="Times New Roman" pitchFamily="18" charset="0"/>
              <a:cs typeface="Times New Roman" pitchFamily="18" charset="0"/>
            </a:endParaRPr>
          </a:p>
          <a:p>
            <a:pPr eaLnBrk="1" hangingPunct="1">
              <a:lnSpc>
                <a:spcPct val="9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ctrTitle"/>
          </p:nvPr>
        </p:nvSpPr>
        <p:spPr>
          <a:xfrm>
            <a:off x="381000" y="762000"/>
            <a:ext cx="8229600" cy="1470025"/>
          </a:xfrm>
        </p:spPr>
        <p:txBody>
          <a:bodyPr>
            <a:normAutofit fontScale="90000"/>
          </a:bodyPr>
          <a:lstStyle/>
          <a:p>
            <a:pPr eaLnBrk="1" fontAlgn="auto" hangingPunct="1">
              <a:spcAft>
                <a:spcPts val="0"/>
              </a:spcAft>
              <a:defRPr/>
            </a:pPr>
            <a:r>
              <a:rPr>
                <a:latin typeface="Times New Roman" pitchFamily="18" charset="0"/>
                <a:cs typeface="Times New Roman" pitchFamily="18" charset="0"/>
              </a:rPr>
              <a:t>Consider Your Audience</a:t>
            </a:r>
          </a:p>
        </p:txBody>
      </p:sp>
      <p:pic>
        <p:nvPicPr>
          <p:cNvPr id="10243" name="Picture 6" descr="bd07246_"/>
          <p:cNvPicPr>
            <a:picLocks noGrp="1" noChangeAspect="1" noChangeArrowheads="1"/>
          </p:cNvPicPr>
          <p:nvPr>
            <p:ph type="subTitle" idx="1"/>
          </p:nvPr>
        </p:nvPicPr>
        <p:blipFill>
          <a:blip r:embed="rId3"/>
          <a:stretch>
            <a:fillRect/>
          </a:stretch>
        </p:blipFill>
        <p:spPr>
          <a:xfrm>
            <a:off x="2286000" y="2362200"/>
            <a:ext cx="4724400" cy="40386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723</TotalTime>
  <Words>1755</Words>
  <Application>Microsoft Office PowerPoint</Application>
  <PresentationFormat>On-screen Show (4:3)</PresentationFormat>
  <Paragraphs>369</Paragraphs>
  <Slides>45</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Franklin Gothic Book</vt:lpstr>
      <vt:lpstr>Times New Roman</vt:lpstr>
      <vt:lpstr>Wingdings 2</vt:lpstr>
      <vt:lpstr>Technic</vt:lpstr>
      <vt:lpstr>Training On Bisiness Emails</vt:lpstr>
      <vt:lpstr>Email Etiquette</vt:lpstr>
      <vt:lpstr>Revise this email</vt:lpstr>
      <vt:lpstr>Why is email etiquette important?</vt:lpstr>
      <vt:lpstr>Email etiquette - do</vt:lpstr>
      <vt:lpstr>Email etiquette – don’t</vt:lpstr>
      <vt:lpstr>Email writing as a summary act</vt:lpstr>
      <vt:lpstr>Write to think</vt:lpstr>
      <vt:lpstr>Consider Your Audience</vt:lpstr>
      <vt:lpstr>Consider your audience</vt:lpstr>
      <vt:lpstr>Consider your audience</vt:lpstr>
      <vt:lpstr>When you know your reader</vt:lpstr>
      <vt:lpstr>When you know your reader</vt:lpstr>
      <vt:lpstr>When you do not know your reader</vt:lpstr>
      <vt:lpstr>When you do not know your reader</vt:lpstr>
      <vt:lpstr>20-second test for Skimmers:</vt:lpstr>
      <vt:lpstr>Skeptical readers</vt:lpstr>
      <vt:lpstr>Consider your purpose</vt:lpstr>
      <vt:lpstr>Email writing as a process</vt:lpstr>
      <vt:lpstr>Drafting an email</vt:lpstr>
      <vt:lpstr>Content and organization</vt:lpstr>
      <vt:lpstr>Content</vt:lpstr>
      <vt:lpstr>Organization</vt:lpstr>
      <vt:lpstr>Organization</vt:lpstr>
      <vt:lpstr>Writing the message</vt:lpstr>
      <vt:lpstr>Short communication: The inverted triangle</vt:lpstr>
      <vt:lpstr>Longer messages</vt:lpstr>
      <vt:lpstr>Longer messages</vt:lpstr>
      <vt:lpstr>Longer communications</vt:lpstr>
      <vt:lpstr>Tone</vt:lpstr>
      <vt:lpstr>Bad news emails</vt:lpstr>
      <vt:lpstr>Emailing a complaint</vt:lpstr>
      <vt:lpstr>Flaming</vt:lpstr>
      <vt:lpstr>Controlling flaming</vt:lpstr>
      <vt:lpstr>Responding to a flame</vt:lpstr>
      <vt:lpstr>Handling Attachments</vt:lpstr>
      <vt:lpstr>General email tips</vt:lpstr>
      <vt:lpstr> General guidelines</vt:lpstr>
      <vt:lpstr> General guidelines</vt:lpstr>
      <vt:lpstr>Revise this email</vt:lpstr>
      <vt:lpstr>PowerPoint Presentation</vt:lpstr>
      <vt:lpstr>Continued….</vt:lpstr>
      <vt:lpstr>Continued….</vt:lpstr>
      <vt:lpstr>Continued….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EMAIL ON THE JOB</dc:title>
  <dc:creator>harshil.damani</dc:creator>
  <cp:lastModifiedBy>Harshil Damani</cp:lastModifiedBy>
  <cp:revision>72</cp:revision>
  <dcterms:created xsi:type="dcterms:W3CDTF">2016-01-20T05:56:19Z</dcterms:created>
  <dcterms:modified xsi:type="dcterms:W3CDTF">2017-05-02T07:21:45Z</dcterms:modified>
</cp:coreProperties>
</file>