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type="screen4x3" cy="6858000" cx="9144000"/>
  <p:notesSz cx="6858000" cy="9144000"/>
  <p:defaultTextStyle>
    <a:lvl1pPr algn="l" eaLnBrk="1" fontAlgn="base" hangingPunct="1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1pPr>
    <a:lvl2pPr algn="l" eaLnBrk="1" fontAlgn="base" hangingPunct="1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2pPr>
    <a:lvl3pPr algn="l" eaLnBrk="1" fontAlgn="base" hangingPunct="1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3pPr>
    <a:lvl4pPr algn="l" eaLnBrk="1" fontAlgn="base" hangingPunct="1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4pPr>
    <a:lvl5pPr algn="l" eaLnBrk="1" fontAlgn="base" hangingPunct="1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5620"/>
    <p:restoredTop sz="94660"/>
  </p:normalViewPr>
  <p:slideViewPr>
    <p:cSldViewPr showGuides="0" snapToGrid="1" snapToObjects="0">
      <p:cViewPr varScale="0">
        <p:scale>
          <a:sx n="66" d="100"/>
          <a:sy n="66" d="100"/>
        </p:scale>
        <p:origin x="-78" y="-7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tableStyles" Target="tableStyles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4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975" name=""/>
          <p:cNvSpPr/>
          <p:nvPr>
            <p:ph type="dt" sz="full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r>
              <a:rPr altLang="en-US" sz="1200" lang="en-US"/>
              <a:t/>
            </a:r>
            <a:endParaRPr altLang="en-US" sz="1200" lang="en-US"/>
          </a:p>
        </p:txBody>
      </p:sp>
      <p:sp>
        <p:nvSpPr>
          <p:cNvPr id="1048976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977" name=""/>
          <p:cNvSpPr/>
          <p:nvPr>
            <p:ph type="body" sz="quarter" idx="3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978" name=""/>
          <p:cNvSpPr/>
          <p:nvPr>
            <p:ph type="ftr" sz="quarter" idx="4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979" name=""/>
          <p:cNvSpPr/>
          <p:nvPr>
            <p:ph type="sldNum" sz="quarter" idx="5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imes New Roman" pitchFamily="18" charset="0"/>
      </a:defRPr>
    </a:lvl1pPr>
    <a:lvl2pPr algn="l" eaLnBrk="1" fontAlgn="base" hangingPunct="1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imes New Roman" pitchFamily="18" charset="0"/>
      </a:defRPr>
    </a:lvl2pPr>
    <a:lvl3pPr algn="l" eaLnBrk="1" fontAlgn="base" hangingPunct="1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imes New Roman" pitchFamily="18" charset="0"/>
      </a:defRPr>
    </a:lvl3pPr>
    <a:lvl4pPr algn="l" eaLnBrk="1" fontAlgn="base" hangingPunct="1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imes New Roman" pitchFamily="18" charset="0"/>
      </a:defRPr>
    </a:lvl4pPr>
    <a:lvl5pPr algn="l" eaLnBrk="1" fontAlgn="base" hangingPunct="1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imes New Roman" pitchFamily="18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hemeOverride" Target="../theme/themeOverride1.xml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0" name=""/>
          <p:cNvSpPr/>
          <p:nvPr>
            <p:ph type="ctrTitle" sz="full" idx="0"/>
          </p:nvPr>
        </p:nvSpPr>
        <p:spPr>
          <a:xfrm rot="0">
            <a:off x="4876800" y="2133600"/>
            <a:ext cx="39624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b="1" sz="3600"/>
            </a:lvl1pPr>
          </a:lstStyle>
          <a:p>
            <a:pPr lvl="0"/>
            <a:r>
              <a:rPr altLang="en-US" lang="en-US"/>
              <a:t>Chapter One</a:t>
            </a:r>
          </a:p>
        </p:txBody>
      </p:sp>
      <p:sp>
        <p:nvSpPr>
          <p:cNvPr id="1048581" name=""/>
          <p:cNvSpPr/>
          <p:nvPr>
            <p:ph type="subTitle" sz="full" idx="1"/>
          </p:nvPr>
        </p:nvSpPr>
        <p:spPr>
          <a:xfrm rot="0">
            <a:off x="4876800" y="3200400"/>
            <a:ext cx="39624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FontTx/>
              <a:buNone/>
              <a:defRPr sz="3200" i="1">
                <a:solidFill>
                  <a:schemeClr val="dk1"/>
                </a:solidFill>
              </a:defRPr>
            </a:lvl1pPr>
            <a:lvl2pPr algn="ctr" marL="457200">
              <a:buFontTx/>
              <a:buNone/>
              <a:defRPr i="1"/>
            </a:lvl2pPr>
            <a:lvl3pPr algn="ctr" marL="914400">
              <a:buFontTx/>
              <a:buNone/>
              <a:defRPr i="1"/>
            </a:lvl3pPr>
            <a:lvl4pPr algn="ctr" marL="1371600">
              <a:buFontTx/>
              <a:buNone/>
              <a:defRPr i="1"/>
            </a:lvl4pPr>
            <a:lvl5pPr algn="ctr" marL="1828800">
              <a:buFontTx/>
              <a:buNone/>
              <a:defRPr i="1"/>
            </a:lvl5pPr>
          </a:lstStyle>
          <a:p>
            <a:pPr lvl="0"/>
            <a:r>
              <a:rPr altLang="en-US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7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7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54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5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95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59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60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96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6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66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6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69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stretch>
            <a:fillRect/>
          </a:stretch>
        </a:blip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</a:t>
            </a:r>
            <a:br/>
            <a:r>
              <a:rPr altLang="en-US" lang="en-US"/>
              <a:t>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fill="hold" id="1" nodeType="clickEffect" presetClass="entr" presetID="22" presetSubtype="8">
          <p:stCondLst>
            <p:cond delay="0"/>
          </p:stCondLst>
          <p:childTnLst>
            <p:set>
              <p:cBhvr>
                <p:cTn dur="1" fill="hold" id="2">
                  <p:stCondLst>
                    <p:cond delay="0"/>
                  </p:stCondLst>
                </p:cTn>
                <p:tgtEl>
                  <p:spTgt spid="1048577"/>
                </p:tgtEl>
                <p:attrNameLst>
                  <p:attrName>style.visibility</p:attrName>
                </p:attrNameLst>
              </p:cBhvr>
              <p:to>
                <p:strVal val="visible"/>
              </p:to>
            </p:set>
            <p:animEffect transition="in" filter="wipe(left)">
              <p:cBhvr>
                <p:cTn dur="500" id="3"/>
                <p:tgtEl>
                  <p:spTgt spid="1048577"/>
                </p:tgtEl>
              </p:cBhvr>
            </p:animEffect>
          </p:childTnLst>
        </p:cTn>
      </p:par>
    </p:tnLst>
    <p:bldLst>
      <p:bldP spid="1048577" grpId="0" uiExpand="0" build="p" bldLvl="5"/>
    </p:bldLst>
  </p:timing>
  <p:hf dt="0" ftr="1" hdr="0" sldNum="0"/>
  <p:txStyles>
    <p:titleStyle>
      <a:lvl1pPr algn="ctr" eaLnBrk="1" fontAlgn="base" hangingPunct="1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3600" i="0" u="none">
          <a:solidFill>
            <a:srgbClr val="563026"/>
          </a:solidFill>
          <a:latin typeface="Arial" pitchFamily="0" charset="0"/>
          <a:sym typeface="Times New Roman" pitchFamily="18" charset="0"/>
        </a:defRPr>
      </a:lvl1pPr>
    </p:titleStyle>
    <p:bodyStyle>
      <a:lvl1pPr algn="l" eaLnBrk="1" fontAlgn="base" hangingPunct="1" indent="-342900" latinLnBrk="1" marL="342900" rtl="0">
        <a:lnSpc>
          <a:spcPct val="100000"/>
        </a:lnSpc>
        <a:spcBef>
          <a:spcPct val="20000"/>
        </a:spcBef>
        <a:spcAft>
          <a:spcPct val="0"/>
        </a:spcAft>
        <a:buClr>
          <a:srgbClr val="CF8A15"/>
        </a:buClr>
        <a:buSzPct val="100000"/>
        <a:buFontTx/>
        <a:buChar char="•"/>
        <a:defRPr baseline="0" b="0" sz="3200" i="0" u="none">
          <a:solidFill>
            <a:schemeClr val="dk1"/>
          </a:solidFill>
          <a:latin typeface="Arial" pitchFamily="0" charset="0"/>
          <a:sym typeface="Times New Roman" pitchFamily="18" charset="0"/>
        </a:defRPr>
      </a:lvl1pPr>
      <a:lvl2pPr algn="l" eaLnBrk="1" fontAlgn="base" hangingPunct="1" indent="-285750" latinLnBrk="1" marL="742950" rtl="0">
        <a:lnSpc>
          <a:spcPct val="100000"/>
        </a:lnSpc>
        <a:spcBef>
          <a:spcPct val="20000"/>
        </a:spcBef>
        <a:spcAft>
          <a:spcPct val="0"/>
        </a:spcAft>
        <a:buClr>
          <a:srgbClr val="CF8A15"/>
        </a:buClr>
        <a:buSzPct val="100000"/>
        <a:buFontTx/>
        <a:buChar char="–"/>
        <a:defRPr baseline="0" b="0" sz="2800" i="0" u="none">
          <a:solidFill>
            <a:schemeClr val="dk1"/>
          </a:solidFill>
          <a:latin typeface="Arial" pitchFamily="0" charset="0"/>
          <a:sym typeface="Times New Roman" pitchFamily="18" charset="0"/>
        </a:defRPr>
      </a:lvl2pPr>
      <a:lvl3pPr algn="l" eaLnBrk="1" fontAlgn="base" hangingPunct="1" indent="-228600" latinLnBrk="1" marL="1143000" rtl="0">
        <a:lnSpc>
          <a:spcPct val="100000"/>
        </a:lnSpc>
        <a:spcBef>
          <a:spcPct val="20000"/>
        </a:spcBef>
        <a:spcAft>
          <a:spcPct val="0"/>
        </a:spcAft>
        <a:buClr>
          <a:srgbClr val="CF8A15"/>
        </a:buClr>
        <a:buSzPct val="100000"/>
        <a:buFontTx/>
        <a:buChar char="•"/>
        <a:defRPr baseline="0" b="0" sz="2400" i="0" u="none">
          <a:solidFill>
            <a:schemeClr val="dk1"/>
          </a:solidFill>
          <a:latin typeface="Arial" pitchFamily="0" charset="0"/>
          <a:sym typeface="Times New Roman" pitchFamily="18" charset="0"/>
        </a:defRPr>
      </a:lvl3pPr>
      <a:lvl4pPr algn="l" eaLnBrk="1" fontAlgn="base" hangingPunct="1" indent="-228600" latinLnBrk="1" marL="1600200" rtl="0">
        <a:lnSpc>
          <a:spcPct val="100000"/>
        </a:lnSpc>
        <a:spcBef>
          <a:spcPct val="20000"/>
        </a:spcBef>
        <a:spcAft>
          <a:spcPct val="0"/>
        </a:spcAft>
        <a:buClr>
          <a:srgbClr val="CF8A15"/>
        </a:buClr>
        <a:buSzPct val="100000"/>
        <a:buFontTx/>
        <a:buChar char="–"/>
        <a:defRPr baseline="0" b="0" sz="2000" i="0" u="none">
          <a:solidFill>
            <a:schemeClr val="dk1"/>
          </a:solidFill>
          <a:latin typeface="Arial" pitchFamily="0" charset="0"/>
          <a:sym typeface="Times New Roman" pitchFamily="18" charset="0"/>
        </a:defRPr>
      </a:lvl4pPr>
      <a:lvl5pPr algn="l" eaLnBrk="1" fontAlgn="base" hangingPunct="1" indent="-228600" latinLnBrk="1" marL="2057400" rtl="0">
        <a:lnSpc>
          <a:spcPct val="100000"/>
        </a:lnSpc>
        <a:spcBef>
          <a:spcPct val="20000"/>
        </a:spcBef>
        <a:spcAft>
          <a:spcPct val="0"/>
        </a:spcAft>
        <a:buClr>
          <a:srgbClr val="CF8A15"/>
        </a:buClr>
        <a:buSzPct val="100000"/>
        <a:buFontTx/>
        <a:buChar char="»"/>
        <a:defRPr baseline="0" b="0" sz="2000" i="0" u="none">
          <a:solidFill>
            <a:schemeClr val="dk1"/>
          </a:solidFill>
          <a:latin typeface="Arial" pitchFamily="0" charset="0"/>
          <a:sym typeface="Times New Roman" pitchFamily="18" charset="0"/>
        </a:defRPr>
      </a:lvl5pPr>
    </p:bodyStyle>
    <p:otherStyle>
      <a:lvl1pPr algn="l" eaLnBrk="1" fontAlgn="base" hangingPunct="1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chemeClr val="dk1"/>
          </a:solidFill>
          <a:latin typeface="Times New Roman" pitchFamily="18" charset="0"/>
          <a:sym typeface="Times New Roman" pitchFamily="18" charset="0"/>
        </a:defRPr>
      </a:lvl1pPr>
      <a:lvl2pPr algn="l" eaLnBrk="1" fontAlgn="base" hangingPunct="1" indent="0" latinLnBrk="1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chemeClr val="dk1"/>
          </a:solidFill>
          <a:latin typeface="Times New Roman" pitchFamily="18" charset="0"/>
          <a:sym typeface="Times New Roman" pitchFamily="18" charset="0"/>
        </a:defRPr>
      </a:lvl2pPr>
      <a:lvl3pPr algn="l" eaLnBrk="1" fontAlgn="base" hangingPunct="1" indent="0" latinLnBrk="1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chemeClr val="dk1"/>
          </a:solidFill>
          <a:latin typeface="Times New Roman" pitchFamily="18" charset="0"/>
          <a:sym typeface="Times New Roman" pitchFamily="18" charset="0"/>
        </a:defRPr>
      </a:lvl3pPr>
      <a:lvl4pPr algn="l" eaLnBrk="1" fontAlgn="base" hangingPunct="1" indent="0" latinLnBrk="1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chemeClr val="dk1"/>
          </a:solidFill>
          <a:latin typeface="Times New Roman" pitchFamily="18" charset="0"/>
          <a:sym typeface="Times New Roman" pitchFamily="18" charset="0"/>
        </a:defRPr>
      </a:lvl4pPr>
      <a:lvl5pPr algn="l" eaLnBrk="1" fontAlgn="base" hangingPunct="1" indent="0" latinLnBrk="1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chemeClr val="dk1"/>
          </a:solidFill>
          <a:latin typeface="Times New Roman" pitchFamily="18" charset="0"/>
          <a:sym typeface="Times New Roman" pitchFamily="18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2" name=""/>
          <p:cNvSpPr/>
          <p:nvPr>
            <p:ph type="ctrTitle" sz="full" idx="0"/>
          </p:nvPr>
        </p:nvSpPr>
        <p:spPr>
          <a:xfrm rot="0">
            <a:off x="4876800" y="2133600"/>
            <a:ext cx="3962400" cy="76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>
              <a:defRPr b="1" sz="3600"/>
            </a:lvl1pPr>
          </a:lstStyle>
          <a:p>
            <a:r>
              <a:t>Chapter Eight</a:t>
            </a:r>
          </a:p>
        </p:txBody>
      </p:sp>
      <p:sp>
        <p:nvSpPr>
          <p:cNvPr id="1048583" name=""/>
          <p:cNvSpPr/>
          <p:nvPr>
            <p:ph type="subTitle" sz="full" idx="1"/>
          </p:nvPr>
        </p:nvSpPr>
        <p:spPr>
          <a:xfrm rot="0">
            <a:off x="4876800" y="3200400"/>
            <a:ext cx="39624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FontTx/>
              <a:buNone/>
              <a:defRPr sz="3200" i="1">
                <a:solidFill>
                  <a:schemeClr val="dk1"/>
                </a:solidFill>
              </a:defRPr>
            </a:lvl1pPr>
            <a:lvl2pPr algn="ctr" marL="457200">
              <a:buFontTx/>
              <a:buNone/>
              <a:defRPr i="1"/>
            </a:lvl2pPr>
            <a:lvl3pPr algn="ctr" marL="914400">
              <a:buFontTx/>
              <a:buNone/>
              <a:defRPr i="1"/>
            </a:lvl3pPr>
            <a:lvl4pPr algn="ctr" marL="1371600">
              <a:buFontTx/>
              <a:buNone/>
              <a:defRPr i="1"/>
            </a:lvl4pPr>
            <a:lvl5pPr algn="ctr" marL="1828800">
              <a:buFontTx/>
              <a:buNone/>
              <a:defRPr i="1"/>
            </a:lvl5pPr>
          </a:lstStyle>
          <a:p>
            <a:r>
              <a:t>Improving Interpersonal Relations with Constructive Self-Disclosure</a:t>
            </a:r>
          </a:p>
        </p:txBody>
      </p:sp>
    </p:spTree>
  </p:cSld>
  <p:clrMapOvr>
    <a:masterClrMapping/>
  </p:clrMapOvr>
  <p:transition spd="fast" advClick="1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10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3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Reduction of Stress</a:t>
            </a:r>
          </a:p>
        </p:txBody>
      </p:sp>
      <p:sp>
        <p:nvSpPr>
          <p:cNvPr id="104863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Emphasis on privacy and concealment of feelings creates stress</a:t>
            </a:r>
          </a:p>
          <a:p>
            <a:pPr lvl="0"/>
            <a:r>
              <a:rPr lang="en-US"/>
              <a:t>Sharing inner thoughts and feelings usually reduces stress</a:t>
            </a:r>
          </a:p>
          <a:p>
            <a:pPr lvl="0"/>
            <a:r>
              <a:rPr lang="en-US"/>
              <a:t>Stress symptoms can include</a:t>
            </a:r>
          </a:p>
          <a:p>
            <a:pPr lvl="1"/>
            <a:r>
              <a:rPr lang="en-US"/>
              <a:t>high blood pressure </a:t>
            </a:r>
            <a:r>
              <a:rPr lang="zh-CN">
                <a:ea typeface="Times New Roman" pitchFamily="18" charset="0"/>
              </a:rPr>
              <a:t>– </a:t>
            </a:r>
            <a:r>
              <a:rPr lang="en-US"/>
              <a:t>perspiration</a:t>
            </a:r>
          </a:p>
          <a:p>
            <a:pPr lvl="1"/>
            <a:r>
              <a:rPr lang="en-US"/>
              <a:t>decline in immunization	</a:t>
            </a:r>
            <a:r>
              <a:rPr lang="zh-CN">
                <a:ea typeface="Times New Roman" pitchFamily="18" charset="0"/>
              </a:rPr>
              <a:t>–</a:t>
            </a:r>
            <a:r>
              <a:rPr lang="en-US"/>
              <a:t> rapid breathing</a:t>
            </a:r>
          </a:p>
        </p:txBody>
      </p:sp>
      <p:sp>
        <p:nvSpPr>
          <p:cNvPr id="104863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35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6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635">
                                            <p:txEl>
                                              <p:charRg st="63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122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35">
                                            <p:txEl>
                                              <p:charRg st="122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150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635">
                                            <p:txEl>
                                              <p:charRg st="150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185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635">
                                            <p:txEl>
                                              <p:charRg st="185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5" grpId="0" uiExpan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11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40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Increased Self-awareness</a:t>
            </a:r>
          </a:p>
        </p:txBody>
      </p:sp>
      <p:sp>
        <p:nvSpPr>
          <p:cNvPr id="1048641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Self-awareness</a:t>
            </a:r>
          </a:p>
          <a:p>
            <a:pPr lvl="1"/>
            <a:r>
              <a:rPr lang="en-US"/>
              <a:t>The ability to recognize and understand your moods, emotions, drives and their effect on others</a:t>
            </a:r>
          </a:p>
          <a:p>
            <a:pPr lvl="1"/>
            <a:r>
              <a:rPr lang="en-US"/>
              <a:t>The foundation on which self-development is built</a:t>
            </a:r>
          </a:p>
          <a:p>
            <a:pPr lvl="0"/>
            <a:r>
              <a:rPr lang="en-US"/>
              <a:t>Increases as you receive feedback from others</a:t>
            </a:r>
          </a:p>
        </p:txBody>
      </p:sp>
      <p:sp>
        <p:nvSpPr>
          <p:cNvPr id="1048643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4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charRg st="1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641">
                                            <p:txEl>
                                              <p:charRg st="15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charRg st="11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41">
                                            <p:txEl>
                                              <p:charRg st="111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charRg st="16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641">
                                            <p:txEl>
                                              <p:charRg st="161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1" grpId="0" uiExpan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12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46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Stronger Relationships</a:t>
            </a:r>
          </a:p>
        </p:txBody>
      </p:sp>
      <p:sp>
        <p:nvSpPr>
          <p:cNvPr id="1048647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When two people engage in an open dialogue, they often develop a high regard for each other’s views</a:t>
            </a:r>
          </a:p>
          <a:p>
            <a:r>
              <a:t>Enhances awareness of common interests and concerns</a:t>
            </a:r>
          </a:p>
        </p:txBody>
      </p:sp>
      <p:sp>
        <p:nvSpPr>
          <p:cNvPr id="1048649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13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52" name=""/>
          <p:cNvSpPr/>
          <p:nvPr/>
        </p:nvSpPr>
        <p:spPr>
          <a:xfrm rot="0">
            <a:off x="0" y="0"/>
            <a:ext cx="9144000" cy="6324600"/>
          </a:xfrm>
          <a:prstGeom prst="rect"/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lang="en-US">
                <a:latin typeface="Arial" pitchFamily="0" charset="0"/>
              </a:rPr>
              <a:t>Figure 8.1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1646237"/>
            <a:ext cx="7772400" cy="4040187"/>
          </a:xfrm>
          <a:prstGeom prst="rect"/>
          <a:noFill/>
          <a:ln>
            <a:noFill/>
          </a:ln>
        </p:spPr>
      </p:pic>
      <p:sp>
        <p:nvSpPr>
          <p:cNvPr id="1048653" name=""/>
          <p:cNvSpPr txBox="1"/>
          <p:nvPr/>
        </p:nvSpPr>
        <p:spPr>
          <a:xfrm rot="0">
            <a:off x="239712" y="150812"/>
            <a:ext cx="2633980" cy="13614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lang="en-US">
                <a:solidFill>
                  <a:schemeClr val="accent2"/>
                </a:solidFill>
                <a:latin typeface="Arial" pitchFamily="0" charset="0"/>
              </a:rPr>
              <a:t>Figure 8.1</a:t>
            </a:r>
          </a:p>
          <a:p>
            <a:pPr lvl="0"/>
            <a:r>
              <a:rPr sz="2000" lang="en-US">
                <a:solidFill>
                  <a:schemeClr val="dk2"/>
                </a:solidFill>
                <a:latin typeface="Arial" pitchFamily="0" charset="0"/>
              </a:rPr>
              <a:t>Self Disclosure/</a:t>
            </a:r>
          </a:p>
          <a:p>
            <a:pPr lvl="0"/>
            <a:r>
              <a:rPr sz="2000" lang="en-US">
                <a:solidFill>
                  <a:schemeClr val="dk2"/>
                </a:solidFill>
                <a:latin typeface="Arial" pitchFamily="0" charset="0"/>
              </a:rPr>
              <a:t>Feedback/</a:t>
            </a:r>
          </a:p>
          <a:p>
            <a:pPr lvl="0"/>
            <a:r>
              <a:rPr sz="2000" lang="en-US">
                <a:solidFill>
                  <a:schemeClr val="dk2"/>
                </a:solidFill>
                <a:latin typeface="Arial" pitchFamily="0" charset="0"/>
              </a:rPr>
              <a:t>Self-Awareness Cycle</a:t>
            </a:r>
          </a:p>
        </p:txBody>
      </p:sp>
      <p:sp>
        <p:nvSpPr>
          <p:cNvPr id="104865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14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5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The Johari Window: A Model for Self-Understanding</a:t>
            </a:r>
          </a:p>
        </p:txBody>
      </p:sp>
      <p:sp>
        <p:nvSpPr>
          <p:cNvPr id="104865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Model considers that there is information </a:t>
            </a:r>
          </a:p>
          <a:p>
            <a:pPr lvl="1"/>
            <a:r>
              <a:rPr lang="en-US"/>
              <a:t>you and others know</a:t>
            </a:r>
          </a:p>
          <a:p>
            <a:pPr lvl="1"/>
            <a:r>
              <a:rPr lang="en-US"/>
              <a:t>only you know about yourself </a:t>
            </a:r>
          </a:p>
          <a:p>
            <a:pPr lvl="1"/>
            <a:r>
              <a:rPr lang="en-US"/>
              <a:t>only others know about you</a:t>
            </a:r>
          </a:p>
          <a:p>
            <a:pPr lvl="1"/>
            <a:r>
              <a:rPr lang="en-US"/>
              <a:t>nobody knows</a:t>
            </a:r>
          </a:p>
        </p:txBody>
      </p:sp>
      <p:sp>
        <p:nvSpPr>
          <p:cNvPr id="104866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5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659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charRg st="6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59">
                                            <p:txEl>
                                              <p:charRg st="63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charRg st="9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659">
                                            <p:txEl>
                                              <p:charRg st="93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charRg st="12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659">
                                            <p:txEl>
                                              <p:charRg st="120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9" grpId="0" uiExpan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15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6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The Johari Window</a:t>
            </a:r>
          </a:p>
        </p:txBody>
      </p:sp>
      <p:sp>
        <p:nvSpPr>
          <p:cNvPr id="104866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Your willingness or unwillingness to engage is self-disclosure, and listen to feedback, has a lot to do with your understanding of yourself and others’ understanding of you.</a:t>
            </a:r>
          </a:p>
        </p:txBody>
      </p:sp>
      <p:sp>
        <p:nvSpPr>
          <p:cNvPr id="104866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16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70" name=""/>
          <p:cNvSpPr/>
          <p:nvPr/>
        </p:nvSpPr>
        <p:spPr>
          <a:xfrm rot="0">
            <a:off x="0" y="0"/>
            <a:ext cx="9144000" cy="6248400"/>
          </a:xfrm>
          <a:prstGeom prst="rect"/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endParaRPr altLang="en-US" lang="en-US">
              <a:latin typeface="Arial" pitchFamily="0" charset="0"/>
            </a:endParaRPr>
          </a:p>
        </p:txBody>
      </p:sp>
      <p:sp>
        <p:nvSpPr>
          <p:cNvPr id="1048671" name=""/>
          <p:cNvSpPr txBox="1"/>
          <p:nvPr/>
        </p:nvSpPr>
        <p:spPr>
          <a:xfrm rot="0">
            <a:off x="3886200" y="3089275"/>
            <a:ext cx="1516379" cy="4470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lang="en-US">
                <a:latin typeface="Arial" pitchFamily="0" charset="0"/>
              </a:rPr>
              <a:t>Figure 8.2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81200" y="400050"/>
            <a:ext cx="5715000" cy="5046662"/>
          </a:xfrm>
          <a:prstGeom prst="rect"/>
          <a:noFill/>
          <a:ln>
            <a:noFill/>
          </a:ln>
        </p:spPr>
      </p:pic>
      <p:sp>
        <p:nvSpPr>
          <p:cNvPr id="1048672" name=""/>
          <p:cNvSpPr txBox="1"/>
          <p:nvPr/>
        </p:nvSpPr>
        <p:spPr>
          <a:xfrm rot="0">
            <a:off x="136525" y="41275"/>
            <a:ext cx="1859280" cy="7518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lang="en-US">
                <a:solidFill>
                  <a:schemeClr val="accent2"/>
                </a:solidFill>
                <a:latin typeface="Arial" pitchFamily="0" charset="0"/>
              </a:rPr>
              <a:t>Figure 8.2</a:t>
            </a:r>
          </a:p>
          <a:p>
            <a:pPr lvl="0"/>
            <a:r>
              <a:rPr sz="2000" lang="en-US">
                <a:solidFill>
                  <a:schemeClr val="dk2"/>
                </a:solidFill>
                <a:latin typeface="Arial" pitchFamily="0" charset="0"/>
              </a:rPr>
              <a:t>Johari Window</a:t>
            </a:r>
          </a:p>
        </p:txBody>
      </p:sp>
      <p:sp>
        <p:nvSpPr>
          <p:cNvPr id="1048673" name=""/>
          <p:cNvSpPr txBox="1"/>
          <p:nvPr/>
        </p:nvSpPr>
        <p:spPr>
          <a:xfrm rot="0">
            <a:off x="266700" y="5638800"/>
            <a:ext cx="8610600" cy="5810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 lang="en-US">
                <a:latin typeface="Arial" pitchFamily="0" charset="0"/>
              </a:rPr>
              <a:t>Source: Joseph Luft, </a:t>
            </a:r>
            <a:r>
              <a:rPr sz="1600" i="1" lang="en-US">
                <a:latin typeface="Arial" pitchFamily="0" charset="0"/>
              </a:rPr>
              <a:t>Group Processes: An Introduction to Group Dynamics. </a:t>
            </a:r>
            <a:r>
              <a:rPr sz="1600" lang="en-US">
                <a:latin typeface="Arial" pitchFamily="0" charset="0"/>
              </a:rPr>
              <a:t>Copyright </a:t>
            </a:r>
            <a:r>
              <a:rPr sz="1600" lang="zh-CN">
                <a:latin typeface="Arial" pitchFamily="0" charset="0"/>
                <a:ea typeface="Times New Roman" pitchFamily="18" charset="0"/>
              </a:rPr>
              <a:t>© 1984. Mayfield Publishing Company. Reprinted by permission of the publisher.</a:t>
            </a:r>
          </a:p>
        </p:txBody>
      </p:sp>
      <p:sp>
        <p:nvSpPr>
          <p:cNvPr id="104867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17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7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The Four Panes of the </a:t>
            </a:r>
            <a:br/>
            <a:r>
              <a:t>Johari Window</a:t>
            </a:r>
          </a:p>
        </p:txBody>
      </p:sp>
      <p:sp>
        <p:nvSpPr>
          <p:cNvPr id="104867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Open</a:t>
            </a:r>
          </a:p>
          <a:p>
            <a:r>
              <a:t>Blind</a:t>
            </a:r>
          </a:p>
          <a:p>
            <a:r>
              <a:t>Hidden</a:t>
            </a:r>
          </a:p>
          <a:p>
            <a:r>
              <a:t>Unknown </a:t>
            </a:r>
          </a:p>
        </p:txBody>
      </p:sp>
      <p:sp>
        <p:nvSpPr>
          <p:cNvPr id="104868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18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8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Open Area</a:t>
            </a:r>
          </a:p>
        </p:txBody>
      </p:sp>
      <p:sp>
        <p:nvSpPr>
          <p:cNvPr id="104868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Represents the “public” or “awareness” area and contains information that both you and others know</a:t>
            </a:r>
          </a:p>
          <a:p>
            <a:r>
              <a:t>Information that you don’t mind admitting</a:t>
            </a:r>
          </a:p>
          <a:p>
            <a:r>
              <a:t>Gets bigger over time as relationships mature</a:t>
            </a:r>
          </a:p>
        </p:txBody>
      </p:sp>
      <p:sp>
        <p:nvSpPr>
          <p:cNvPr id="104868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5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19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90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Open Area</a:t>
            </a:r>
          </a:p>
        </p:txBody>
      </p:sp>
      <p:sp>
        <p:nvSpPr>
          <p:cNvPr id="1048691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A productive relationship is related to the amount of mutually held information</a:t>
            </a:r>
          </a:p>
          <a:p>
            <a:r>
              <a:t>Building a relationship involved expanding this area</a:t>
            </a:r>
          </a:p>
        </p:txBody>
      </p:sp>
      <p:sp>
        <p:nvSpPr>
          <p:cNvPr id="1048693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8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Chapter Preview: Improving Interpersonal Relations with Constructive Self-Disclosure</a:t>
            </a:r>
          </a:p>
        </p:txBody>
      </p:sp>
      <p:sp>
        <p:nvSpPr>
          <p:cNvPr id="104858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/>
              <a:t>Why constructive self-disclosure improves interpersonal relationships and teamwork</a:t>
            </a:r>
          </a:p>
          <a:p>
            <a:pPr lvl="0">
              <a:lnSpc>
                <a:spcPct val="90000"/>
              </a:lnSpc>
            </a:pPr>
            <a:r>
              <a:rPr lang="en-US"/>
              <a:t>Specific benefits gained from self-disclosure</a:t>
            </a:r>
          </a:p>
          <a:p>
            <a:pPr lvl="0">
              <a:lnSpc>
                <a:spcPct val="90000"/>
              </a:lnSpc>
            </a:pPr>
            <a:r>
              <a:rPr lang="en-US"/>
              <a:t>Elements of the Johari Window model</a:t>
            </a:r>
          </a:p>
          <a:p>
            <a:pPr lvl="0">
              <a:lnSpc>
                <a:spcPct val="90000"/>
              </a:lnSpc>
            </a:pPr>
            <a:r>
              <a:rPr lang="en-US"/>
              <a:t>Criteria for appropriate self-disclosure</a:t>
            </a:r>
          </a:p>
          <a:p>
            <a:pPr lvl="0">
              <a:lnSpc>
                <a:spcPct val="90000"/>
              </a:lnSpc>
            </a:pPr>
            <a:r>
              <a:rPr lang="en-US"/>
              <a:t>Barriers to constructive self-disclosure</a:t>
            </a:r>
          </a:p>
          <a:p>
            <a:pPr lvl="0">
              <a:lnSpc>
                <a:spcPct val="90000"/>
              </a:lnSpc>
            </a:pPr>
            <a:r>
              <a:rPr lang="en-US"/>
              <a:t>Applying knowledge and practicing constructive self-disclosure</a:t>
            </a:r>
          </a:p>
        </p:txBody>
      </p:sp>
      <p:sp>
        <p:nvSpPr>
          <p:cNvPr id="104858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20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96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Blind Area</a:t>
            </a:r>
          </a:p>
        </p:txBody>
      </p:sp>
      <p:sp>
        <p:nvSpPr>
          <p:cNvPr id="1048697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Information about yourself that others know but you are not yet aware</a:t>
            </a:r>
          </a:p>
          <a:p>
            <a:r>
              <a:t>Others may see you differently than you see yourself</a:t>
            </a:r>
          </a:p>
          <a:p>
            <a:r>
              <a:t>Effective relations strive to reduce this area</a:t>
            </a:r>
          </a:p>
          <a:p>
            <a:r>
              <a:t>Open communication encourages people to give you feedback </a:t>
            </a:r>
          </a:p>
        </p:txBody>
      </p:sp>
      <p:sp>
        <p:nvSpPr>
          <p:cNvPr id="1048699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21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02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Hidden Area</a:t>
            </a:r>
          </a:p>
        </p:txBody>
      </p:sp>
      <p:sp>
        <p:nvSpPr>
          <p:cNvPr id="1048703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Information that you know that others do not</a:t>
            </a:r>
          </a:p>
          <a:p>
            <a:r>
              <a:t>Private feelings, needs, and past experiences that you prefer to keep to yourself</a:t>
            </a:r>
          </a:p>
          <a:p>
            <a:r>
              <a:t>If this area is too large, you can be perceived as lacking authenticity</a:t>
            </a:r>
          </a:p>
        </p:txBody>
      </p:sp>
      <p:sp>
        <p:nvSpPr>
          <p:cNvPr id="104870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22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0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Unknown Area</a:t>
            </a:r>
          </a:p>
        </p:txBody>
      </p:sp>
      <p:sp>
        <p:nvSpPr>
          <p:cNvPr id="104870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Information that is unknown to you and to others</a:t>
            </a:r>
          </a:p>
          <a:p>
            <a:r>
              <a:t>Areas of unrecognized talent, motives, or early childhood memories that influence your behavior</a:t>
            </a:r>
          </a:p>
          <a:p>
            <a:r>
              <a:t>Always present, never disappears</a:t>
            </a:r>
          </a:p>
          <a:p>
            <a:r>
              <a:t>Open communication can expose some of this area</a:t>
            </a:r>
          </a:p>
        </p:txBody>
      </p:sp>
      <p:sp>
        <p:nvSpPr>
          <p:cNvPr id="104871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23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1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Johari Window</a:t>
            </a:r>
          </a:p>
        </p:txBody>
      </p:sp>
      <p:sp>
        <p:nvSpPr>
          <p:cNvPr id="104871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The four panes are interrelated</a:t>
            </a:r>
          </a:p>
          <a:p>
            <a:r>
              <a:t>Changes to one pane impact the size of the others</a:t>
            </a:r>
          </a:p>
          <a:p>
            <a:r>
              <a:t>As relationships develop, the open area should grow</a:t>
            </a:r>
          </a:p>
        </p:txBody>
      </p:sp>
      <p:sp>
        <p:nvSpPr>
          <p:cNvPr id="104871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5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24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20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Self-Disclosure/</a:t>
            </a:r>
            <a:br/>
            <a:r>
              <a:t>Feedback Styles</a:t>
            </a:r>
          </a:p>
        </p:txBody>
      </p:sp>
      <p:sp>
        <p:nvSpPr>
          <p:cNvPr id="1048721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609600" lvl="0" marL="609600"/>
            <a:r>
              <a:rPr lang="en-US"/>
              <a:t>Two communication processes within our control that impact relationships:</a:t>
            </a:r>
          </a:p>
          <a:p>
            <a:pPr indent="-548640" lvl="2" marL="1371600">
              <a:buFontTx/>
              <a:buAutoNum type="arabicPeriod" startAt="1"/>
            </a:pPr>
            <a:r>
              <a:rPr lang="en-US"/>
              <a:t>Self-disclosure of thoughts, ideas, and feelings</a:t>
            </a:r>
          </a:p>
          <a:p>
            <a:pPr indent="-548640" lvl="2" marL="1371600">
              <a:buFontTx/>
              <a:buAutoNum type="arabicPeriod" startAt="1"/>
            </a:pPr>
            <a:r>
              <a:rPr lang="en-US"/>
              <a:t>Seeking feedback from others</a:t>
            </a:r>
          </a:p>
          <a:p>
            <a:pPr indent="-609600" lvl="0" marL="609600">
              <a:buClr>
                <a:srgbClr val="BF7F3F"/>
              </a:buClr>
              <a:buFontTx/>
            </a:pPr>
            <a:r>
              <a:rPr lang="en-US"/>
              <a:t>Characteristics of using both effectively:</a:t>
            </a:r>
          </a:p>
          <a:p>
            <a:pPr indent="-594360" lvl="1" marL="990600">
              <a:buClr>
                <a:srgbClr val="BF7F3F"/>
              </a:buClr>
              <a:buFontTx/>
            </a:pPr>
            <a:r>
              <a:rPr lang="en-US"/>
              <a:t>candor</a:t>
            </a:r>
          </a:p>
          <a:p>
            <a:pPr indent="-594360" lvl="1" marL="990600">
              <a:buClr>
                <a:srgbClr val="BF7F3F"/>
              </a:buClr>
              <a:buFontTx/>
            </a:pPr>
            <a:r>
              <a:rPr lang="en-US"/>
              <a:t>openness</a:t>
            </a:r>
          </a:p>
          <a:p>
            <a:pPr indent="-594360" lvl="1" marL="990600">
              <a:buClr>
                <a:srgbClr val="BF7F3F"/>
              </a:buClr>
              <a:buFontTx/>
            </a:pPr>
            <a:r>
              <a:rPr lang="en-US"/>
              <a:t>mutual respect</a:t>
            </a:r>
          </a:p>
        </p:txBody>
      </p:sp>
      <p:sp>
        <p:nvSpPr>
          <p:cNvPr id="1048723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721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charRg st="74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21">
                                            <p:txEl>
                                              <p:charRg st="74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charRg st="123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721">
                                            <p:txEl>
                                              <p:charRg st="123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charRg st="152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721">
                                            <p:txEl>
                                              <p:charRg st="152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charRg st="19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721">
                                            <p:txEl>
                                              <p:charRg st="195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charRg st="202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721">
                                            <p:txEl>
                                              <p:charRg st="202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charRg st="21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7"/>
                                        <p:tgtEl>
                                          <p:spTgt spid="1048721">
                                            <p:txEl>
                                              <p:charRg st="211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1" grpId="0" uiExpand="0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25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26" name=""/>
          <p:cNvSpPr/>
          <p:nvPr/>
        </p:nvSpPr>
        <p:spPr>
          <a:xfrm rot="0">
            <a:off x="0" y="0"/>
            <a:ext cx="9144000" cy="6248400"/>
          </a:xfrm>
          <a:prstGeom prst="rect"/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endParaRPr altLang="en-US" lang="en-US">
              <a:latin typeface="Arial" pitchFamily="0" charset="0"/>
            </a:endParaRPr>
          </a:p>
        </p:txBody>
      </p:sp>
      <p:sp>
        <p:nvSpPr>
          <p:cNvPr id="1048727" name=""/>
          <p:cNvSpPr txBox="1"/>
          <p:nvPr/>
        </p:nvSpPr>
        <p:spPr>
          <a:xfrm rot="0">
            <a:off x="3886200" y="3089275"/>
            <a:ext cx="1436687" cy="45720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lang="en-US">
                <a:latin typeface="Arial" pitchFamily="0" charset="0"/>
              </a:rPr>
              <a:t>Figure 8.3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2000" y="1524000"/>
            <a:ext cx="7620000" cy="3962400"/>
          </a:xfrm>
          <a:prstGeom prst="rect"/>
          <a:noFill/>
          <a:ln>
            <a:noFill/>
          </a:ln>
        </p:spPr>
      </p:pic>
      <p:sp>
        <p:nvSpPr>
          <p:cNvPr id="1048728" name=""/>
          <p:cNvSpPr txBox="1"/>
          <p:nvPr/>
        </p:nvSpPr>
        <p:spPr>
          <a:xfrm rot="0">
            <a:off x="136525" y="41275"/>
            <a:ext cx="7058025" cy="118745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lang="en-US">
                <a:solidFill>
                  <a:schemeClr val="accent2"/>
                </a:solidFill>
                <a:latin typeface="Arial" pitchFamily="0" charset="0"/>
              </a:rPr>
              <a:t>Figure 8.3</a:t>
            </a:r>
          </a:p>
          <a:p>
            <a:pPr lvl="0"/>
            <a:r>
              <a:rPr lang="en-US">
                <a:solidFill>
                  <a:schemeClr val="dk2"/>
                </a:solidFill>
                <a:latin typeface="Arial" pitchFamily="0" charset="0"/>
              </a:rPr>
              <a:t>Johari Window at the Beginning of a Relationship (left) </a:t>
            </a:r>
          </a:p>
          <a:p>
            <a:pPr lvl="0"/>
            <a:r>
              <a:rPr lang="en-US">
                <a:solidFill>
                  <a:schemeClr val="dk2"/>
                </a:solidFill>
                <a:latin typeface="Arial" pitchFamily="0" charset="0"/>
              </a:rPr>
              <a:t>and After a Closer Relationship Has Developed (right)</a:t>
            </a:r>
          </a:p>
        </p:txBody>
      </p:sp>
      <p:sp>
        <p:nvSpPr>
          <p:cNvPr id="1048729" name=""/>
          <p:cNvSpPr txBox="1"/>
          <p:nvPr/>
        </p:nvSpPr>
        <p:spPr>
          <a:xfrm rot="0">
            <a:off x="457200" y="5638800"/>
            <a:ext cx="8001000" cy="5810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sz="1600" lang="en-US">
                <a:solidFill>
                  <a:schemeClr val="dk2"/>
                </a:solidFill>
                <a:latin typeface="Arial" pitchFamily="0" charset="0"/>
              </a:rPr>
              <a:t>Source: Joseph Luft, </a:t>
            </a:r>
            <a:r>
              <a:rPr sz="1600" i="1" lang="en-US">
                <a:solidFill>
                  <a:schemeClr val="dk2"/>
                </a:solidFill>
                <a:latin typeface="Arial" pitchFamily="0" charset="0"/>
              </a:rPr>
              <a:t>Group Processes: An Introduction to Group Dynamics</a:t>
            </a:r>
            <a:r>
              <a:rPr sz="1600" lang="en-US">
                <a:solidFill>
                  <a:schemeClr val="dk2"/>
                </a:solidFill>
                <a:latin typeface="Arial" pitchFamily="0" charset="0"/>
              </a:rPr>
              <a:t> </a:t>
            </a:r>
            <a:r>
              <a:rPr sz="1600" lang="zh-CN">
                <a:solidFill>
                  <a:schemeClr val="dk2"/>
                </a:solidFill>
                <a:latin typeface="Arial" pitchFamily="0" charset="0"/>
                <a:ea typeface="Times New Roman" pitchFamily="18" charset="0"/>
              </a:rPr>
              <a:t>© 1984. Mayfield Publishing Company. Reprinted by permission of the publisher.</a:t>
            </a:r>
          </a:p>
        </p:txBody>
      </p:sp>
      <p:sp>
        <p:nvSpPr>
          <p:cNvPr id="104873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26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3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360-Degree Feedback</a:t>
            </a:r>
          </a:p>
        </p:txBody>
      </p:sp>
      <p:sp>
        <p:nvSpPr>
          <p:cNvPr id="104873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>
                <a:solidFill>
                  <a:schemeClr val="accent2"/>
                </a:solidFill>
              </a:rPr>
              <a:t>360-degree feedback</a:t>
            </a:r>
            <a:r>
              <a:rPr lang="en-US"/>
              <a:t> is based on belief that employees will benefit from feedback collected from several sources</a:t>
            </a:r>
          </a:p>
          <a:p>
            <a:pPr lvl="0"/>
            <a:r>
              <a:rPr lang="en-US"/>
              <a:t>Evaluations by boss, peers, subordinates, and sometimes customers</a:t>
            </a:r>
          </a:p>
          <a:p>
            <a:pPr lvl="0"/>
            <a:r>
              <a:rPr lang="en-US"/>
              <a:t>Often in questionnaire form</a:t>
            </a:r>
          </a:p>
          <a:p>
            <a:pPr lvl="0"/>
            <a:r>
              <a:rPr lang="en-US"/>
              <a:t>Involves risk if not done correctly </a:t>
            </a:r>
          </a:p>
        </p:txBody>
      </p:sp>
      <p:sp>
        <p:nvSpPr>
          <p:cNvPr id="104873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5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27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40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Appropriate Self-Disclosure</a:t>
            </a:r>
          </a:p>
        </p:txBody>
      </p:sp>
      <p:sp>
        <p:nvSpPr>
          <p:cNvPr id="1048741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Information should be disclosed in constructive ways</a:t>
            </a:r>
          </a:p>
          <a:p>
            <a:pPr lvl="0"/>
            <a:r>
              <a:rPr lang="en-US"/>
              <a:t>Anyone can learn this skill</a:t>
            </a:r>
          </a:p>
          <a:p>
            <a:pPr lvl="0"/>
            <a:r>
              <a:rPr lang="en-US"/>
              <a:t>Often means changing attitudes and behaviors</a:t>
            </a:r>
          </a:p>
          <a:p>
            <a:pPr lvl="0"/>
            <a:r>
              <a:rPr lang="en-US"/>
              <a:t>Questions about disclosing information:</a:t>
            </a:r>
          </a:p>
          <a:p>
            <a:pPr lvl="1"/>
            <a:r>
              <a:rPr lang="en-US"/>
              <a:t>How much and how intimate?</a:t>
            </a:r>
          </a:p>
          <a:p>
            <a:pPr lvl="1"/>
            <a:r>
              <a:rPr lang="en-US"/>
              <a:t>With whom?	</a:t>
            </a:r>
          </a:p>
          <a:p>
            <a:pPr lvl="1"/>
            <a:r>
              <a:rPr lang="en-US"/>
              <a:t>Under what conditions?</a:t>
            </a:r>
          </a:p>
        </p:txBody>
      </p:sp>
      <p:sp>
        <p:nvSpPr>
          <p:cNvPr id="1048743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741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charRg st="5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41">
                                            <p:txEl>
                                              <p:charRg st="53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charRg st="8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741">
                                            <p:txEl>
                                              <p:charRg st="81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charRg st="12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741">
                                            <p:txEl>
                                              <p:charRg st="126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charRg st="16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741">
                                            <p:txEl>
                                              <p:charRg st="166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charRg st="193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741">
                                            <p:txEl>
                                              <p:charRg st="193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charRg st="205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7"/>
                                        <p:tgtEl>
                                          <p:spTgt spid="1048741">
                                            <p:txEl>
                                              <p:charRg st="205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1" grpId="0" uiExpan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1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28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46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Repair Damaged Relationships</a:t>
            </a:r>
          </a:p>
        </p:txBody>
      </p:sp>
      <p:sp>
        <p:nvSpPr>
          <p:cNvPr id="1048747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Many work relationships are unnecessarily strained</a:t>
            </a:r>
          </a:p>
          <a:p>
            <a:r>
              <a:t>People refuse to talk about real or imagined problems</a:t>
            </a:r>
          </a:p>
          <a:p>
            <a:r>
              <a:t>Self-disclosure can be an excellent way to repair damaged relationships</a:t>
            </a:r>
          </a:p>
        </p:txBody>
      </p:sp>
      <p:sp>
        <p:nvSpPr>
          <p:cNvPr id="1048749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29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52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The Art of Apologizing</a:t>
            </a:r>
          </a:p>
        </p:txBody>
      </p:sp>
      <p:sp>
        <p:nvSpPr>
          <p:cNvPr id="1048753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A sincere apology has healing power</a:t>
            </a:r>
          </a:p>
          <a:p>
            <a:r>
              <a:t>Can improve communication in the future</a:t>
            </a:r>
          </a:p>
          <a:p>
            <a:r>
              <a:t>Apologize if actions caused hurt feelings, anger, or deep-seated ill will</a:t>
            </a:r>
          </a:p>
        </p:txBody>
      </p:sp>
      <p:sp>
        <p:nvSpPr>
          <p:cNvPr id="104875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92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Self-Disclosure: </a:t>
            </a:r>
            <a:br/>
            <a:r>
              <a:t>An Introduction</a:t>
            </a:r>
          </a:p>
        </p:txBody>
      </p:sp>
      <p:sp>
        <p:nvSpPr>
          <p:cNvPr id="1048593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Lack of self-disclosure weakens the communication process</a:t>
            </a:r>
          </a:p>
          <a:p>
            <a:r>
              <a:t>Self-disclosure can lead to more open and supportive environments</a:t>
            </a:r>
          </a:p>
        </p:txBody>
      </p:sp>
      <p:sp>
        <p:nvSpPr>
          <p:cNvPr id="104859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30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5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The Art of Apologizing</a:t>
            </a:r>
          </a:p>
        </p:txBody>
      </p:sp>
      <p:sp>
        <p:nvSpPr>
          <p:cNvPr id="104875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Apologize in private so that feelings can be exchanged in relative comfort </a:t>
            </a:r>
          </a:p>
          <a:p>
            <a:pPr lvl="0"/>
            <a:r>
              <a:rPr lang="en-US"/>
              <a:t>Apologize completely—should include:</a:t>
            </a:r>
          </a:p>
          <a:p>
            <a:pPr lvl="1"/>
            <a:r>
              <a:rPr lang="en-US"/>
              <a:t>Regret</a:t>
            </a:r>
          </a:p>
          <a:p>
            <a:pPr lvl="1"/>
            <a:r>
              <a:rPr lang="en-US"/>
              <a:t>Responsibility</a:t>
            </a:r>
          </a:p>
          <a:p>
            <a:pPr lvl="1"/>
            <a:r>
              <a:rPr lang="en-US"/>
              <a:t>Remedy</a:t>
            </a:r>
          </a:p>
          <a:p>
            <a:pPr lvl="0"/>
            <a:r>
              <a:rPr lang="en-US"/>
              <a:t>Avoid the “I am sorry for what happened, but you shouldn’t have….”                        </a:t>
            </a:r>
          </a:p>
        </p:txBody>
      </p:sp>
      <p:sp>
        <p:nvSpPr>
          <p:cNvPr id="104876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759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>
                                            <p:txEl>
                                              <p:charRg st="7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59">
                                            <p:txEl>
                                              <p:charRg st="76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>
                                            <p:txEl>
                                              <p:charRg st="11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759">
                                            <p:txEl>
                                              <p:charRg st="113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>
                                            <p:txEl>
                                              <p:charRg st="12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759">
                                            <p:txEl>
                                              <p:charRg st="120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>
                                            <p:txEl>
                                              <p:charRg st="13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759">
                                            <p:txEl>
                                              <p:charRg st="135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>
                                            <p:txEl>
                                              <p:charRg st="142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759">
                                            <p:txEl>
                                              <p:charRg st="142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9" grpId="0" uiExpand="0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31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6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Total Person Insight</a:t>
            </a:r>
          </a:p>
        </p:txBody>
      </p:sp>
      <p:sp>
        <p:nvSpPr>
          <p:cNvPr id="104876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buFontTx/>
              <a:buNone/>
            </a:pPr>
            <a:r>
              <a:rPr i="1" lang="en-US"/>
              <a:t>	</a:t>
            </a:r>
            <a:r>
              <a:rPr sz="4000" i="1" lang="en-US"/>
              <a:t>Almost like magic, apology has the power to repair harm, mend relationships, soothe wounds and heal broken hearts.</a:t>
            </a:r>
          </a:p>
          <a:p>
            <a:pPr lvl="0">
              <a:buFontTx/>
              <a:buNone/>
            </a:pPr>
            <a:endParaRPr sz="4000" i="1" lang="en-US"/>
          </a:p>
          <a:p>
            <a:pPr algn="r" lvl="0">
              <a:buFontTx/>
              <a:buNone/>
            </a:pPr>
            <a:r>
              <a:rPr lang="en-US"/>
              <a:t>Beverly Engel</a:t>
            </a:r>
          </a:p>
          <a:p>
            <a:pPr algn="r" lvl="0">
              <a:buFontTx/>
              <a:buNone/>
            </a:pPr>
            <a:r>
              <a:rPr lang="en-US"/>
              <a:t>Author,</a:t>
            </a:r>
            <a:r>
              <a:rPr i="1" lang="en-US"/>
              <a:t> The Power of Apology</a:t>
            </a:r>
          </a:p>
        </p:txBody>
      </p:sp>
      <p:sp>
        <p:nvSpPr>
          <p:cNvPr id="104876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5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32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70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The Art of Forgiveness</a:t>
            </a:r>
          </a:p>
        </p:txBody>
      </p:sp>
      <p:sp>
        <p:nvSpPr>
          <p:cNvPr id="1048771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Be quick to forgive!</a:t>
            </a:r>
          </a:p>
          <a:p>
            <a:r>
              <a:t>It is never easy, but is the only way to avoid blame and bitterness</a:t>
            </a:r>
          </a:p>
          <a:p>
            <a:r>
              <a:t>To forgive means to give up resentment and anger</a:t>
            </a:r>
          </a:p>
          <a:p>
            <a:r>
              <a:t>Forgiveness heals, and liberates energy and creativity</a:t>
            </a:r>
          </a:p>
        </p:txBody>
      </p:sp>
      <p:sp>
        <p:nvSpPr>
          <p:cNvPr id="1048773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1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33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76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Constructive Criticism</a:t>
            </a:r>
          </a:p>
        </p:txBody>
      </p:sp>
      <p:sp>
        <p:nvSpPr>
          <p:cNvPr id="1048777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>
                <a:solidFill>
                  <a:schemeClr val="accent2"/>
                </a:solidFill>
              </a:rPr>
              <a:t>Constructive criticism</a:t>
            </a:r>
            <a:r>
              <a:rPr lang="en-US"/>
              <a:t> is a form of self-disclosure that helps another person look at their own behavior without putting that person on the defensive</a:t>
            </a:r>
          </a:p>
          <a:p>
            <a:pPr lvl="0"/>
            <a:r>
              <a:rPr lang="en-US"/>
              <a:t>Not the same as blaming</a:t>
            </a:r>
          </a:p>
        </p:txBody>
      </p:sp>
      <p:sp>
        <p:nvSpPr>
          <p:cNvPr id="1048779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34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82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Constructive Criticism</a:t>
            </a:r>
          </a:p>
        </p:txBody>
      </p:sp>
      <p:sp>
        <p:nvSpPr>
          <p:cNvPr id="1048783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Skill that can be mastered through learning and practice</a:t>
            </a:r>
          </a:p>
          <a:p>
            <a:r>
              <a:t>Replace “You” statements with “I” statements</a:t>
            </a:r>
          </a:p>
          <a:p>
            <a:r>
              <a:t>Request changes “in the future” instead of pointing out something negative in the present</a:t>
            </a:r>
          </a:p>
        </p:txBody>
      </p:sp>
      <p:sp>
        <p:nvSpPr>
          <p:cNvPr id="104878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35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8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Disturbing Situations</a:t>
            </a:r>
          </a:p>
        </p:txBody>
      </p:sp>
      <p:sp>
        <p:nvSpPr>
          <p:cNvPr id="104878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Share reactions to work-related problems as soon as possible after the incident</a:t>
            </a:r>
          </a:p>
          <a:p>
            <a:pPr lvl="1"/>
            <a:r>
              <a:rPr lang="en-US"/>
              <a:t>Not easy to recapture the feelings</a:t>
            </a:r>
          </a:p>
          <a:p>
            <a:pPr lvl="1"/>
            <a:r>
              <a:rPr lang="en-US"/>
              <a:t>Distortions of the incident if too much time passes</a:t>
            </a:r>
          </a:p>
          <a:p>
            <a:pPr lvl="0"/>
            <a:r>
              <a:rPr lang="en-US"/>
              <a:t>Holding things in impacts:</a:t>
            </a:r>
          </a:p>
          <a:p>
            <a:pPr lvl="1"/>
            <a:r>
              <a:rPr lang="en-US"/>
              <a:t>Mental and physical health</a:t>
            </a:r>
          </a:p>
          <a:p>
            <a:pPr lvl="1"/>
            <a:r>
              <a:rPr lang="en-US"/>
              <a:t>Job performance</a:t>
            </a:r>
          </a:p>
        </p:txBody>
      </p:sp>
      <p:sp>
        <p:nvSpPr>
          <p:cNvPr id="104879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789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>
                                            <p:txEl>
                                              <p:charRg st="8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89">
                                            <p:txEl>
                                              <p:charRg st="8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>
                                            <p:txEl>
                                              <p:charRg st="115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789">
                                            <p:txEl>
                                              <p:charRg st="115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>
                                            <p:txEl>
                                              <p:charRg st="167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789">
                                            <p:txEl>
                                              <p:charRg st="167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>
                                            <p:txEl>
                                              <p:charRg st="19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789">
                                            <p:txEl>
                                              <p:charRg st="194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>
                                            <p:txEl>
                                              <p:charRg st="221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789">
                                            <p:txEl>
                                              <p:charRg st="221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9" grpId="0" uiExpand="0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36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79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Describe Accurately</a:t>
            </a:r>
          </a:p>
        </p:txBody>
      </p:sp>
      <p:sp>
        <p:nvSpPr>
          <p:cNvPr id="104879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Sharing feelings involves risk</a:t>
            </a:r>
          </a:p>
          <a:p>
            <a:r>
              <a:t>You are trusting the other person not to ridicule or embarrass you</a:t>
            </a:r>
          </a:p>
          <a:p>
            <a:r>
              <a:t>Emotions in the work setting sometimes viewed as inappropriate</a:t>
            </a:r>
          </a:p>
          <a:p>
            <a:r>
              <a:t>Yet, emotions are an integral part of human behavior</a:t>
            </a:r>
          </a:p>
        </p:txBody>
      </p:sp>
      <p:sp>
        <p:nvSpPr>
          <p:cNvPr id="104879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5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37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00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Describe Accurately</a:t>
            </a:r>
          </a:p>
        </p:txBody>
      </p:sp>
      <p:sp>
        <p:nvSpPr>
          <p:cNvPr id="1048801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When reporting feelings, be sure the other person knows that your feelings are temporary and capable of change</a:t>
            </a:r>
          </a:p>
        </p:txBody>
      </p:sp>
      <p:sp>
        <p:nvSpPr>
          <p:cNvPr id="1048803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1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38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06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The Right Time and Place</a:t>
            </a:r>
          </a:p>
        </p:txBody>
      </p:sp>
      <p:sp>
        <p:nvSpPr>
          <p:cNvPr id="1048807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What you say may be fine, the when and where may be the problem</a:t>
            </a:r>
          </a:p>
          <a:p>
            <a:r>
              <a:t>Select a time when the other person will not be preoccupied and will give full attention</a:t>
            </a:r>
          </a:p>
          <a:p>
            <a:r>
              <a:t>Select a place free from distractions such as telephone calls or visitors</a:t>
            </a:r>
          </a:p>
          <a:p>
            <a:r>
              <a:t>Make an appointment, if necessary</a:t>
            </a:r>
          </a:p>
        </p:txBody>
      </p:sp>
      <p:sp>
        <p:nvSpPr>
          <p:cNvPr id="1048809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39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12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Avoid Overwhelming Others</a:t>
            </a:r>
          </a:p>
        </p:txBody>
      </p:sp>
      <p:sp>
        <p:nvSpPr>
          <p:cNvPr id="1048813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Be open, but do not go too far too fast</a:t>
            </a:r>
          </a:p>
          <a:p>
            <a:r>
              <a:t>Relationships are built slowly</a:t>
            </a:r>
          </a:p>
          <a:p>
            <a:r>
              <a:t>Abrupt disclosure of emotional or intimate information may distance you from others</a:t>
            </a:r>
          </a:p>
          <a:p>
            <a:r>
              <a:t>Balance between openness and protection of each other’s feelings</a:t>
            </a:r>
          </a:p>
        </p:txBody>
      </p:sp>
      <p:sp>
        <p:nvSpPr>
          <p:cNvPr id="104881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59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Self-Disclosure Defined</a:t>
            </a:r>
          </a:p>
        </p:txBody>
      </p:sp>
      <p:sp>
        <p:nvSpPr>
          <p:cNvPr id="104859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The process of letting another person know what you think, feel, or want</a:t>
            </a:r>
          </a:p>
          <a:p>
            <a:r>
              <a:t>Revealing private, personal information that can not be acquire somewhere else</a:t>
            </a:r>
          </a:p>
          <a:p>
            <a:r>
              <a:t>Usually involves some degree of risk</a:t>
            </a:r>
          </a:p>
        </p:txBody>
      </p:sp>
      <p:sp>
        <p:nvSpPr>
          <p:cNvPr id="104860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40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1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Avoid Overwhelming Others</a:t>
            </a:r>
          </a:p>
        </p:txBody>
      </p:sp>
      <p:sp>
        <p:nvSpPr>
          <p:cNvPr id="104881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Buddha recommends asking yourself three questions before speaking:</a:t>
            </a:r>
          </a:p>
          <a:p>
            <a:pPr lvl="1"/>
            <a:r>
              <a:rPr sz="3200" lang="en-US">
                <a:solidFill>
                  <a:schemeClr val="accent2"/>
                </a:solidFill>
              </a:rPr>
              <a:t>Is the statement true?</a:t>
            </a:r>
          </a:p>
          <a:p>
            <a:pPr lvl="1"/>
            <a:r>
              <a:rPr sz="3200" lang="en-US">
                <a:solidFill>
                  <a:schemeClr val="accent2"/>
                </a:solidFill>
              </a:rPr>
              <a:t>Is the statement necessary?</a:t>
            </a:r>
          </a:p>
          <a:p>
            <a:pPr lvl="1"/>
            <a:r>
              <a:rPr sz="3200" lang="en-US">
                <a:solidFill>
                  <a:schemeClr val="accent2"/>
                </a:solidFill>
              </a:rPr>
              <a:t>Is the statement kind?</a:t>
            </a:r>
          </a:p>
          <a:p>
            <a:pPr lvl="0"/>
            <a:r>
              <a:rPr sz="2800" lang="en-US"/>
              <a:t>If the statement falls short on any one, Buddha advised that we say nothing</a:t>
            </a:r>
          </a:p>
        </p:txBody>
      </p:sp>
      <p:sp>
        <p:nvSpPr>
          <p:cNvPr id="104882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819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>
                                            <p:txEl>
                                              <p:charRg st="67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819">
                                            <p:txEl>
                                              <p:charRg st="67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>
                                            <p:txEl>
                                              <p:charRg st="9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819">
                                            <p:txEl>
                                              <p:charRg st="90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>
                                            <p:txEl>
                                              <p:charRg st="11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819">
                                            <p:txEl>
                                              <p:charRg st="118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>
                                            <p:txEl>
                                              <p:charRg st="141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819">
                                            <p:txEl>
                                              <p:charRg st="141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9" grpId="0" uiExpand="0" build="p" bldLvl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41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2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Barriers to Self-Disclosure</a:t>
            </a:r>
          </a:p>
        </p:txBody>
      </p:sp>
      <p:sp>
        <p:nvSpPr>
          <p:cNvPr id="104882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Why do people conceal their thoughts and feelings?</a:t>
            </a:r>
          </a:p>
          <a:p>
            <a:r>
              <a:t>Why are candor and openness so uncommon in organizations?</a:t>
            </a:r>
          </a:p>
          <a:p>
            <a:r>
              <a:t>Several barriers prevent self-disclosure</a:t>
            </a:r>
          </a:p>
        </p:txBody>
      </p:sp>
      <p:sp>
        <p:nvSpPr>
          <p:cNvPr id="104882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5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42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30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Lack of Trust</a:t>
            </a:r>
          </a:p>
        </p:txBody>
      </p:sp>
      <p:sp>
        <p:nvSpPr>
          <p:cNvPr id="1048831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>
                <a:solidFill>
                  <a:schemeClr val="accent2"/>
                </a:solidFill>
              </a:rPr>
              <a:t>Trust</a:t>
            </a:r>
            <a:r>
              <a:rPr lang="en-US"/>
              <a:t> exists when you fully believe in the integrity and character of the other person or organization</a:t>
            </a:r>
          </a:p>
          <a:p>
            <a:pPr lvl="0"/>
            <a:r>
              <a:rPr lang="en-US"/>
              <a:t>Complex emotion that combines three components:</a:t>
            </a:r>
          </a:p>
          <a:p>
            <a:pPr lvl="1"/>
            <a:r>
              <a:rPr lang="en-US"/>
              <a:t>Caring</a:t>
            </a:r>
          </a:p>
          <a:p>
            <a:pPr lvl="1"/>
            <a:r>
              <a:rPr lang="en-US"/>
              <a:t>Competency</a:t>
            </a:r>
          </a:p>
          <a:p>
            <a:pPr lvl="1"/>
            <a:r>
              <a:rPr lang="en-US"/>
              <a:t>Commitment</a:t>
            </a:r>
          </a:p>
        </p:txBody>
      </p:sp>
      <p:sp>
        <p:nvSpPr>
          <p:cNvPr id="1048833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charRg st="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831">
                                            <p:txEl>
                                              <p:charRg st="0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charRg st="10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831">
                                            <p:txEl>
                                              <p:charRg st="103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charRg st="15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831">
                                            <p:txEl>
                                              <p:charRg st="151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charRg st="158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831">
                                            <p:txEl>
                                              <p:charRg st="158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charRg st="16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831">
                                            <p:txEl>
                                              <p:charRg st="169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1" grpId="0" uiExpand="0" build="p" bldLvl="4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1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43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36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Lack of Trust</a:t>
            </a:r>
          </a:p>
        </p:txBody>
      </p:sp>
      <p:sp>
        <p:nvSpPr>
          <p:cNvPr id="1048837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The most common and the most serious barrier to self-disclosure</a:t>
            </a:r>
          </a:p>
          <a:p>
            <a:r>
              <a:t>Communication suffers as the level of trust declines</a:t>
            </a:r>
          </a:p>
          <a:p>
            <a:r>
              <a:t>People are less likely to discuss problems and issues</a:t>
            </a:r>
          </a:p>
          <a:p/>
        </p:txBody>
      </p:sp>
      <p:sp>
        <p:nvSpPr>
          <p:cNvPr id="1048839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44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42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Lack of Trust</a:t>
            </a:r>
          </a:p>
        </p:txBody>
      </p:sp>
      <p:sp>
        <p:nvSpPr>
          <p:cNvPr id="1048843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Trust in organizations is declining:</a:t>
            </a:r>
          </a:p>
          <a:p>
            <a:pPr lvl="1"/>
            <a:r>
              <a:rPr lang="en-US"/>
              <a:t>Rapid changes</a:t>
            </a:r>
          </a:p>
          <a:p>
            <a:pPr lvl="1"/>
            <a:r>
              <a:rPr lang="en-US"/>
              <a:t>Uncertainty caused by frequent layoffs</a:t>
            </a:r>
          </a:p>
          <a:p>
            <a:pPr lvl="1"/>
            <a:r>
              <a:rPr lang="en-US"/>
              <a:t>Business scandals</a:t>
            </a:r>
          </a:p>
          <a:p>
            <a:pPr lvl="0"/>
            <a:r>
              <a:rPr lang="en-US"/>
              <a:t>Lack of trust can cause:</a:t>
            </a:r>
          </a:p>
          <a:p>
            <a:pPr lvl="1"/>
            <a:r>
              <a:rPr lang="en-US"/>
              <a:t>Culture of insecurity	 </a:t>
            </a:r>
          </a:p>
          <a:p>
            <a:pPr lvl="1"/>
            <a:r>
              <a:rPr lang="en-US"/>
              <a:t>High turnover</a:t>
            </a:r>
          </a:p>
          <a:p>
            <a:pPr lvl="1"/>
            <a:r>
              <a:rPr lang="en-US"/>
              <a:t>Poor customer relations	 </a:t>
            </a:r>
          </a:p>
          <a:p>
            <a:pPr lvl="1"/>
            <a:r>
              <a:rPr lang="en-US"/>
              <a:t>Marginal loyalty</a:t>
            </a:r>
          </a:p>
        </p:txBody>
      </p:sp>
      <p:sp>
        <p:nvSpPr>
          <p:cNvPr id="104884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45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4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Lack of Trust</a:t>
            </a:r>
          </a:p>
        </p:txBody>
      </p:sp>
      <p:sp>
        <p:nvSpPr>
          <p:cNvPr id="104884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Level of trust is a thermometer of individual and group health</a:t>
            </a:r>
          </a:p>
          <a:p>
            <a:r>
              <a:t>Build trust by being trustworthy all the time!</a:t>
            </a:r>
          </a:p>
        </p:txBody>
      </p:sp>
      <p:sp>
        <p:nvSpPr>
          <p:cNvPr id="104885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46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00" y="1828800"/>
            <a:ext cx="9029700" cy="3052762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pic>
      <p:sp>
        <p:nvSpPr>
          <p:cNvPr id="104885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47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5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Total Person Insight</a:t>
            </a:r>
          </a:p>
        </p:txBody>
      </p:sp>
      <p:sp>
        <p:nvSpPr>
          <p:cNvPr id="104885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lnSpc>
                <a:spcPct val="90000"/>
              </a:lnSpc>
              <a:buFontTx/>
              <a:buNone/>
            </a:pPr>
            <a:r>
              <a:rPr sz="3600" i="1" lang="en-US"/>
              <a:t>	</a:t>
            </a:r>
            <a:r>
              <a:rPr sz="4000" i="1" lang="en-US"/>
              <a:t>Trust is the core of all meaningful relationships. Without trust there can be no giving, no bonding, no risk taking.</a:t>
            </a:r>
          </a:p>
          <a:p>
            <a:pPr lvl="0">
              <a:lnSpc>
                <a:spcPct val="90000"/>
              </a:lnSpc>
              <a:buFontTx/>
              <a:buNone/>
            </a:pPr>
            <a:endParaRPr sz="3600" i="1"/>
          </a:p>
          <a:p>
            <a:pPr algn="r" lvl="0">
              <a:lnSpc>
                <a:spcPct val="90000"/>
              </a:lnSpc>
              <a:buFontTx/>
              <a:buNone/>
            </a:pPr>
            <a:r>
              <a:rPr lang="en-US"/>
              <a:t>Terry Mizrahi</a:t>
            </a:r>
          </a:p>
          <a:p>
            <a:pPr algn="r" lvl="0">
              <a:lnSpc>
                <a:spcPct val="90000"/>
              </a:lnSpc>
              <a:buFontTx/>
              <a:buNone/>
            </a:pPr>
            <a:r>
              <a:rPr lang="en-US"/>
              <a:t>President, National Association of Social Workers</a:t>
            </a:r>
          </a:p>
        </p:txBody>
      </p:sp>
      <p:sp>
        <p:nvSpPr>
          <p:cNvPr id="104886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48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6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The Fear/Distrust Cycle</a:t>
            </a:r>
          </a:p>
        </p:txBody>
      </p:sp>
      <p:sp>
        <p:nvSpPr>
          <p:cNvPr id="104886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The cycle begins with Theory X management philosophy</a:t>
            </a:r>
          </a:p>
          <a:p>
            <a:pPr lvl="1"/>
            <a:r>
              <a:rPr lang="en-US"/>
              <a:t>People are basically lacking in motivation and cannot be trusted</a:t>
            </a:r>
          </a:p>
          <a:p>
            <a:pPr lvl="0"/>
            <a:r>
              <a:rPr lang="en-US"/>
              <a:t>Management tries to maintain tight control over employees with strict rules and regulations</a:t>
            </a:r>
          </a:p>
          <a:p>
            <a:pPr lvl="0"/>
            <a:r>
              <a:rPr lang="en-US"/>
              <a:t>Management believes this will result in maximum production</a:t>
            </a:r>
          </a:p>
        </p:txBody>
      </p:sp>
      <p:sp>
        <p:nvSpPr>
          <p:cNvPr id="104886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86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>
                                            <p:txEl>
                                              <p:charRg st="5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865">
                                            <p:txEl>
                                              <p:charRg st="53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>
                                            <p:txEl>
                                              <p:charRg st="11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865">
                                            <p:txEl>
                                              <p:charRg st="118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>
                                            <p:txEl>
                                              <p:charRg st="210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865">
                                            <p:txEl>
                                              <p:charRg st="210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5" grpId="0" uiExpand="0" build="p" bldLvl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5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49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70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The Fear/Distrust Cycle</a:t>
            </a:r>
          </a:p>
        </p:txBody>
      </p:sp>
      <p:sp>
        <p:nvSpPr>
          <p:cNvPr id="1048871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Workers often become more defensive and resentful. </a:t>
            </a:r>
          </a:p>
          <a:p>
            <a:r>
              <a:t>The spirit of teamwork diminishes</a:t>
            </a:r>
          </a:p>
          <a:p>
            <a:r>
              <a:t>“We” versus “They” talk increases</a:t>
            </a:r>
          </a:p>
        </p:txBody>
      </p:sp>
      <p:sp>
        <p:nvSpPr>
          <p:cNvPr id="1048873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0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Self-Description Defined</a:t>
            </a:r>
          </a:p>
        </p:txBody>
      </p:sp>
      <p:sp>
        <p:nvSpPr>
          <p:cNvPr id="104860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Self-description involves disclosure of nonthreatening information</a:t>
            </a:r>
          </a:p>
          <a:p>
            <a:pPr lvl="1"/>
            <a:r>
              <a:rPr lang="en-US"/>
              <a:t>age</a:t>
            </a:r>
          </a:p>
          <a:p>
            <a:pPr lvl="1"/>
            <a:r>
              <a:rPr lang="en-US"/>
              <a:t>favorite food</a:t>
            </a:r>
          </a:p>
          <a:p>
            <a:pPr lvl="1"/>
            <a:r>
              <a:rPr lang="en-US"/>
              <a:t>where you went to school</a:t>
            </a:r>
          </a:p>
          <a:p>
            <a:pPr lvl="0"/>
            <a:r>
              <a:rPr lang="en-US"/>
              <a:t>Information that can usually be acquired in some other way</a:t>
            </a:r>
          </a:p>
          <a:p>
            <a:pPr lvl="0"/>
            <a:r>
              <a:rPr lang="en-US"/>
              <a:t>Differs from self-disclosure</a:t>
            </a:r>
          </a:p>
        </p:txBody>
      </p:sp>
      <p:sp>
        <p:nvSpPr>
          <p:cNvPr id="104860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1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50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76" name=""/>
          <p:cNvSpPr/>
          <p:nvPr/>
        </p:nvSpPr>
        <p:spPr>
          <a:xfrm rot="0">
            <a:off x="0" y="0"/>
            <a:ext cx="9144000" cy="6248400"/>
          </a:xfrm>
          <a:prstGeom prst="rect"/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lang="en-US">
                <a:latin typeface="Arial" pitchFamily="0" charset="0"/>
              </a:rPr>
              <a:t>Figure 8.4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2000" y="1697037"/>
            <a:ext cx="7696200" cy="3887787"/>
          </a:xfrm>
          <a:prstGeom prst="rect"/>
          <a:noFill/>
          <a:ln>
            <a:noFill/>
          </a:ln>
        </p:spPr>
      </p:pic>
      <p:sp>
        <p:nvSpPr>
          <p:cNvPr id="1048877" name=""/>
          <p:cNvSpPr txBox="1"/>
          <p:nvPr/>
        </p:nvSpPr>
        <p:spPr>
          <a:xfrm rot="0">
            <a:off x="212725" y="117475"/>
            <a:ext cx="2162175" cy="76200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lang="en-US">
                <a:solidFill>
                  <a:schemeClr val="accent2"/>
                </a:solidFill>
                <a:latin typeface="Arial" pitchFamily="0" charset="0"/>
              </a:rPr>
              <a:t>Figure 8.4</a:t>
            </a:r>
          </a:p>
          <a:p>
            <a:pPr lvl="0"/>
            <a:r>
              <a:rPr sz="2000" lang="en-US">
                <a:solidFill>
                  <a:schemeClr val="dk2"/>
                </a:solidFill>
                <a:latin typeface="Arial" pitchFamily="0" charset="0"/>
              </a:rPr>
              <a:t>Fear/Distrust Cycle</a:t>
            </a:r>
          </a:p>
        </p:txBody>
      </p:sp>
      <p:sp>
        <p:nvSpPr>
          <p:cNvPr id="1048879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51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82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Role Relationships Versus Interpersonal Relationships</a:t>
            </a:r>
          </a:p>
        </p:txBody>
      </p:sp>
      <p:sp>
        <p:nvSpPr>
          <p:cNvPr id="1048883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Self-disclosure is more likely to take place within an organization when people</a:t>
            </a:r>
          </a:p>
          <a:p>
            <a:pPr lvl="1"/>
            <a:r>
              <a:rPr lang="en-US"/>
              <a:t>Feel comfortable stepping outside their assigned roles</a:t>
            </a:r>
          </a:p>
          <a:p>
            <a:pPr lvl="1"/>
            <a:r>
              <a:rPr lang="en-US"/>
              <a:t>Display more openness and tolerance for the feelings of others</a:t>
            </a:r>
          </a:p>
        </p:txBody>
      </p:sp>
      <p:sp>
        <p:nvSpPr>
          <p:cNvPr id="104888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883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>
                                            <p:txEl>
                                              <p:charRg st="8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883">
                                            <p:txEl>
                                              <p:charRg st="80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>
                                            <p:txEl>
                                              <p:charRg st="13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883">
                                            <p:txEl>
                                              <p:charRg st="135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3" grpId="0" uiExpand="0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52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8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Role Relationships Versus Interpersonal Relationships</a:t>
            </a:r>
          </a:p>
        </p:txBody>
      </p:sp>
      <p:sp>
        <p:nvSpPr>
          <p:cNvPr id="104888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Role expectations are often clearly specified</a:t>
            </a:r>
          </a:p>
          <a:p>
            <a:r>
              <a:t>Some have trouble stepping outside an impersonal role at work</a:t>
            </a:r>
          </a:p>
          <a:p>
            <a:r>
              <a:t>Supervisors often seem role as impersonal</a:t>
            </a:r>
          </a:p>
        </p:txBody>
      </p:sp>
      <p:sp>
        <p:nvSpPr>
          <p:cNvPr id="104889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9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53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894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Role Relationships Versus Interpersonal Relationships</a:t>
            </a:r>
          </a:p>
        </p:txBody>
      </p:sp>
      <p:sp>
        <p:nvSpPr>
          <p:cNvPr id="1048895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Some may draw a sharp line of distinction between 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role relationships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interpersonal relationships</a:t>
            </a:r>
          </a:p>
          <a:p>
            <a:pPr lvl="0"/>
            <a:r>
              <a:rPr lang="en-US"/>
              <a:t>Distinctions usually inspire lack of trust</a:t>
            </a:r>
          </a:p>
        </p:txBody>
      </p:sp>
      <p:sp>
        <p:nvSpPr>
          <p:cNvPr id="1048897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895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>
                                            <p:txEl>
                                              <p:charRg st="5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895">
                                            <p:txEl>
                                              <p:charRg st="51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895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>
                                            <p:txEl>
                                              <p:charRg st="9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895">
                                            <p:txEl>
                                              <p:charRg st="99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5" grpId="0" uiExpand="0" build="p" bldLvl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5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54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900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Practice Self-Disclosure</a:t>
            </a:r>
          </a:p>
        </p:txBody>
      </p:sp>
      <p:sp>
        <p:nvSpPr>
          <p:cNvPr id="1048901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Do you need to practice more self-disclosure?</a:t>
            </a:r>
          </a:p>
          <a:p>
            <a:r>
              <a:t>Could you benefit by telling others more about your thoughts, feelings, wants and beliefs?</a:t>
            </a:r>
          </a:p>
        </p:txBody>
      </p:sp>
      <p:sp>
        <p:nvSpPr>
          <p:cNvPr id="1048903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0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>
                                            <p:txEl>
                                              <p:charRg st="4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01">
                                            <p:txEl>
                                              <p:charRg st="46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1" grpId="0" uiExpand="0" build="p" bldLvl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0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55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438400" y="106362"/>
            <a:ext cx="6629400" cy="6370637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pic>
      <p:sp>
        <p:nvSpPr>
          <p:cNvPr id="1048906" name=""/>
          <p:cNvSpPr txBox="1"/>
          <p:nvPr/>
        </p:nvSpPr>
        <p:spPr>
          <a:xfrm rot="0">
            <a:off x="212725" y="117475"/>
            <a:ext cx="1768475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lang="en-US">
                <a:solidFill>
                  <a:schemeClr val="accent2"/>
                </a:solidFill>
                <a:latin typeface="Arial" pitchFamily="0" charset="0"/>
              </a:rPr>
              <a:t>Figure 8.5</a:t>
            </a:r>
          </a:p>
          <a:p>
            <a:pPr lvl="0"/>
            <a:r>
              <a:rPr sz="2000" lang="en-US">
                <a:solidFill>
                  <a:schemeClr val="dk2"/>
                </a:solidFill>
                <a:latin typeface="Arial" pitchFamily="0" charset="0"/>
              </a:rPr>
              <a:t>Self-Disclosure Indicator</a:t>
            </a:r>
          </a:p>
        </p:txBody>
      </p:sp>
      <p:sp>
        <p:nvSpPr>
          <p:cNvPr id="104890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6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56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911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Practice Self-Disclosure</a:t>
            </a:r>
          </a:p>
        </p:txBody>
      </p:sp>
      <p:sp>
        <p:nvSpPr>
          <p:cNvPr id="1048912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Becoming a more open person is not difficult if you practice</a:t>
            </a:r>
          </a:p>
          <a:p>
            <a:pPr lvl="1"/>
            <a:r>
              <a:rPr lang="en-US"/>
              <a:t>Take small steps</a:t>
            </a:r>
          </a:p>
          <a:p>
            <a:pPr lvl="1"/>
            <a:r>
              <a:rPr lang="en-US"/>
              <a:t>Begin with telling someone how you honestly feel</a:t>
            </a:r>
          </a:p>
          <a:p>
            <a:pPr lvl="1"/>
            <a:r>
              <a:rPr lang="en-US"/>
              <a:t>Move toward more challenging encounter</a:t>
            </a:r>
          </a:p>
        </p:txBody>
      </p:sp>
      <p:sp>
        <p:nvSpPr>
          <p:cNvPr id="1048914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12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12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>
                                            <p:txEl>
                                              <p:charRg st="7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912">
                                            <p:txEl>
                                              <p:charRg st="7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>
                                            <p:txEl>
                                              <p:charRg st="12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912">
                                            <p:txEl>
                                              <p:charRg st="127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2" grpId="0" uiExpand="0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2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57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917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Practice Self-Disclosure</a:t>
            </a:r>
          </a:p>
        </p:txBody>
      </p:sp>
      <p:sp>
        <p:nvSpPr>
          <p:cNvPr id="1048918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With practice you will</a:t>
            </a:r>
          </a:p>
          <a:p>
            <a:pPr lvl="1"/>
            <a:r>
              <a:rPr lang="en-US"/>
              <a:t>Feel more comfortable</a:t>
            </a:r>
          </a:p>
          <a:p>
            <a:pPr lvl="1"/>
            <a:r>
              <a:rPr lang="en-US"/>
              <a:t>Find self-disclosure rewarding</a:t>
            </a:r>
          </a:p>
          <a:p>
            <a:pPr lvl="1"/>
            <a:r>
              <a:rPr lang="en-US"/>
              <a:t>Find others begin to open up and share more thoughts, ideas, and feelings with you</a:t>
            </a:r>
          </a:p>
          <a:p>
            <a:pPr algn="ctr" lvl="0">
              <a:buFontTx/>
              <a:buNone/>
            </a:pPr>
            <a:r>
              <a:rPr sz="4000" lang="en-US">
                <a:solidFill>
                  <a:schemeClr val="accent2"/>
                </a:solidFill>
              </a:rPr>
              <a:t>Everyone Wins!</a:t>
            </a:r>
          </a:p>
        </p:txBody>
      </p:sp>
      <p:sp>
        <p:nvSpPr>
          <p:cNvPr id="1048920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1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>
                                            <p:txEl>
                                              <p:charRg st="2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18">
                                            <p:txEl>
                                              <p:charRg st="23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>
                                            <p:txEl>
                                              <p:charRg st="45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918">
                                            <p:txEl>
                                              <p:charRg st="45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>
                                            <p:txEl>
                                              <p:charRg st="76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918">
                                            <p:txEl>
                                              <p:charRg st="76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>
                                            <p:txEl>
                                              <p:charRg st="15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918">
                                            <p:txEl>
                                              <p:charRg st="159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8" grpId="0" uiExpand="0" build="p" bldLvl="3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8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58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923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Summary</a:t>
            </a:r>
          </a:p>
        </p:txBody>
      </p:sp>
      <p:sp>
        <p:nvSpPr>
          <p:cNvPr id="1048924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Open communication is the key to job satisfaction and personal growth</a:t>
            </a:r>
          </a:p>
          <a:p>
            <a:r>
              <a:t>Self-disclosure promotes communication within an organization</a:t>
            </a:r>
          </a:p>
          <a:p>
            <a:r>
              <a:t>Most people want and need accurate feedback from coworkers and supervisors</a:t>
            </a:r>
          </a:p>
          <a:p/>
        </p:txBody>
      </p:sp>
      <p:sp>
        <p:nvSpPr>
          <p:cNvPr id="1048926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4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59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929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Summary</a:t>
            </a:r>
          </a:p>
        </p:txBody>
      </p:sp>
      <p:sp>
        <p:nvSpPr>
          <p:cNvPr id="1048930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Constructive self-disclosure can pave the way for </a:t>
            </a:r>
          </a:p>
          <a:p>
            <a:pPr lvl="1"/>
            <a:r>
              <a:rPr lang="en-US"/>
              <a:t>Increased accuracy in communication</a:t>
            </a:r>
          </a:p>
          <a:p>
            <a:pPr lvl="1"/>
            <a:r>
              <a:rPr lang="en-US"/>
              <a:t>Reduction of stress</a:t>
            </a:r>
          </a:p>
          <a:p>
            <a:pPr lvl="1"/>
            <a:r>
              <a:rPr lang="en-US"/>
              <a:t>Increased self-awareness</a:t>
            </a:r>
          </a:p>
          <a:p>
            <a:pPr lvl="1"/>
            <a:r>
              <a:rPr lang="en-US"/>
              <a:t>Stronger interpersonal relationships</a:t>
            </a:r>
          </a:p>
        </p:txBody>
      </p:sp>
      <p:sp>
        <p:nvSpPr>
          <p:cNvPr id="1048932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30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>
                                            <p:txEl>
                                              <p:charRg st="5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30">
                                            <p:txEl>
                                              <p:charRg st="5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>
                                            <p:txEl>
                                              <p:charRg st="8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930">
                                            <p:txEl>
                                              <p:charRg st="87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>
                                            <p:txEl>
                                              <p:charRg st="10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930">
                                            <p:txEl>
                                              <p:charRg st="107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>
                                            <p:txEl>
                                              <p:charRg st="13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930">
                                            <p:txEl>
                                              <p:charRg st="132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0" grpId="0" uiExpand="0" build="p" bldLvl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6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10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Self-Disclosure</a:t>
            </a:r>
          </a:p>
        </p:txBody>
      </p:sp>
      <p:sp>
        <p:nvSpPr>
          <p:cNvPr id="1048611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Examples include your feelings about</a:t>
            </a:r>
          </a:p>
          <a:p>
            <a:pPr lvl="1"/>
            <a:r>
              <a:rPr lang="en-US"/>
              <a:t>being a member of a minority group</a:t>
            </a:r>
          </a:p>
          <a:p>
            <a:pPr lvl="1"/>
            <a:r>
              <a:rPr lang="en-US"/>
              <a:t>job security</a:t>
            </a:r>
          </a:p>
          <a:p>
            <a:pPr lvl="1"/>
            <a:r>
              <a:rPr lang="en-US"/>
              <a:t>policies and procedures</a:t>
            </a:r>
          </a:p>
        </p:txBody>
      </p:sp>
      <p:sp>
        <p:nvSpPr>
          <p:cNvPr id="1048613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1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3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611">
                                            <p:txEl>
                                              <p:charRg st="3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1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8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611">
                                            <p:txEl>
                                              <p:charRg st="85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 uiExpand="0" build="p" bldLvl="3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0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60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935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Summary</a:t>
            </a:r>
          </a:p>
        </p:txBody>
      </p:sp>
      <p:sp>
        <p:nvSpPr>
          <p:cNvPr id="1048936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The Johari Window helps conceptualize four kinds of information areas involved in communication</a:t>
            </a:r>
          </a:p>
          <a:p>
            <a:pPr lvl="1"/>
            <a:r>
              <a:rPr lang="en-US"/>
              <a:t>Open: you and others know</a:t>
            </a:r>
          </a:p>
          <a:p>
            <a:pPr lvl="1"/>
            <a:r>
              <a:rPr lang="en-US"/>
              <a:t>Blind: only others know</a:t>
            </a:r>
          </a:p>
          <a:p>
            <a:pPr lvl="1"/>
            <a:r>
              <a:rPr lang="en-US"/>
              <a:t>Hidden: only you know</a:t>
            </a:r>
          </a:p>
          <a:p>
            <a:pPr lvl="1"/>
            <a:r>
              <a:rPr lang="en-US"/>
              <a:t>Unknowns: no one knows</a:t>
            </a:r>
          </a:p>
          <a:p>
            <a:pPr lvl="0"/>
            <a:r>
              <a:rPr lang="en-US"/>
              <a:t>Open area grows as relationships develop</a:t>
            </a:r>
          </a:p>
        </p:txBody>
      </p:sp>
      <p:sp>
        <p:nvSpPr>
          <p:cNvPr id="1048938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36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>
                                            <p:txEl>
                                              <p:charRg st="9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36">
                                            <p:txEl>
                                              <p:charRg st="96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>
                                            <p:txEl>
                                              <p:charRg st="12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936">
                                            <p:txEl>
                                              <p:charRg st="122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>
                                            <p:txEl>
                                              <p:charRg st="14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936">
                                            <p:txEl>
                                              <p:charRg st="146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>
                                            <p:txEl>
                                              <p:charRg st="168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936">
                                            <p:txEl>
                                              <p:charRg st="168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>
                                            <p:txEl>
                                              <p:charRg st="191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936">
                                            <p:txEl>
                                              <p:charRg st="191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6" grpId="0" uiExpand="0" build="p" bldLvl="3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6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61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941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Summary</a:t>
            </a:r>
          </a:p>
        </p:txBody>
      </p:sp>
      <p:sp>
        <p:nvSpPr>
          <p:cNvPr id="1048942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lang="en-US"/>
              <a:t>Everyone can learn to use self-disclosure in a constructive way</a:t>
            </a:r>
          </a:p>
          <a:p>
            <a:pPr lvl="1"/>
            <a:r>
              <a:rPr lang="en-US"/>
              <a:t>Describe feelings and emotions accurately</a:t>
            </a:r>
          </a:p>
          <a:p>
            <a:pPr lvl="1"/>
            <a:r>
              <a:rPr lang="en-US"/>
              <a:t>Avoid making judgments</a:t>
            </a:r>
          </a:p>
          <a:p>
            <a:pPr lvl="1"/>
            <a:r>
              <a:rPr lang="en-US"/>
              <a:t>Repair damaged relationships</a:t>
            </a:r>
          </a:p>
          <a:p>
            <a:pPr lvl="0"/>
            <a:r>
              <a:rPr lang="en-US"/>
              <a:t>Learn art of apologizing and forgiveness</a:t>
            </a:r>
          </a:p>
          <a:p>
            <a:pPr lvl="1"/>
            <a:r>
              <a:rPr lang="en-US"/>
              <a:t>Discuss as situations happen</a:t>
            </a:r>
          </a:p>
          <a:p>
            <a:pPr lvl="1"/>
            <a:r>
              <a:rPr lang="en-US"/>
              <a:t>Select the right time and place</a:t>
            </a:r>
          </a:p>
          <a:p>
            <a:pPr lvl="1"/>
            <a:r>
              <a:rPr lang="en-US"/>
              <a:t>Avoid inappropriate disclosure</a:t>
            </a:r>
          </a:p>
        </p:txBody>
      </p:sp>
      <p:sp>
        <p:nvSpPr>
          <p:cNvPr id="1048944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42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>
                                            <p:txEl>
                                              <p:charRg st="6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42">
                                            <p:txEl>
                                              <p:charRg st="6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>
                                            <p:txEl>
                                              <p:charRg st="10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942">
                                            <p:txEl>
                                              <p:charRg st="106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>
                                            <p:txEl>
                                              <p:charRg st="12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942">
                                            <p:txEl>
                                              <p:charRg st="12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>
                                            <p:txEl>
                                              <p:charRg st="158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942">
                                            <p:txEl>
                                              <p:charRg st="158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>
                                            <p:txEl>
                                              <p:charRg st="199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942">
                                            <p:txEl>
                                              <p:charRg st="199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>
                                            <p:txEl>
                                              <p:charRg st="228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7"/>
                                        <p:tgtEl>
                                          <p:spTgt spid="1048942">
                                            <p:txEl>
                                              <p:charRg st="228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>
                                            <p:txEl>
                                              <p:charRg st="260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8942">
                                            <p:txEl>
                                              <p:charRg st="260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2" grpId="0" uiExpand="0" build="p" bldLvl="3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2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62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947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Summary</a:t>
            </a:r>
          </a:p>
        </p:txBody>
      </p:sp>
      <p:sp>
        <p:nvSpPr>
          <p:cNvPr id="1048948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Trust serves as the foundation for self-disclosure</a:t>
            </a:r>
          </a:p>
          <a:p>
            <a:r>
              <a:t>Sensitivity to others and stepping out of assigned roles builds trust</a:t>
            </a:r>
          </a:p>
          <a:p>
            <a:r>
              <a:t>Everyone can improve their ability to disclose thoughts and feelings</a:t>
            </a:r>
          </a:p>
        </p:txBody>
      </p:sp>
      <p:sp>
        <p:nvSpPr>
          <p:cNvPr id="1048950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48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>
                                            <p:txEl>
                                              <p:charRg st="5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48">
                                            <p:txEl>
                                              <p:charRg st="51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>
                                            <p:txEl>
                                              <p:charRg st="12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948">
                                            <p:txEl>
                                              <p:charRg st="121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8" grpId="0" uiExpand="0" build="p" bldLvl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7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16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Total Person Insight</a:t>
            </a:r>
          </a:p>
        </p:txBody>
      </p:sp>
      <p:sp>
        <p:nvSpPr>
          <p:cNvPr id="1048617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buFontTx/>
              <a:buNone/>
            </a:pPr>
            <a:r>
              <a:rPr sz="2800" i="1" lang="en-US"/>
              <a:t>	It’s great when employees can read the subtle nuances of your behavior and figure out exactly what you require of them. But let’s face it: Most people aren’t mind readers. Even if they’re smart, they may be oblivious to what’s important to you—unless you spell it out for them.</a:t>
            </a:r>
          </a:p>
          <a:p>
            <a:pPr lvl="0">
              <a:buFontTx/>
              <a:buNone/>
            </a:pPr>
            <a:endParaRPr sz="2800" i="1" lang="en-US"/>
          </a:p>
          <a:p>
            <a:pPr algn="r" lvl="0">
              <a:buFontTx/>
              <a:buNone/>
            </a:pPr>
            <a:r>
              <a:rPr sz="2000" lang="en-US"/>
              <a:t>Albert J. Bernstein and Sydney Craft Rozen</a:t>
            </a:r>
          </a:p>
          <a:p>
            <a:pPr algn="r" lvl="0">
              <a:buFontTx/>
              <a:buNone/>
            </a:pPr>
            <a:r>
              <a:rPr sz="2000" lang="en-US"/>
              <a:t>Authors,</a:t>
            </a:r>
            <a:r>
              <a:rPr sz="2000" i="1" lang="en-US"/>
              <a:t> Sacred Bull: The Inner Obstacles that Hold You Back</a:t>
            </a:r>
          </a:p>
          <a:p>
            <a:pPr algn="r" lvl="0">
              <a:buFontTx/>
              <a:buNone/>
            </a:pPr>
            <a:r>
              <a:rPr sz="2000" i="1" lang="en-US"/>
              <a:t>at Work and How to Overcome Them</a:t>
            </a:r>
          </a:p>
        </p:txBody>
      </p:sp>
      <p:sp>
        <p:nvSpPr>
          <p:cNvPr id="1048619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8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22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Four Benefits of Self-Disclosure</a:t>
            </a:r>
          </a:p>
        </p:txBody>
      </p:sp>
      <p:sp>
        <p:nvSpPr>
          <p:cNvPr id="1048623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Increased accuracy in communication</a:t>
            </a:r>
          </a:p>
          <a:p>
            <a:r>
              <a:t>Reduction of stress</a:t>
            </a:r>
          </a:p>
          <a:p>
            <a:r>
              <a:t>Increased self-awareness</a:t>
            </a:r>
          </a:p>
          <a:p>
            <a:r>
              <a:t>Stronger relationships</a:t>
            </a:r>
          </a:p>
        </p:txBody>
      </p:sp>
      <p:sp>
        <p:nvSpPr>
          <p:cNvPr id="1048625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"/>
          <p:cNvSpPr/>
          <p:nvPr>
            <p:ph type="sldNum" sz="quarter" idx="4"/>
          </p:nvPr>
        </p:nvSpPr>
        <p:spPr>
          <a:xfrm rot="0">
            <a:off x="7086600" y="6553200"/>
            <a:ext cx="20574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8 - </a:t>
            </a:r>
            <a:fld id="{566ABCEB-ACFC-4714-9973-3DA970169C29}" type="slidenum"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pPr algn="r" lvl="0"/>
              <a:t>9</a:t>
            </a:fld>
            <a:endParaRPr altLang="en-US" b="1" sz="1000" lang="en-US">
              <a:solidFill>
                <a:schemeClr val="lt1"/>
              </a:solidFill>
              <a:latin typeface="Arial" pitchFamily="0" charset="0"/>
            </a:endParaRPr>
          </a:p>
        </p:txBody>
      </p:sp>
      <p:sp>
        <p:nvSpPr>
          <p:cNvPr id="1048628" name=""/>
          <p:cNvSpPr/>
          <p:nvPr>
            <p:ph type="title" sz="full" idx="0"/>
          </p:nvPr>
        </p:nvSpPr>
        <p:spPr>
          <a:xfrm rot="0">
            <a:off x="0" y="0"/>
            <a:ext cx="91440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563026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t>Increased Accuracy in Communication</a:t>
            </a:r>
          </a:p>
        </p:txBody>
      </p:sp>
      <p:sp>
        <p:nvSpPr>
          <p:cNvPr id="1048629" name=""/>
          <p:cNvSpPr/>
          <p:nvPr>
            <p:ph type="body" sz="full" idx="1"/>
          </p:nvPr>
        </p:nvSpPr>
        <p:spPr>
          <a:xfrm rot="0">
            <a:off x="685800" y="12954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F8A15"/>
              </a:buClr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t>People can not read minds</a:t>
            </a:r>
          </a:p>
          <a:p>
            <a:r>
              <a:t>Take the guess work out of the process</a:t>
            </a:r>
          </a:p>
          <a:p>
            <a:r>
              <a:t>Reporting both facts and feelings improves accuracy</a:t>
            </a:r>
          </a:p>
        </p:txBody>
      </p:sp>
      <p:sp>
        <p:nvSpPr>
          <p:cNvPr id="1048631" name=""/>
          <p:cNvSpPr/>
          <p:nvPr>
            <p:ph type="ftr" sz="quarter" idx="3"/>
          </p:nvPr>
        </p:nvSpPr>
        <p:spPr>
          <a:xfrm rot="0">
            <a:off x="0" y="6553200"/>
            <a:ext cx="5334000" cy="30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1000" lang="en-US">
                <a:solidFill>
                  <a:schemeClr val="lt1"/>
                </a:solidFill>
                <a:latin typeface="Arial" pitchFamily="0" charset="0"/>
              </a:rPr>
              <a:t>Copyright © Houghton Mifflin Company. All rights reserved.</a:t>
            </a:r>
          </a:p>
        </p:txBody>
      </p:sp>
    </p:spTree>
  </p:cSld>
  <p:clrMapOvr>
    <a:masterClrMapping/>
  </p:clrMapOvr>
  <p:transition spd="fast" advClick="1">
    <p:wipe dir="r"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4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808080"/>
    </a:dk2>
    <a:lt2>
      <a:srgbClr val="00000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Lynn Bradman</dc:creator>
  <cp:lastModifiedBy>ITS</cp:lastModifiedBy>
  <dcterms:created xsi:type="dcterms:W3CDTF">2001-04-24T20:10:17Z</dcterms:created>
  <dcterms:modified xsi:type="dcterms:W3CDTF">2020-02-06T02:07:31Z</dcterms:modified>
</cp:coreProperties>
</file>