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1" r:id="rId26"/>
    <p:sldId id="282" r:id="rId27"/>
    <p:sldId id="284" r:id="rId28"/>
    <p:sldId id="283" r:id="rId29"/>
    <p:sldId id="287" r:id="rId30"/>
    <p:sldId id="286" r:id="rId31"/>
    <p:sldId id="285" r:id="rId32"/>
    <p:sldId id="291" r:id="rId33"/>
    <p:sldId id="290" r:id="rId34"/>
    <p:sldId id="289" r:id="rId35"/>
    <p:sldId id="288" r:id="rId36"/>
    <p:sldId id="292" r:id="rId37"/>
    <p:sldId id="294" r:id="rId38"/>
    <p:sldId id="293" r:id="rId39"/>
    <p:sldId id="295" r:id="rId40"/>
    <p:sldId id="297" r:id="rId41"/>
    <p:sldId id="296" r:id="rId42"/>
    <p:sldId id="298" r:id="rId43"/>
    <p:sldId id="301" r:id="rId44"/>
    <p:sldId id="300" r:id="rId45"/>
    <p:sldId id="303" r:id="rId46"/>
    <p:sldId id="304" r:id="rId47"/>
    <p:sldId id="280" r:id="rId48"/>
    <p:sldId id="30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38790-37D2-4CA4-91F6-4F881E01239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71C7FB0-6C88-4F64-8366-A62D649D63C9}" type="slidenum">
              <a:rPr lang="en-IN" smtClean="0"/>
              <a:t>‹#›</a:t>
            </a:fld>
            <a:endParaRPr lang="en-IN"/>
          </a:p>
        </p:txBody>
      </p:sp>
    </p:spTree>
    <p:extLst>
      <p:ext uri="{BB962C8B-B14F-4D97-AF65-F5344CB8AC3E}">
        <p14:creationId xmlns:p14="http://schemas.microsoft.com/office/powerpoint/2010/main" val="300051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38790-37D2-4CA4-91F6-4F881E01239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232802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38790-37D2-4CA4-91F6-4F881E01239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4236512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38790-37D2-4CA4-91F6-4F881E01239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367294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9738790-37D2-4CA4-91F6-4F881E01239B}" type="datetimeFigureOut">
              <a:rPr lang="en-IN" smtClean="0"/>
              <a:t>19-03-2025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71C7FB0-6C88-4F64-8366-A62D649D63C9}" type="slidenum">
              <a:rPr lang="en-IN" smtClean="0"/>
              <a:t>‹#›</a:t>
            </a:fld>
            <a:endParaRPr lang="en-IN"/>
          </a:p>
        </p:txBody>
      </p:sp>
    </p:spTree>
    <p:extLst>
      <p:ext uri="{BB962C8B-B14F-4D97-AF65-F5344CB8AC3E}">
        <p14:creationId xmlns:p14="http://schemas.microsoft.com/office/powerpoint/2010/main" val="353569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38790-37D2-4CA4-91F6-4F881E01239B}"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224740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38790-37D2-4CA4-91F6-4F881E01239B}"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77298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38790-37D2-4CA4-91F6-4F881E01239B}" type="datetimeFigureOut">
              <a:rPr lang="en-IN" smtClean="0"/>
              <a:t>19-03-2025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114120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38790-37D2-4CA4-91F6-4F881E01239B}" type="datetimeFigureOut">
              <a:rPr lang="en-IN" smtClean="0"/>
              <a:t>19-03-2025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2636817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38790-37D2-4CA4-91F6-4F881E01239B}"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127815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38790-37D2-4CA4-91F6-4F881E01239B}" type="datetimeFigureOut">
              <a:rPr lang="en-IN" smtClean="0"/>
              <a:t>19-03-2025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71C7FB0-6C88-4F64-8366-A62D649D63C9}" type="slidenum">
              <a:rPr lang="en-IN" smtClean="0"/>
              <a:t>‹#›</a:t>
            </a:fld>
            <a:endParaRPr lang="en-IN"/>
          </a:p>
        </p:txBody>
      </p:sp>
    </p:spTree>
    <p:extLst>
      <p:ext uri="{BB962C8B-B14F-4D97-AF65-F5344CB8AC3E}">
        <p14:creationId xmlns:p14="http://schemas.microsoft.com/office/powerpoint/2010/main" val="363546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9738790-37D2-4CA4-91F6-4F881E01239B}" type="datetimeFigureOut">
              <a:rPr lang="en-IN" smtClean="0"/>
              <a:t>19-03-2025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71C7FB0-6C88-4F64-8366-A62D649D63C9}" type="slidenum">
              <a:rPr lang="en-IN" smtClean="0"/>
              <a:t>‹#›</a:t>
            </a:fld>
            <a:endParaRPr lang="en-IN"/>
          </a:p>
        </p:txBody>
      </p:sp>
    </p:spTree>
    <p:extLst>
      <p:ext uri="{BB962C8B-B14F-4D97-AF65-F5344CB8AC3E}">
        <p14:creationId xmlns:p14="http://schemas.microsoft.com/office/powerpoint/2010/main" val="82171620"/>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A13A-3751-6479-DD57-5CA2BF783DC9}"/>
              </a:ext>
            </a:extLst>
          </p:cNvPr>
          <p:cNvSpPr>
            <a:spLocks noGrp="1"/>
          </p:cNvSpPr>
          <p:nvPr>
            <p:ph type="ctrTitle"/>
          </p:nvPr>
        </p:nvSpPr>
        <p:spPr>
          <a:xfrm>
            <a:off x="1097280" y="758952"/>
            <a:ext cx="10058400" cy="2348315"/>
          </a:xfrm>
        </p:spPr>
        <p:txBody>
          <a:bodyPr/>
          <a:lstStyle/>
          <a:p>
            <a:r>
              <a:rPr lang="en-US" dirty="0"/>
              <a:t>DONATION WEBSITE</a:t>
            </a:r>
            <a:endParaRPr lang="en-IN" dirty="0"/>
          </a:p>
        </p:txBody>
      </p:sp>
      <p:sp>
        <p:nvSpPr>
          <p:cNvPr id="3" name="Subtitle 2">
            <a:extLst>
              <a:ext uri="{FF2B5EF4-FFF2-40B4-BE49-F238E27FC236}">
                <a16:creationId xmlns:a16="http://schemas.microsoft.com/office/drawing/2014/main" id="{A658953A-F361-B627-77F7-3D191084EABF}"/>
              </a:ext>
            </a:extLst>
          </p:cNvPr>
          <p:cNvSpPr>
            <a:spLocks noGrp="1"/>
          </p:cNvSpPr>
          <p:nvPr>
            <p:ph type="subTitle" idx="1"/>
          </p:nvPr>
        </p:nvSpPr>
        <p:spPr>
          <a:xfrm>
            <a:off x="1100051" y="4487332"/>
            <a:ext cx="10058400" cy="1473201"/>
          </a:xfrm>
        </p:spPr>
        <p:txBody>
          <a:bodyPr/>
          <a:lstStyle/>
          <a:p>
            <a:pPr algn="ctr"/>
            <a:r>
              <a:rPr lang="en-US" dirty="0"/>
              <a:t>BY</a:t>
            </a:r>
          </a:p>
          <a:p>
            <a:pPr algn="ctr"/>
            <a:r>
              <a:rPr lang="en-US" dirty="0"/>
              <a:t>HARI PRAKASH. M</a:t>
            </a:r>
          </a:p>
          <a:p>
            <a:pPr algn="ctr"/>
            <a:r>
              <a:rPr lang="en-US" dirty="0"/>
              <a:t>22UCA547</a:t>
            </a:r>
          </a:p>
          <a:p>
            <a:pPr algn="ctr"/>
            <a:endParaRPr lang="en-IN" dirty="0"/>
          </a:p>
        </p:txBody>
      </p:sp>
    </p:spTree>
    <p:extLst>
      <p:ext uri="{BB962C8B-B14F-4D97-AF65-F5344CB8AC3E}">
        <p14:creationId xmlns:p14="http://schemas.microsoft.com/office/powerpoint/2010/main" val="301776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421-385E-0143-B4A8-6A42D4555FE4}"/>
              </a:ext>
            </a:extLst>
          </p:cNvPr>
          <p:cNvSpPr>
            <a:spLocks noGrp="1"/>
          </p:cNvSpPr>
          <p:nvPr>
            <p:ph type="title"/>
          </p:nvPr>
        </p:nvSpPr>
        <p:spPr/>
        <p:txBody>
          <a:bodyPr/>
          <a:lstStyle/>
          <a:p>
            <a:pPr algn="ctr"/>
            <a:r>
              <a:rPr lang="en-IN" dirty="0"/>
              <a:t>Operational Feasibility</a:t>
            </a:r>
          </a:p>
        </p:txBody>
      </p:sp>
      <p:sp>
        <p:nvSpPr>
          <p:cNvPr id="3" name="Content Placeholder 2">
            <a:extLst>
              <a:ext uri="{FF2B5EF4-FFF2-40B4-BE49-F238E27FC236}">
                <a16:creationId xmlns:a16="http://schemas.microsoft.com/office/drawing/2014/main" id="{7BF8666A-76C8-C4E5-BBB1-D4DD5D9BC2B8}"/>
              </a:ext>
            </a:extLst>
          </p:cNvPr>
          <p:cNvSpPr>
            <a:spLocks noGrp="1"/>
          </p:cNvSpPr>
          <p:nvPr>
            <p:ph idx="1"/>
          </p:nvPr>
        </p:nvSpPr>
        <p:spPr/>
        <p:txBody>
          <a:bodyPr>
            <a:normAutofit lnSpcReduction="10000"/>
          </a:bodyPr>
          <a:lstStyle/>
          <a:p>
            <a:pPr marL="0" indent="0">
              <a:buNone/>
            </a:pPr>
            <a:r>
              <a:rPr lang="en-US" dirty="0"/>
              <a:t>Ensures college students can easily use the platform:  </a:t>
            </a:r>
          </a:p>
          <a:p>
            <a:pPr marL="0" indent="0">
              <a:buNone/>
            </a:pPr>
            <a:r>
              <a:rPr lang="en-US" b="1" dirty="0"/>
              <a:t>Student-Friendly Features:</a:t>
            </a:r>
          </a:p>
          <a:p>
            <a:r>
              <a:rPr lang="en-US" dirty="0"/>
              <a:t>Simple and clean design for easy navigation.  </a:t>
            </a:r>
          </a:p>
          <a:p>
            <a:r>
              <a:rPr lang="en-US" dirty="0"/>
              <a:t>Students can create fundraisers for scholarships, projects, and events.  </a:t>
            </a:r>
          </a:p>
          <a:p>
            <a:r>
              <a:rPr lang="en-US" dirty="0"/>
              <a:t>Real-time updates on fundraiser progress.  </a:t>
            </a:r>
          </a:p>
          <a:p>
            <a:r>
              <a:rPr lang="en-US" dirty="0"/>
              <a:t>Secure and quick donations through </a:t>
            </a:r>
            <a:r>
              <a:rPr lang="en-US" dirty="0" err="1"/>
              <a:t>Razorpay</a:t>
            </a:r>
            <a:r>
              <a:rPr lang="en-US" dirty="0"/>
              <a:t>.  </a:t>
            </a:r>
          </a:p>
          <a:p>
            <a:pPr marL="0" indent="0">
              <a:buNone/>
            </a:pPr>
            <a:r>
              <a:rPr lang="en-US" b="1" dirty="0"/>
              <a:t>Focus on College Students: </a:t>
            </a:r>
          </a:p>
          <a:p>
            <a:r>
              <a:rPr lang="en-US" dirty="0"/>
              <a:t>Only college students can create fundraisers for educational needs.  </a:t>
            </a:r>
          </a:p>
          <a:p>
            <a:r>
              <a:rPr lang="en-US" dirty="0"/>
              <a:t>Donors (friends, family, alumni) can easily contribute.  </a:t>
            </a:r>
          </a:p>
          <a:p>
            <a:r>
              <a:rPr lang="en-US" dirty="0"/>
              <a:t>Students can track donations and share updates.</a:t>
            </a:r>
            <a:endParaRPr lang="en-IN" dirty="0"/>
          </a:p>
        </p:txBody>
      </p:sp>
    </p:spTree>
    <p:extLst>
      <p:ext uri="{BB962C8B-B14F-4D97-AF65-F5344CB8AC3E}">
        <p14:creationId xmlns:p14="http://schemas.microsoft.com/office/powerpoint/2010/main" val="231785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407-B3CF-E6F1-FB53-962C6829EF4F}"/>
              </a:ext>
            </a:extLst>
          </p:cNvPr>
          <p:cNvSpPr>
            <a:spLocks noGrp="1"/>
          </p:cNvSpPr>
          <p:nvPr>
            <p:ph type="title"/>
          </p:nvPr>
        </p:nvSpPr>
        <p:spPr/>
        <p:txBody>
          <a:bodyPr/>
          <a:lstStyle/>
          <a:p>
            <a:pPr algn="ctr"/>
            <a:r>
              <a:rPr lang="en-IN" dirty="0"/>
              <a:t>Economic Feasibility</a:t>
            </a:r>
          </a:p>
        </p:txBody>
      </p:sp>
      <p:sp>
        <p:nvSpPr>
          <p:cNvPr id="3" name="Content Placeholder 2">
            <a:extLst>
              <a:ext uri="{FF2B5EF4-FFF2-40B4-BE49-F238E27FC236}">
                <a16:creationId xmlns:a16="http://schemas.microsoft.com/office/drawing/2014/main" id="{39FDD483-EB9E-0746-4DE0-F0C65DE5C5CC}"/>
              </a:ext>
            </a:extLst>
          </p:cNvPr>
          <p:cNvSpPr>
            <a:spLocks noGrp="1"/>
          </p:cNvSpPr>
          <p:nvPr>
            <p:ph idx="1"/>
          </p:nvPr>
        </p:nvSpPr>
        <p:spPr/>
        <p:txBody>
          <a:bodyPr>
            <a:normAutofit fontScale="85000" lnSpcReduction="20000"/>
          </a:bodyPr>
          <a:lstStyle/>
          <a:p>
            <a:pPr marL="0" indent="0">
              <a:buNone/>
            </a:pPr>
            <a:r>
              <a:rPr lang="en-US" dirty="0"/>
              <a:t>Checks if the website can generate enough revenue to cover its costs.  </a:t>
            </a:r>
          </a:p>
          <a:p>
            <a:endParaRPr lang="en-US" dirty="0"/>
          </a:p>
          <a:p>
            <a:pPr marL="0" indent="0">
              <a:buNone/>
            </a:pPr>
            <a:r>
              <a:rPr lang="en-US" b="1" dirty="0"/>
              <a:t>How It Will Earn Money:</a:t>
            </a:r>
          </a:p>
          <a:p>
            <a:r>
              <a:rPr lang="en-US" dirty="0"/>
              <a:t>Small fee charged on each donation.  </a:t>
            </a:r>
          </a:p>
          <a:p>
            <a:r>
              <a:rPr lang="en-US" dirty="0"/>
              <a:t>Colleges or student groups can pay for extra features (e.g., custom branding).  </a:t>
            </a:r>
          </a:p>
          <a:p>
            <a:r>
              <a:rPr lang="en-US" dirty="0"/>
              <a:t>Partnerships with educational organizations or sponsors.  </a:t>
            </a:r>
          </a:p>
          <a:p>
            <a:endParaRPr lang="en-US" dirty="0"/>
          </a:p>
          <a:p>
            <a:pPr marL="0" indent="0">
              <a:buNone/>
            </a:pPr>
            <a:r>
              <a:rPr lang="en-US" b="1" dirty="0"/>
              <a:t>Costs to Consider:</a:t>
            </a:r>
          </a:p>
          <a:p>
            <a:r>
              <a:rPr lang="en-US" dirty="0"/>
              <a:t>Website development and maintenance.  </a:t>
            </a:r>
          </a:p>
          <a:p>
            <a:r>
              <a:rPr lang="en-US" dirty="0"/>
              <a:t>Server hosting costs.  </a:t>
            </a:r>
          </a:p>
          <a:p>
            <a:r>
              <a:rPr lang="en-US" dirty="0" err="1"/>
              <a:t>Razorpay</a:t>
            </a:r>
            <a:r>
              <a:rPr lang="en-US" dirty="0"/>
              <a:t> transaction fees.  </a:t>
            </a:r>
          </a:p>
          <a:p>
            <a:r>
              <a:rPr lang="en-US" dirty="0"/>
              <a:t>Marketing to attract students and donors.</a:t>
            </a:r>
            <a:endParaRPr lang="en-IN" dirty="0"/>
          </a:p>
        </p:txBody>
      </p:sp>
    </p:spTree>
    <p:extLst>
      <p:ext uri="{BB962C8B-B14F-4D97-AF65-F5344CB8AC3E}">
        <p14:creationId xmlns:p14="http://schemas.microsoft.com/office/powerpoint/2010/main" val="74904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ABE2C-204D-7563-E4E1-ECCE40C8321A}"/>
              </a:ext>
            </a:extLst>
          </p:cNvPr>
          <p:cNvSpPr>
            <a:spLocks noGrp="1"/>
          </p:cNvSpPr>
          <p:nvPr>
            <p:ph type="title"/>
          </p:nvPr>
        </p:nvSpPr>
        <p:spPr>
          <a:xfrm>
            <a:off x="1069848" y="484632"/>
            <a:ext cx="10058400" cy="1107101"/>
          </a:xfrm>
        </p:spPr>
        <p:txBody>
          <a:bodyPr/>
          <a:lstStyle/>
          <a:p>
            <a:pPr algn="ctr"/>
            <a:r>
              <a:rPr lang="en-IN" dirty="0" err="1"/>
              <a:t>Razorpay</a:t>
            </a:r>
            <a:r>
              <a:rPr lang="en-IN" dirty="0"/>
              <a:t> Details</a:t>
            </a:r>
          </a:p>
        </p:txBody>
      </p:sp>
      <p:sp>
        <p:nvSpPr>
          <p:cNvPr id="3" name="Content Placeholder 2">
            <a:extLst>
              <a:ext uri="{FF2B5EF4-FFF2-40B4-BE49-F238E27FC236}">
                <a16:creationId xmlns:a16="http://schemas.microsoft.com/office/drawing/2014/main" id="{54B8E564-634E-5872-1F03-EDBAC4C273B6}"/>
              </a:ext>
            </a:extLst>
          </p:cNvPr>
          <p:cNvSpPr>
            <a:spLocks noGrp="1"/>
          </p:cNvSpPr>
          <p:nvPr>
            <p:ph idx="1"/>
          </p:nvPr>
        </p:nvSpPr>
        <p:spPr>
          <a:xfrm>
            <a:off x="1069848" y="1456267"/>
            <a:ext cx="10058400" cy="4715933"/>
          </a:xfrm>
        </p:spPr>
        <p:txBody>
          <a:bodyPr/>
          <a:lstStyle/>
          <a:p>
            <a:pPr marL="0" indent="0">
              <a:buNone/>
            </a:pPr>
            <a:r>
              <a:rPr lang="en-US" dirty="0" err="1"/>
              <a:t>Razorpay</a:t>
            </a:r>
            <a:r>
              <a:rPr lang="en-US" dirty="0"/>
              <a:t> is a secure and easy-to-use payment gateway widely used for accepting donations, payments, and subscriptions. </a:t>
            </a:r>
          </a:p>
          <a:p>
            <a:pPr marL="0" indent="0">
              <a:buNone/>
            </a:pPr>
            <a:r>
              <a:rPr lang="en-US" b="1" dirty="0"/>
              <a:t>Key Features: </a:t>
            </a:r>
          </a:p>
          <a:p>
            <a:r>
              <a:rPr lang="en-US" b="1" dirty="0"/>
              <a:t>Multiple Payment Methods: </a:t>
            </a:r>
            <a:r>
              <a:rPr lang="en-US" dirty="0"/>
              <a:t>Supports UPI, credit/debit cards, net banking, and wallets.  </a:t>
            </a:r>
          </a:p>
          <a:p>
            <a:r>
              <a:rPr lang="en-US" b="1" dirty="0"/>
              <a:t>Secure Transactions: </a:t>
            </a:r>
            <a:r>
              <a:rPr lang="en-US" dirty="0"/>
              <a:t>PCI DSS compliant with fraud prevention measures.  </a:t>
            </a:r>
          </a:p>
          <a:p>
            <a:r>
              <a:rPr lang="en-US" b="1" dirty="0"/>
              <a:t>Instant Settlements: </a:t>
            </a:r>
            <a:r>
              <a:rPr lang="en-US" dirty="0"/>
              <a:t>Fast processing of payments to the recipient’s account.  </a:t>
            </a:r>
          </a:p>
          <a:p>
            <a:r>
              <a:rPr lang="en-US" b="1" dirty="0"/>
              <a:t>Custom Checkout: </a:t>
            </a:r>
            <a:r>
              <a:rPr lang="en-US" dirty="0"/>
              <a:t>Easily integrates with websites and apps.  </a:t>
            </a:r>
          </a:p>
          <a:p>
            <a:r>
              <a:rPr lang="en-US" b="1" dirty="0"/>
              <a:t>Recurring Payments: </a:t>
            </a:r>
            <a:r>
              <a:rPr lang="en-US" dirty="0"/>
              <a:t>Supports automatic donations/subscriptions. </a:t>
            </a:r>
            <a:endParaRPr lang="en-IN" dirty="0"/>
          </a:p>
        </p:txBody>
      </p:sp>
    </p:spTree>
    <p:extLst>
      <p:ext uri="{BB962C8B-B14F-4D97-AF65-F5344CB8AC3E}">
        <p14:creationId xmlns:p14="http://schemas.microsoft.com/office/powerpoint/2010/main" val="1114916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8785-4F05-38D7-1D78-16D13404D7A7}"/>
              </a:ext>
            </a:extLst>
          </p:cNvPr>
          <p:cNvSpPr>
            <a:spLocks noGrp="1"/>
          </p:cNvSpPr>
          <p:nvPr>
            <p:ph type="title"/>
          </p:nvPr>
        </p:nvSpPr>
        <p:spPr/>
        <p:txBody>
          <a:bodyPr/>
          <a:lstStyle/>
          <a:p>
            <a:pPr algn="ctr"/>
            <a:r>
              <a:rPr lang="en-IN" dirty="0" err="1"/>
              <a:t>Razorpay</a:t>
            </a:r>
            <a:r>
              <a:rPr lang="en-IN" dirty="0"/>
              <a:t> Details</a:t>
            </a:r>
          </a:p>
        </p:txBody>
      </p:sp>
      <p:sp>
        <p:nvSpPr>
          <p:cNvPr id="3" name="Content Placeholder 2">
            <a:extLst>
              <a:ext uri="{FF2B5EF4-FFF2-40B4-BE49-F238E27FC236}">
                <a16:creationId xmlns:a16="http://schemas.microsoft.com/office/drawing/2014/main" id="{EDFB305E-3F92-4171-72EA-6FEE9AA8C993}"/>
              </a:ext>
            </a:extLst>
          </p:cNvPr>
          <p:cNvSpPr>
            <a:spLocks noGrp="1"/>
          </p:cNvSpPr>
          <p:nvPr>
            <p:ph idx="1"/>
          </p:nvPr>
        </p:nvSpPr>
        <p:spPr/>
        <p:txBody>
          <a:bodyPr/>
          <a:lstStyle/>
          <a:p>
            <a:pPr marL="0" indent="0">
              <a:buNone/>
            </a:pPr>
            <a:r>
              <a:rPr lang="en-US" b="1" dirty="0"/>
              <a:t>Integration with Education Donation Website:</a:t>
            </a:r>
          </a:p>
          <a:p>
            <a:r>
              <a:rPr lang="en-US" dirty="0"/>
              <a:t>Used to process donations securely.  </a:t>
            </a:r>
          </a:p>
          <a:p>
            <a:r>
              <a:rPr lang="en-US" dirty="0"/>
              <a:t>Allows tracking of donation history.  </a:t>
            </a:r>
          </a:p>
          <a:p>
            <a:r>
              <a:rPr lang="en-US" dirty="0"/>
              <a:t>Sends automated payment confirmations to donors.  </a:t>
            </a:r>
          </a:p>
          <a:p>
            <a:endParaRPr lang="en-US" dirty="0"/>
          </a:p>
          <a:p>
            <a:pPr marL="0" indent="0">
              <a:buNone/>
            </a:pPr>
            <a:r>
              <a:rPr lang="en-US" b="1" dirty="0"/>
              <a:t>Pricing &amp; Fees:</a:t>
            </a:r>
          </a:p>
          <a:p>
            <a:r>
              <a:rPr lang="en-US" dirty="0"/>
              <a:t>Transaction Fee: ~2% per transaction (varies by payment method).  </a:t>
            </a:r>
          </a:p>
          <a:p>
            <a:r>
              <a:rPr lang="en-US" dirty="0"/>
              <a:t>No Setup Fee: Free to start using </a:t>
            </a:r>
            <a:r>
              <a:rPr lang="en-US" dirty="0" err="1"/>
              <a:t>Razorpay</a:t>
            </a:r>
            <a:r>
              <a:rPr lang="en-US" dirty="0"/>
              <a:t>.  </a:t>
            </a:r>
          </a:p>
          <a:p>
            <a:endParaRPr lang="en-US" dirty="0"/>
          </a:p>
          <a:p>
            <a:endParaRPr lang="en-IN" dirty="0"/>
          </a:p>
        </p:txBody>
      </p:sp>
    </p:spTree>
    <p:extLst>
      <p:ext uri="{BB962C8B-B14F-4D97-AF65-F5344CB8AC3E}">
        <p14:creationId xmlns:p14="http://schemas.microsoft.com/office/powerpoint/2010/main" val="225615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355E-B7D9-7870-AC99-000CD2396944}"/>
              </a:ext>
            </a:extLst>
          </p:cNvPr>
          <p:cNvSpPr>
            <a:spLocks noGrp="1"/>
          </p:cNvSpPr>
          <p:nvPr>
            <p:ph type="title"/>
          </p:nvPr>
        </p:nvSpPr>
        <p:spPr>
          <a:xfrm>
            <a:off x="1069848" y="110068"/>
            <a:ext cx="10058400" cy="1227666"/>
          </a:xfrm>
        </p:spPr>
        <p:txBody>
          <a:bodyPr/>
          <a:lstStyle/>
          <a:p>
            <a:pPr algn="ctr"/>
            <a:r>
              <a:rPr lang="en-IN" dirty="0" err="1"/>
              <a:t>Razorpay</a:t>
            </a:r>
            <a:r>
              <a:rPr lang="en-IN" dirty="0"/>
              <a:t> Details</a:t>
            </a:r>
          </a:p>
        </p:txBody>
      </p:sp>
      <p:sp>
        <p:nvSpPr>
          <p:cNvPr id="5" name="Content Placeholder 4">
            <a:extLst>
              <a:ext uri="{FF2B5EF4-FFF2-40B4-BE49-F238E27FC236}">
                <a16:creationId xmlns:a16="http://schemas.microsoft.com/office/drawing/2014/main" id="{FF670E94-7437-B6F2-EA3B-2DDE1C55C109}"/>
              </a:ext>
            </a:extLst>
          </p:cNvPr>
          <p:cNvSpPr>
            <a:spLocks noGrp="1"/>
          </p:cNvSpPr>
          <p:nvPr>
            <p:ph idx="1"/>
          </p:nvPr>
        </p:nvSpPr>
        <p:spPr>
          <a:xfrm>
            <a:off x="1069848" y="1176867"/>
            <a:ext cx="10058400" cy="5418666"/>
          </a:xfrm>
        </p:spPr>
        <p:txBody>
          <a:bodyPr>
            <a:normAutofit fontScale="92500" lnSpcReduction="20000"/>
          </a:bodyPr>
          <a:lstStyle/>
          <a:p>
            <a:pPr marL="0" indent="0">
              <a:buNone/>
            </a:pPr>
            <a:r>
              <a:rPr lang="en-IN" b="1" dirty="0"/>
              <a:t>Tax Payment Details:</a:t>
            </a:r>
          </a:p>
          <a:p>
            <a:r>
              <a:rPr lang="en-IN" dirty="0"/>
              <a:t>GST (Goods and Services Tax): 18% GST is applied to the transaction fee.  </a:t>
            </a:r>
          </a:p>
          <a:p>
            <a:pPr marL="0" indent="0">
              <a:buNone/>
            </a:pPr>
            <a:r>
              <a:rPr lang="en-IN" b="1" dirty="0"/>
              <a:t>Example Calculation:  </a:t>
            </a:r>
          </a:p>
          <a:p>
            <a:r>
              <a:rPr lang="en-IN" dirty="0"/>
              <a:t> If a transaction fee is 2% on a ₹1,000 donation → ₹20 fee.  </a:t>
            </a:r>
          </a:p>
          <a:p>
            <a:r>
              <a:rPr lang="en-IN" dirty="0"/>
              <a:t> GST on ₹20 (18%) = ₹3.60.  </a:t>
            </a:r>
          </a:p>
          <a:p>
            <a:r>
              <a:rPr lang="en-IN" dirty="0"/>
              <a:t> Total deduction: ₹20 + ₹3.60 = ₹23.60.  </a:t>
            </a:r>
          </a:p>
          <a:p>
            <a:endParaRPr lang="en-IN" dirty="0"/>
          </a:p>
          <a:p>
            <a:pPr marL="0" indent="0">
              <a:buNone/>
            </a:pPr>
            <a:r>
              <a:rPr lang="en-IN" b="1" dirty="0"/>
              <a:t>Domestic &amp; International Payments:</a:t>
            </a:r>
          </a:p>
          <a:p>
            <a:pPr marL="0" indent="0">
              <a:buNone/>
            </a:pPr>
            <a:r>
              <a:rPr lang="en-IN" b="1" dirty="0"/>
              <a:t>Domestic Payments (India):</a:t>
            </a:r>
          </a:p>
          <a:p>
            <a:r>
              <a:rPr lang="en-IN" dirty="0"/>
              <a:t>  Supports INR payments via UPI, net banking, credit/debit cards, and wallets.  </a:t>
            </a:r>
          </a:p>
          <a:p>
            <a:r>
              <a:rPr lang="en-IN" dirty="0"/>
              <a:t>  Standard transaction fee: 1.75% – 2% + GST.  </a:t>
            </a:r>
          </a:p>
          <a:p>
            <a:pPr marL="0" indent="0">
              <a:buNone/>
            </a:pPr>
            <a:r>
              <a:rPr lang="en-IN" b="1" dirty="0"/>
              <a:t>International Payments:</a:t>
            </a:r>
          </a:p>
          <a:p>
            <a:r>
              <a:rPr lang="en-IN" dirty="0"/>
              <a:t>  Supports payments in multiple currencies via credit/debit cards.  </a:t>
            </a:r>
          </a:p>
          <a:p>
            <a:r>
              <a:rPr lang="en-IN" dirty="0"/>
              <a:t>  Transaction fee: 3% – 4% + GST.  </a:t>
            </a:r>
          </a:p>
          <a:p>
            <a:r>
              <a:rPr lang="en-IN" dirty="0"/>
              <a:t>  Requires activation via </a:t>
            </a:r>
            <a:r>
              <a:rPr lang="en-IN" dirty="0" err="1"/>
              <a:t>Razorpay’s</a:t>
            </a:r>
            <a:r>
              <a:rPr lang="en-IN" dirty="0"/>
              <a:t> dashboard.</a:t>
            </a:r>
          </a:p>
        </p:txBody>
      </p:sp>
    </p:spTree>
    <p:extLst>
      <p:ext uri="{BB962C8B-B14F-4D97-AF65-F5344CB8AC3E}">
        <p14:creationId xmlns:p14="http://schemas.microsoft.com/office/powerpoint/2010/main" val="334447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535646-EAB6-0DA6-A77B-F67DA6DE093D}"/>
              </a:ext>
            </a:extLst>
          </p:cNvPr>
          <p:cNvPicPr>
            <a:picLocks noChangeAspect="1"/>
          </p:cNvPicPr>
          <p:nvPr/>
        </p:nvPicPr>
        <p:blipFill>
          <a:blip r:embed="rId2"/>
          <a:stretch>
            <a:fillRect/>
          </a:stretch>
        </p:blipFill>
        <p:spPr>
          <a:xfrm>
            <a:off x="2681551" y="1041399"/>
            <a:ext cx="6134632" cy="5300134"/>
          </a:xfrm>
          <a:prstGeom prst="rect">
            <a:avLst/>
          </a:prstGeom>
        </p:spPr>
      </p:pic>
      <p:sp>
        <p:nvSpPr>
          <p:cNvPr id="10" name="Title 9">
            <a:extLst>
              <a:ext uri="{FF2B5EF4-FFF2-40B4-BE49-F238E27FC236}">
                <a16:creationId xmlns:a16="http://schemas.microsoft.com/office/drawing/2014/main" id="{2F5CD067-0A3C-5843-EDF6-19D49BC5BDAD}"/>
              </a:ext>
            </a:extLst>
          </p:cNvPr>
          <p:cNvSpPr>
            <a:spLocks noGrp="1"/>
          </p:cNvSpPr>
          <p:nvPr>
            <p:ph type="title"/>
          </p:nvPr>
        </p:nvSpPr>
        <p:spPr>
          <a:xfrm>
            <a:off x="1069848" y="118533"/>
            <a:ext cx="10058400" cy="821267"/>
          </a:xfrm>
        </p:spPr>
        <p:txBody>
          <a:bodyPr>
            <a:normAutofit fontScale="90000"/>
          </a:bodyPr>
          <a:lstStyle/>
          <a:p>
            <a:pPr algn="ctr"/>
            <a:r>
              <a:rPr lang="en-US" dirty="0"/>
              <a:t>ARCHITECTURE DESIGN</a:t>
            </a:r>
            <a:endParaRPr lang="en-IN" dirty="0"/>
          </a:p>
        </p:txBody>
      </p:sp>
    </p:spTree>
    <p:extLst>
      <p:ext uri="{BB962C8B-B14F-4D97-AF65-F5344CB8AC3E}">
        <p14:creationId xmlns:p14="http://schemas.microsoft.com/office/powerpoint/2010/main" val="2894187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460A-301B-5628-72FB-5EDE5E0BDCAF}"/>
              </a:ext>
            </a:extLst>
          </p:cNvPr>
          <p:cNvSpPr>
            <a:spLocks noGrp="1"/>
          </p:cNvSpPr>
          <p:nvPr>
            <p:ph type="title"/>
          </p:nvPr>
        </p:nvSpPr>
        <p:spPr>
          <a:xfrm>
            <a:off x="1069848" y="313268"/>
            <a:ext cx="10058400" cy="601132"/>
          </a:xfrm>
        </p:spPr>
        <p:txBody>
          <a:bodyPr>
            <a:normAutofit fontScale="90000"/>
          </a:bodyPr>
          <a:lstStyle/>
          <a:p>
            <a:pPr algn="ctr"/>
            <a:r>
              <a:rPr lang="en-US" dirty="0"/>
              <a:t>DATA FLOW DIAGRAM</a:t>
            </a:r>
            <a:endParaRPr lang="en-IN" dirty="0"/>
          </a:p>
        </p:txBody>
      </p:sp>
      <p:pic>
        <p:nvPicPr>
          <p:cNvPr id="4" name="Picture 3">
            <a:extLst>
              <a:ext uri="{FF2B5EF4-FFF2-40B4-BE49-F238E27FC236}">
                <a16:creationId xmlns:a16="http://schemas.microsoft.com/office/drawing/2014/main" id="{F1AE90C2-A4AA-F748-B6F8-9596DE958623}"/>
              </a:ext>
            </a:extLst>
          </p:cNvPr>
          <p:cNvPicPr>
            <a:picLocks noChangeAspect="1"/>
          </p:cNvPicPr>
          <p:nvPr/>
        </p:nvPicPr>
        <p:blipFill>
          <a:blip r:embed="rId2"/>
          <a:stretch>
            <a:fillRect/>
          </a:stretch>
        </p:blipFill>
        <p:spPr>
          <a:xfrm>
            <a:off x="2742909" y="1574800"/>
            <a:ext cx="6706181" cy="3100178"/>
          </a:xfrm>
          <a:prstGeom prst="rect">
            <a:avLst/>
          </a:prstGeom>
        </p:spPr>
      </p:pic>
    </p:spTree>
    <p:extLst>
      <p:ext uri="{BB962C8B-B14F-4D97-AF65-F5344CB8AC3E}">
        <p14:creationId xmlns:p14="http://schemas.microsoft.com/office/powerpoint/2010/main" val="193070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9F81-0E06-7E27-9C3A-7E65C632F2A6}"/>
              </a:ext>
            </a:extLst>
          </p:cNvPr>
          <p:cNvSpPr>
            <a:spLocks noGrp="1"/>
          </p:cNvSpPr>
          <p:nvPr>
            <p:ph type="title"/>
          </p:nvPr>
        </p:nvSpPr>
        <p:spPr>
          <a:xfrm>
            <a:off x="1069848" y="254000"/>
            <a:ext cx="10058400" cy="651933"/>
          </a:xfrm>
        </p:spPr>
        <p:txBody>
          <a:bodyPr>
            <a:normAutofit fontScale="90000"/>
          </a:bodyPr>
          <a:lstStyle/>
          <a:p>
            <a:pPr algn="ctr"/>
            <a:r>
              <a:rPr lang="en-US" dirty="0"/>
              <a:t>DATA FLOW DIAGRAM</a:t>
            </a:r>
            <a:endParaRPr lang="en-IN" dirty="0"/>
          </a:p>
        </p:txBody>
      </p:sp>
      <p:pic>
        <p:nvPicPr>
          <p:cNvPr id="4" name="Picture 3">
            <a:extLst>
              <a:ext uri="{FF2B5EF4-FFF2-40B4-BE49-F238E27FC236}">
                <a16:creationId xmlns:a16="http://schemas.microsoft.com/office/drawing/2014/main" id="{9B923489-8C40-6F88-F58A-EA2E7EFAE178}"/>
              </a:ext>
            </a:extLst>
          </p:cNvPr>
          <p:cNvPicPr>
            <a:picLocks noChangeAspect="1"/>
          </p:cNvPicPr>
          <p:nvPr/>
        </p:nvPicPr>
        <p:blipFill>
          <a:blip r:embed="rId2"/>
          <a:stretch>
            <a:fillRect/>
          </a:stretch>
        </p:blipFill>
        <p:spPr>
          <a:xfrm>
            <a:off x="2723858" y="1126067"/>
            <a:ext cx="6744284" cy="5477933"/>
          </a:xfrm>
          <a:prstGeom prst="rect">
            <a:avLst/>
          </a:prstGeom>
        </p:spPr>
      </p:pic>
    </p:spTree>
    <p:extLst>
      <p:ext uri="{BB962C8B-B14F-4D97-AF65-F5344CB8AC3E}">
        <p14:creationId xmlns:p14="http://schemas.microsoft.com/office/powerpoint/2010/main" val="1489605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ACE1-F2FF-753C-B992-A3864C9CECCA}"/>
              </a:ext>
            </a:extLst>
          </p:cNvPr>
          <p:cNvSpPr>
            <a:spLocks noGrp="1"/>
          </p:cNvSpPr>
          <p:nvPr>
            <p:ph type="title"/>
          </p:nvPr>
        </p:nvSpPr>
        <p:spPr>
          <a:xfrm>
            <a:off x="1069848" y="152400"/>
            <a:ext cx="10058400" cy="677333"/>
          </a:xfrm>
        </p:spPr>
        <p:txBody>
          <a:bodyPr>
            <a:normAutofit fontScale="90000"/>
          </a:bodyPr>
          <a:lstStyle/>
          <a:p>
            <a:pPr algn="ctr"/>
            <a:r>
              <a:rPr lang="en-US" dirty="0"/>
              <a:t>DATA FLOW DIAGRAM</a:t>
            </a:r>
            <a:endParaRPr lang="en-IN" dirty="0"/>
          </a:p>
        </p:txBody>
      </p:sp>
      <p:pic>
        <p:nvPicPr>
          <p:cNvPr id="4" name="Picture 3">
            <a:extLst>
              <a:ext uri="{FF2B5EF4-FFF2-40B4-BE49-F238E27FC236}">
                <a16:creationId xmlns:a16="http://schemas.microsoft.com/office/drawing/2014/main" id="{BA6155CA-A2CC-3C55-B465-D427365D2FFD}"/>
              </a:ext>
            </a:extLst>
          </p:cNvPr>
          <p:cNvPicPr>
            <a:picLocks noChangeAspect="1"/>
          </p:cNvPicPr>
          <p:nvPr/>
        </p:nvPicPr>
        <p:blipFill>
          <a:blip r:embed="rId2"/>
          <a:stretch>
            <a:fillRect/>
          </a:stretch>
        </p:blipFill>
        <p:spPr>
          <a:xfrm>
            <a:off x="2648404" y="914400"/>
            <a:ext cx="6895191" cy="5458968"/>
          </a:xfrm>
          <a:prstGeom prst="rect">
            <a:avLst/>
          </a:prstGeom>
        </p:spPr>
      </p:pic>
    </p:spTree>
    <p:extLst>
      <p:ext uri="{BB962C8B-B14F-4D97-AF65-F5344CB8AC3E}">
        <p14:creationId xmlns:p14="http://schemas.microsoft.com/office/powerpoint/2010/main" val="202297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1C88-985C-7149-28DB-44EF33ABAB1C}"/>
              </a:ext>
            </a:extLst>
          </p:cNvPr>
          <p:cNvSpPr>
            <a:spLocks noGrp="1"/>
          </p:cNvSpPr>
          <p:nvPr>
            <p:ph type="title"/>
          </p:nvPr>
        </p:nvSpPr>
        <p:spPr>
          <a:xfrm>
            <a:off x="1069848" y="484632"/>
            <a:ext cx="10058400" cy="1039368"/>
          </a:xfrm>
        </p:spPr>
        <p:txBody>
          <a:bodyPr/>
          <a:lstStyle/>
          <a:p>
            <a:r>
              <a:rPr lang="en-US" b="1" dirty="0">
                <a:latin typeface="Times New Roman" panose="02020603050405020304" pitchFamily="18" charset="0"/>
                <a:cs typeface="Times New Roman" panose="02020603050405020304" pitchFamily="18" charset="0"/>
              </a:rPr>
              <a:t>DATA DICTIONARY</a:t>
            </a:r>
            <a:endParaRPr lang="en-IN" dirty="0"/>
          </a:p>
        </p:txBody>
      </p:sp>
      <p:graphicFrame>
        <p:nvGraphicFramePr>
          <p:cNvPr id="6" name="Table 5">
            <a:extLst>
              <a:ext uri="{FF2B5EF4-FFF2-40B4-BE49-F238E27FC236}">
                <a16:creationId xmlns:a16="http://schemas.microsoft.com/office/drawing/2014/main" id="{0EBC9613-A282-F717-5BF2-1DB31384CD32}"/>
              </a:ext>
            </a:extLst>
          </p:cNvPr>
          <p:cNvGraphicFramePr>
            <a:graphicFrameLocks noGrp="1"/>
          </p:cNvGraphicFramePr>
          <p:nvPr>
            <p:extLst>
              <p:ext uri="{D42A27DB-BD31-4B8C-83A1-F6EECF244321}">
                <p14:modId xmlns:p14="http://schemas.microsoft.com/office/powerpoint/2010/main" val="2328413677"/>
              </p:ext>
            </p:extLst>
          </p:nvPr>
        </p:nvGraphicFramePr>
        <p:xfrm>
          <a:off x="954087" y="2696632"/>
          <a:ext cx="10283825" cy="2865967"/>
        </p:xfrm>
        <a:graphic>
          <a:graphicData uri="http://schemas.openxmlformats.org/drawingml/2006/table">
            <a:tbl>
              <a:tblPr firstRow="1" firstCol="1" bandRow="1">
                <a:tableStyleId>{5C22544A-7EE6-4342-B048-85BDC9FD1C3A}</a:tableStyleId>
              </a:tblPr>
              <a:tblGrid>
                <a:gridCol w="1059927">
                  <a:extLst>
                    <a:ext uri="{9D8B030D-6E8A-4147-A177-3AD203B41FA5}">
                      <a16:colId xmlns:a16="http://schemas.microsoft.com/office/drawing/2014/main" val="310571085"/>
                    </a:ext>
                  </a:extLst>
                </a:gridCol>
                <a:gridCol w="2502574">
                  <a:extLst>
                    <a:ext uri="{9D8B030D-6E8A-4147-A177-3AD203B41FA5}">
                      <a16:colId xmlns:a16="http://schemas.microsoft.com/office/drawing/2014/main" val="990133978"/>
                    </a:ext>
                  </a:extLst>
                </a:gridCol>
                <a:gridCol w="1405147">
                  <a:extLst>
                    <a:ext uri="{9D8B030D-6E8A-4147-A177-3AD203B41FA5}">
                      <a16:colId xmlns:a16="http://schemas.microsoft.com/office/drawing/2014/main" val="1991408898"/>
                    </a:ext>
                  </a:extLst>
                </a:gridCol>
                <a:gridCol w="937500">
                  <a:extLst>
                    <a:ext uri="{9D8B030D-6E8A-4147-A177-3AD203B41FA5}">
                      <a16:colId xmlns:a16="http://schemas.microsoft.com/office/drawing/2014/main" val="2355951874"/>
                    </a:ext>
                  </a:extLst>
                </a:gridCol>
                <a:gridCol w="1720589">
                  <a:extLst>
                    <a:ext uri="{9D8B030D-6E8A-4147-A177-3AD203B41FA5}">
                      <a16:colId xmlns:a16="http://schemas.microsoft.com/office/drawing/2014/main" val="1953947129"/>
                    </a:ext>
                  </a:extLst>
                </a:gridCol>
                <a:gridCol w="2658088">
                  <a:extLst>
                    <a:ext uri="{9D8B030D-6E8A-4147-A177-3AD203B41FA5}">
                      <a16:colId xmlns:a16="http://schemas.microsoft.com/office/drawing/2014/main" val="2261353315"/>
                    </a:ext>
                  </a:extLst>
                </a:gridCol>
              </a:tblGrid>
              <a:tr h="846927">
                <a:tc>
                  <a:txBody>
                    <a:bodyPr/>
                    <a:lstStyle/>
                    <a:p>
                      <a:r>
                        <a:rPr lang="en-IN" b="1" dirty="0"/>
                        <a:t>S. No.</a:t>
                      </a:r>
                      <a:endParaRPr lang="en-IN" dirty="0"/>
                    </a:p>
                  </a:txBody>
                  <a:tcPr anchor="ctr"/>
                </a:tc>
                <a:tc>
                  <a:txBody>
                    <a:bodyPr/>
                    <a:lstStyle/>
                    <a:p>
                      <a:r>
                        <a:rPr lang="en-IN" b="1" dirty="0"/>
                        <a:t>Field Name</a:t>
                      </a:r>
                      <a:endParaRPr lang="en-IN" dirty="0"/>
                    </a:p>
                  </a:txBody>
                  <a:tcPr anchor="ctr"/>
                </a:tc>
                <a:tc>
                  <a:txBody>
                    <a:bodyPr/>
                    <a:lstStyle/>
                    <a:p>
                      <a:r>
                        <a:rPr lang="en-IN" b="1"/>
                        <a:t>Data Type</a:t>
                      </a:r>
                      <a:endParaRPr lang="en-IN"/>
                    </a:p>
                  </a:txBody>
                  <a:tcPr anchor="ctr"/>
                </a:tc>
                <a:tc>
                  <a:txBody>
                    <a:bodyPr/>
                    <a:lstStyle/>
                    <a:p>
                      <a:r>
                        <a:rPr lang="en-IN" b="1"/>
                        <a:t>Size</a:t>
                      </a:r>
                      <a:endParaRPr lang="en-IN"/>
                    </a:p>
                  </a:txBody>
                  <a:tcPr anchor="ctr"/>
                </a:tc>
                <a:tc>
                  <a:txBody>
                    <a:bodyPr/>
                    <a:lstStyle/>
                    <a:p>
                      <a:r>
                        <a:rPr lang="en-IN" b="1"/>
                        <a:t>Constraint</a:t>
                      </a:r>
                      <a:endParaRPr lang="en-IN"/>
                    </a:p>
                  </a:txBody>
                  <a:tcPr anchor="ctr"/>
                </a:tc>
                <a:tc>
                  <a:txBody>
                    <a:bodyPr/>
                    <a:lstStyle/>
                    <a:p>
                      <a:r>
                        <a:rPr lang="en-IN" b="1"/>
                        <a:t>Description</a:t>
                      </a:r>
                      <a:endParaRPr lang="en-IN"/>
                    </a:p>
                  </a:txBody>
                  <a:tcPr anchor="ctr"/>
                </a:tc>
                <a:extLst>
                  <a:ext uri="{0D108BD9-81ED-4DB2-BD59-A6C34878D82A}">
                    <a16:rowId xmlns:a16="http://schemas.microsoft.com/office/drawing/2014/main" val="3120072115"/>
                  </a:ext>
                </a:extLst>
              </a:tr>
              <a:tr h="846927">
                <a:tc>
                  <a:txBody>
                    <a:bodyPr/>
                    <a:lstStyle/>
                    <a:p>
                      <a:r>
                        <a:rPr lang="en-IN"/>
                        <a:t>1</a:t>
                      </a:r>
                    </a:p>
                  </a:txBody>
                  <a:tcPr anchor="ctr"/>
                </a:tc>
                <a:tc>
                  <a:txBody>
                    <a:bodyPr/>
                    <a:lstStyle/>
                    <a:p>
                      <a:r>
                        <a:rPr lang="en-IN"/>
                        <a:t>username</a:t>
                      </a:r>
                    </a:p>
                  </a:txBody>
                  <a:tcPr anchor="ctr"/>
                </a:tc>
                <a:tc>
                  <a:txBody>
                    <a:bodyPr/>
                    <a:lstStyle/>
                    <a:p>
                      <a:r>
                        <a:rPr lang="en-IN"/>
                        <a:t>Varchar</a:t>
                      </a:r>
                    </a:p>
                  </a:txBody>
                  <a:tcPr anchor="ctr"/>
                </a:tc>
                <a:tc>
                  <a:txBody>
                    <a:bodyPr/>
                    <a:lstStyle/>
                    <a:p>
                      <a:r>
                        <a:rPr lang="en-IN"/>
                        <a:t>150</a:t>
                      </a:r>
                    </a:p>
                  </a:txBody>
                  <a:tcPr anchor="ctr"/>
                </a:tc>
                <a:tc>
                  <a:txBody>
                    <a:bodyPr/>
                    <a:lstStyle/>
                    <a:p>
                      <a:r>
                        <a:rPr lang="en-IN"/>
                        <a:t>Not Null</a:t>
                      </a:r>
                    </a:p>
                  </a:txBody>
                  <a:tcPr anchor="ctr"/>
                </a:tc>
                <a:tc>
                  <a:txBody>
                    <a:bodyPr/>
                    <a:lstStyle/>
                    <a:p>
                      <a:r>
                        <a:rPr lang="en-US"/>
                        <a:t>Unique username for the user</a:t>
                      </a:r>
                    </a:p>
                  </a:txBody>
                  <a:tcPr anchor="ctr"/>
                </a:tc>
                <a:extLst>
                  <a:ext uri="{0D108BD9-81ED-4DB2-BD59-A6C34878D82A}">
                    <a16:rowId xmlns:a16="http://schemas.microsoft.com/office/drawing/2014/main" val="1498858858"/>
                  </a:ext>
                </a:extLst>
              </a:tr>
              <a:tr h="435241">
                <a:tc>
                  <a:txBody>
                    <a:bodyPr/>
                    <a:lstStyle/>
                    <a:p>
                      <a:r>
                        <a:rPr lang="en-IN"/>
                        <a:t>2</a:t>
                      </a:r>
                    </a:p>
                  </a:txBody>
                  <a:tcPr anchor="ctr"/>
                </a:tc>
                <a:tc>
                  <a:txBody>
                    <a:bodyPr/>
                    <a:lstStyle/>
                    <a:p>
                      <a:r>
                        <a:rPr lang="en-IN"/>
                        <a:t>email</a:t>
                      </a:r>
                    </a:p>
                  </a:txBody>
                  <a:tcPr anchor="ctr"/>
                </a:tc>
                <a:tc>
                  <a:txBody>
                    <a:bodyPr/>
                    <a:lstStyle/>
                    <a:p>
                      <a:r>
                        <a:rPr lang="en-IN"/>
                        <a:t>Varchar</a:t>
                      </a:r>
                    </a:p>
                  </a:txBody>
                  <a:tcPr anchor="ctr"/>
                </a:tc>
                <a:tc>
                  <a:txBody>
                    <a:bodyPr/>
                    <a:lstStyle/>
                    <a:p>
                      <a:r>
                        <a:rPr lang="en-IN"/>
                        <a:t>254</a:t>
                      </a:r>
                    </a:p>
                  </a:txBody>
                  <a:tcPr anchor="ctr"/>
                </a:tc>
                <a:tc>
                  <a:txBody>
                    <a:bodyPr/>
                    <a:lstStyle/>
                    <a:p>
                      <a:r>
                        <a:rPr lang="en-IN"/>
                        <a:t>Not Null</a:t>
                      </a:r>
                    </a:p>
                  </a:txBody>
                  <a:tcPr anchor="ctr"/>
                </a:tc>
                <a:tc>
                  <a:txBody>
                    <a:bodyPr/>
                    <a:lstStyle/>
                    <a:p>
                      <a:r>
                        <a:rPr lang="en-IN"/>
                        <a:t>User's email address</a:t>
                      </a:r>
                    </a:p>
                  </a:txBody>
                  <a:tcPr anchor="ctr"/>
                </a:tc>
                <a:extLst>
                  <a:ext uri="{0D108BD9-81ED-4DB2-BD59-A6C34878D82A}">
                    <a16:rowId xmlns:a16="http://schemas.microsoft.com/office/drawing/2014/main" val="4145321077"/>
                  </a:ext>
                </a:extLst>
              </a:tr>
              <a:tr h="736872">
                <a:tc>
                  <a:txBody>
                    <a:bodyPr/>
                    <a:lstStyle/>
                    <a:p>
                      <a:r>
                        <a:rPr lang="en-IN"/>
                        <a:t>3</a:t>
                      </a:r>
                    </a:p>
                  </a:txBody>
                  <a:tcPr anchor="ctr"/>
                </a:tc>
                <a:tc>
                  <a:txBody>
                    <a:bodyPr/>
                    <a:lstStyle/>
                    <a:p>
                      <a:r>
                        <a:rPr lang="en-IN"/>
                        <a:t>password</a:t>
                      </a:r>
                    </a:p>
                  </a:txBody>
                  <a:tcPr anchor="ctr"/>
                </a:tc>
                <a:tc>
                  <a:txBody>
                    <a:bodyPr/>
                    <a:lstStyle/>
                    <a:p>
                      <a:r>
                        <a:rPr lang="en-IN"/>
                        <a:t>Varchar</a:t>
                      </a:r>
                    </a:p>
                  </a:txBody>
                  <a:tcPr anchor="ctr"/>
                </a:tc>
                <a:tc>
                  <a:txBody>
                    <a:bodyPr/>
                    <a:lstStyle/>
                    <a:p>
                      <a:r>
                        <a:rPr lang="en-IN"/>
                        <a:t>128</a:t>
                      </a:r>
                    </a:p>
                  </a:txBody>
                  <a:tcPr anchor="ctr"/>
                </a:tc>
                <a:tc>
                  <a:txBody>
                    <a:bodyPr/>
                    <a:lstStyle/>
                    <a:p>
                      <a:r>
                        <a:rPr lang="en-IN"/>
                        <a:t>Not Null</a:t>
                      </a:r>
                    </a:p>
                  </a:txBody>
                  <a:tcPr anchor="ctr"/>
                </a:tc>
                <a:tc>
                  <a:txBody>
                    <a:bodyPr/>
                    <a:lstStyle/>
                    <a:p>
                      <a:r>
                        <a:rPr lang="en-IN" dirty="0"/>
                        <a:t>Hashed password for authentication</a:t>
                      </a:r>
                    </a:p>
                  </a:txBody>
                  <a:tcPr anchor="ctr"/>
                </a:tc>
                <a:extLst>
                  <a:ext uri="{0D108BD9-81ED-4DB2-BD59-A6C34878D82A}">
                    <a16:rowId xmlns:a16="http://schemas.microsoft.com/office/drawing/2014/main" val="744891150"/>
                  </a:ext>
                </a:extLst>
              </a:tr>
            </a:tbl>
          </a:graphicData>
        </a:graphic>
      </p:graphicFrame>
      <p:sp>
        <p:nvSpPr>
          <p:cNvPr id="8" name="TextBox 7">
            <a:extLst>
              <a:ext uri="{FF2B5EF4-FFF2-40B4-BE49-F238E27FC236}">
                <a16:creationId xmlns:a16="http://schemas.microsoft.com/office/drawing/2014/main" id="{A9BB1785-2CEF-E709-8254-A1A463AFD088}"/>
              </a:ext>
            </a:extLst>
          </p:cNvPr>
          <p:cNvSpPr txBox="1"/>
          <p:nvPr/>
        </p:nvSpPr>
        <p:spPr>
          <a:xfrm>
            <a:off x="1063752" y="1404034"/>
            <a:ext cx="6096000" cy="923330"/>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Table Name: </a:t>
            </a:r>
            <a:r>
              <a:rPr lang="en-IN" dirty="0" err="1"/>
              <a:t>SignupForm</a:t>
            </a:r>
            <a:endParaRPr lang="en-IN" dirty="0"/>
          </a:p>
          <a:p>
            <a:r>
              <a:rPr lang="en-IN" sz="1800" b="1" dirty="0">
                <a:latin typeface="Times New Roman" panose="02020603050405020304" pitchFamily="18" charset="0"/>
                <a:cs typeface="Times New Roman" panose="02020603050405020304" pitchFamily="18" charset="0"/>
              </a:rPr>
              <a:t>Purpose: </a:t>
            </a:r>
            <a:r>
              <a:rPr lang="en-IN" dirty="0"/>
              <a:t>Stores user registration details</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575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B347A6-769C-2BCF-628B-013AE73A02CE}"/>
              </a:ext>
            </a:extLst>
          </p:cNvPr>
          <p:cNvSpPr>
            <a:spLocks noGrp="1"/>
          </p:cNvSpPr>
          <p:nvPr>
            <p:ph type="title"/>
          </p:nvPr>
        </p:nvSpPr>
        <p:spPr>
          <a:xfrm>
            <a:off x="1097280" y="286603"/>
            <a:ext cx="10058400" cy="881797"/>
          </a:xfrm>
        </p:spPr>
        <p:txBody>
          <a:bodyPr/>
          <a:lstStyle/>
          <a:p>
            <a:pPr algn="ctr"/>
            <a:r>
              <a:rPr lang="en-IN" dirty="0"/>
              <a:t>ABSTRACT</a:t>
            </a:r>
          </a:p>
        </p:txBody>
      </p:sp>
      <p:sp>
        <p:nvSpPr>
          <p:cNvPr id="6" name="Content Placeholder 5">
            <a:extLst>
              <a:ext uri="{FF2B5EF4-FFF2-40B4-BE49-F238E27FC236}">
                <a16:creationId xmlns:a16="http://schemas.microsoft.com/office/drawing/2014/main" id="{54E32104-FE6B-E5F7-26BD-61CB3E2DEE37}"/>
              </a:ext>
            </a:extLst>
          </p:cNvPr>
          <p:cNvSpPr>
            <a:spLocks noGrp="1"/>
          </p:cNvSpPr>
          <p:nvPr>
            <p:ph idx="1"/>
          </p:nvPr>
        </p:nvSpPr>
        <p:spPr>
          <a:xfrm>
            <a:off x="1069848" y="1168400"/>
            <a:ext cx="10058400" cy="5003800"/>
          </a:xfrm>
        </p:spPr>
        <p:txBody>
          <a:bodyPr>
            <a:noAutofit/>
          </a:bodyPr>
          <a:lstStyle/>
          <a:p>
            <a:pPr marL="0" indent="0">
              <a:buNone/>
            </a:pPr>
            <a:r>
              <a:rPr lang="en-US" sz="1800" dirty="0"/>
              <a:t>The platform connects donors with financially disadvantaged students, enabling educational support through transparent and secure transactions.</a:t>
            </a:r>
          </a:p>
          <a:p>
            <a:pPr marL="0" indent="0">
              <a:buNone/>
            </a:pPr>
            <a:r>
              <a:rPr lang="en-US" sz="1800" b="1" dirty="0"/>
              <a:t>Key Features</a:t>
            </a:r>
          </a:p>
          <a:p>
            <a:r>
              <a:rPr lang="en-US" sz="1800" dirty="0"/>
              <a:t>    Student Support: Students can apply for financial aid for tuition fees, books, and academic essentials.</a:t>
            </a:r>
          </a:p>
          <a:p>
            <a:r>
              <a:rPr lang="en-US" sz="1800" dirty="0"/>
              <a:t>    Donor Contributions: Donors can contribute to specific cases or a general education fund.</a:t>
            </a:r>
          </a:p>
          <a:p>
            <a:r>
              <a:rPr lang="en-US" sz="1800" dirty="0"/>
              <a:t>    Transparency &amp; Accountability: Ensures clear tracking of donations and fund usage.</a:t>
            </a:r>
          </a:p>
          <a:p>
            <a:r>
              <a:rPr lang="en-US" sz="1800" dirty="0"/>
              <a:t>    User-Friendly Interface: Easy navigation for students and donors.</a:t>
            </a:r>
          </a:p>
          <a:p>
            <a:r>
              <a:rPr lang="en-US" sz="1800" dirty="0"/>
              <a:t>    Secure Transactions: Reliable and safe payment processing.</a:t>
            </a:r>
          </a:p>
          <a:p>
            <a:r>
              <a:rPr lang="en-US" sz="1800" dirty="0"/>
              <a:t>    Efficient Data Handling: Organized student and donor information management.</a:t>
            </a:r>
          </a:p>
          <a:p>
            <a:pPr marL="0" indent="0">
              <a:buNone/>
            </a:pPr>
            <a:r>
              <a:rPr lang="en-US" sz="1800" b="1" dirty="0"/>
              <a:t>Technology Stack</a:t>
            </a:r>
          </a:p>
          <a:p>
            <a:r>
              <a:rPr lang="en-US" sz="1800" dirty="0"/>
              <a:t>    Frontend: HTML, CSS, JavaScript, Bootstrap</a:t>
            </a:r>
          </a:p>
          <a:p>
            <a:r>
              <a:rPr lang="en-US" sz="1800" dirty="0"/>
              <a:t>    Backend: Django, MySQL</a:t>
            </a:r>
            <a:endParaRPr lang="en-IN" sz="1800" dirty="0"/>
          </a:p>
        </p:txBody>
      </p:sp>
    </p:spTree>
    <p:extLst>
      <p:ext uri="{BB962C8B-B14F-4D97-AF65-F5344CB8AC3E}">
        <p14:creationId xmlns:p14="http://schemas.microsoft.com/office/powerpoint/2010/main" val="120060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FFB270-69AF-EA15-7824-ED9DBCEA5EE9}"/>
              </a:ext>
            </a:extLst>
          </p:cNvPr>
          <p:cNvGraphicFramePr>
            <a:graphicFrameLocks noGrp="1"/>
          </p:cNvGraphicFramePr>
          <p:nvPr>
            <p:extLst>
              <p:ext uri="{D42A27DB-BD31-4B8C-83A1-F6EECF244321}">
                <p14:modId xmlns:p14="http://schemas.microsoft.com/office/powerpoint/2010/main" val="4074278911"/>
              </p:ext>
            </p:extLst>
          </p:nvPr>
        </p:nvGraphicFramePr>
        <p:xfrm>
          <a:off x="406400" y="925522"/>
          <a:ext cx="10727264" cy="5812125"/>
        </p:xfrm>
        <a:graphic>
          <a:graphicData uri="http://schemas.openxmlformats.org/drawingml/2006/table">
            <a:tbl>
              <a:tblPr firstRow="1" firstCol="1" bandRow="1">
                <a:tableStyleId>{5C22544A-7EE6-4342-B048-85BDC9FD1C3A}</a:tableStyleId>
              </a:tblPr>
              <a:tblGrid>
                <a:gridCol w="1105632">
                  <a:extLst>
                    <a:ext uri="{9D8B030D-6E8A-4147-A177-3AD203B41FA5}">
                      <a16:colId xmlns:a16="http://schemas.microsoft.com/office/drawing/2014/main" val="3513062325"/>
                    </a:ext>
                  </a:extLst>
                </a:gridCol>
                <a:gridCol w="2610485">
                  <a:extLst>
                    <a:ext uri="{9D8B030D-6E8A-4147-A177-3AD203B41FA5}">
                      <a16:colId xmlns:a16="http://schemas.microsoft.com/office/drawing/2014/main" val="3562813665"/>
                    </a:ext>
                  </a:extLst>
                </a:gridCol>
                <a:gridCol w="1465738">
                  <a:extLst>
                    <a:ext uri="{9D8B030D-6E8A-4147-A177-3AD203B41FA5}">
                      <a16:colId xmlns:a16="http://schemas.microsoft.com/office/drawing/2014/main" val="3044720285"/>
                    </a:ext>
                  </a:extLst>
                </a:gridCol>
                <a:gridCol w="977926">
                  <a:extLst>
                    <a:ext uri="{9D8B030D-6E8A-4147-A177-3AD203B41FA5}">
                      <a16:colId xmlns:a16="http://schemas.microsoft.com/office/drawing/2014/main" val="3652733428"/>
                    </a:ext>
                  </a:extLst>
                </a:gridCol>
                <a:gridCol w="1794779">
                  <a:extLst>
                    <a:ext uri="{9D8B030D-6E8A-4147-A177-3AD203B41FA5}">
                      <a16:colId xmlns:a16="http://schemas.microsoft.com/office/drawing/2014/main" val="2837083310"/>
                    </a:ext>
                  </a:extLst>
                </a:gridCol>
                <a:gridCol w="2772704">
                  <a:extLst>
                    <a:ext uri="{9D8B030D-6E8A-4147-A177-3AD203B41FA5}">
                      <a16:colId xmlns:a16="http://schemas.microsoft.com/office/drawing/2014/main" val="2190114400"/>
                    </a:ext>
                  </a:extLst>
                </a:gridCol>
              </a:tblGrid>
              <a:tr h="469662">
                <a:tc>
                  <a:txBody>
                    <a:bodyPr/>
                    <a:lstStyle/>
                    <a:p>
                      <a:r>
                        <a:rPr lang="en-IN" sz="1400" b="1" dirty="0"/>
                        <a:t>S. No.</a:t>
                      </a:r>
                      <a:endParaRPr lang="en-IN" sz="1400" dirty="0"/>
                    </a:p>
                  </a:txBody>
                  <a:tcPr anchor="ctr"/>
                </a:tc>
                <a:tc>
                  <a:txBody>
                    <a:bodyPr/>
                    <a:lstStyle/>
                    <a:p>
                      <a:r>
                        <a:rPr lang="en-IN" sz="1400" b="1" dirty="0"/>
                        <a:t>Field Name</a:t>
                      </a:r>
                      <a:endParaRPr lang="en-IN" sz="1400" dirty="0"/>
                    </a:p>
                  </a:txBody>
                  <a:tcPr anchor="ctr"/>
                </a:tc>
                <a:tc>
                  <a:txBody>
                    <a:bodyPr/>
                    <a:lstStyle/>
                    <a:p>
                      <a:r>
                        <a:rPr lang="en-IN" sz="1400" b="1"/>
                        <a:t>Data Type</a:t>
                      </a:r>
                      <a:endParaRPr lang="en-IN" sz="1400"/>
                    </a:p>
                  </a:txBody>
                  <a:tcPr anchor="ctr"/>
                </a:tc>
                <a:tc>
                  <a:txBody>
                    <a:bodyPr/>
                    <a:lstStyle/>
                    <a:p>
                      <a:r>
                        <a:rPr lang="en-IN" sz="1400" b="1"/>
                        <a:t>Size</a:t>
                      </a:r>
                      <a:endParaRPr lang="en-IN" sz="1400"/>
                    </a:p>
                  </a:txBody>
                  <a:tcPr anchor="ctr"/>
                </a:tc>
                <a:tc>
                  <a:txBody>
                    <a:bodyPr/>
                    <a:lstStyle/>
                    <a:p>
                      <a:r>
                        <a:rPr lang="en-IN" sz="1400" b="1"/>
                        <a:t>Constraint</a:t>
                      </a:r>
                      <a:endParaRPr lang="en-IN" sz="1400"/>
                    </a:p>
                  </a:txBody>
                  <a:tcPr anchor="ctr"/>
                </a:tc>
                <a:tc>
                  <a:txBody>
                    <a:bodyPr/>
                    <a:lstStyle/>
                    <a:p>
                      <a:r>
                        <a:rPr lang="en-IN" sz="1400" b="1"/>
                        <a:t>Description</a:t>
                      </a:r>
                      <a:endParaRPr lang="en-IN" sz="1400"/>
                    </a:p>
                  </a:txBody>
                  <a:tcPr anchor="ctr"/>
                </a:tc>
                <a:extLst>
                  <a:ext uri="{0D108BD9-81ED-4DB2-BD59-A6C34878D82A}">
                    <a16:rowId xmlns:a16="http://schemas.microsoft.com/office/drawing/2014/main" val="1977592040"/>
                  </a:ext>
                </a:extLst>
              </a:tr>
              <a:tr h="268378">
                <a:tc>
                  <a:txBody>
                    <a:bodyPr/>
                    <a:lstStyle/>
                    <a:p>
                      <a:r>
                        <a:rPr lang="en-IN" sz="1400"/>
                        <a:t>1</a:t>
                      </a:r>
                    </a:p>
                  </a:txBody>
                  <a:tcPr anchor="ctr"/>
                </a:tc>
                <a:tc>
                  <a:txBody>
                    <a:bodyPr/>
                    <a:lstStyle/>
                    <a:p>
                      <a:r>
                        <a:rPr lang="en-IN" sz="1400" dirty="0" err="1"/>
                        <a:t>first_name</a:t>
                      </a:r>
                      <a:endParaRPr lang="en-IN" sz="1400" dirty="0"/>
                    </a:p>
                  </a:txBody>
                  <a:tcPr anchor="ctr"/>
                </a:tc>
                <a:tc>
                  <a:txBody>
                    <a:bodyPr/>
                    <a:lstStyle/>
                    <a:p>
                      <a:r>
                        <a:rPr lang="en-IN" sz="1400"/>
                        <a:t>Varchar</a:t>
                      </a:r>
                    </a:p>
                  </a:txBody>
                  <a:tcPr anchor="ctr"/>
                </a:tc>
                <a:tc>
                  <a:txBody>
                    <a:bodyPr/>
                    <a:lstStyle/>
                    <a:p>
                      <a:r>
                        <a:rPr lang="en-IN" sz="1400"/>
                        <a:t>50</a:t>
                      </a:r>
                    </a:p>
                  </a:txBody>
                  <a:tcPr anchor="ctr"/>
                </a:tc>
                <a:tc>
                  <a:txBody>
                    <a:bodyPr/>
                    <a:lstStyle/>
                    <a:p>
                      <a:r>
                        <a:rPr lang="en-IN" sz="1400"/>
                        <a:t>Not Null</a:t>
                      </a:r>
                    </a:p>
                  </a:txBody>
                  <a:tcPr anchor="ctr"/>
                </a:tc>
                <a:tc>
                  <a:txBody>
                    <a:bodyPr/>
                    <a:lstStyle/>
                    <a:p>
                      <a:r>
                        <a:rPr lang="en-IN" sz="1400"/>
                        <a:t>Donor's first name</a:t>
                      </a:r>
                    </a:p>
                  </a:txBody>
                  <a:tcPr anchor="ctr"/>
                </a:tc>
                <a:extLst>
                  <a:ext uri="{0D108BD9-81ED-4DB2-BD59-A6C34878D82A}">
                    <a16:rowId xmlns:a16="http://schemas.microsoft.com/office/drawing/2014/main" val="3291815302"/>
                  </a:ext>
                </a:extLst>
              </a:tr>
              <a:tr h="268378">
                <a:tc>
                  <a:txBody>
                    <a:bodyPr/>
                    <a:lstStyle/>
                    <a:p>
                      <a:r>
                        <a:rPr lang="en-IN" sz="1400"/>
                        <a:t>2</a:t>
                      </a:r>
                    </a:p>
                  </a:txBody>
                  <a:tcPr anchor="ctr"/>
                </a:tc>
                <a:tc>
                  <a:txBody>
                    <a:bodyPr/>
                    <a:lstStyle/>
                    <a:p>
                      <a:r>
                        <a:rPr lang="en-IN" sz="1400"/>
                        <a:t>last_name</a:t>
                      </a:r>
                    </a:p>
                  </a:txBody>
                  <a:tcPr anchor="ctr"/>
                </a:tc>
                <a:tc>
                  <a:txBody>
                    <a:bodyPr/>
                    <a:lstStyle/>
                    <a:p>
                      <a:r>
                        <a:rPr lang="en-IN" sz="1400"/>
                        <a:t>Varchar</a:t>
                      </a:r>
                    </a:p>
                  </a:txBody>
                  <a:tcPr anchor="ctr"/>
                </a:tc>
                <a:tc>
                  <a:txBody>
                    <a:bodyPr/>
                    <a:lstStyle/>
                    <a:p>
                      <a:r>
                        <a:rPr lang="en-IN" sz="1400"/>
                        <a:t>50</a:t>
                      </a:r>
                    </a:p>
                  </a:txBody>
                  <a:tcPr anchor="ctr"/>
                </a:tc>
                <a:tc>
                  <a:txBody>
                    <a:bodyPr/>
                    <a:lstStyle/>
                    <a:p>
                      <a:r>
                        <a:rPr lang="en-IN" sz="1400"/>
                        <a:t>Not Null</a:t>
                      </a:r>
                    </a:p>
                  </a:txBody>
                  <a:tcPr anchor="ctr"/>
                </a:tc>
                <a:tc>
                  <a:txBody>
                    <a:bodyPr/>
                    <a:lstStyle/>
                    <a:p>
                      <a:r>
                        <a:rPr lang="en-IN" sz="1400"/>
                        <a:t>Donor's last name</a:t>
                      </a:r>
                    </a:p>
                  </a:txBody>
                  <a:tcPr anchor="ctr"/>
                </a:tc>
                <a:extLst>
                  <a:ext uri="{0D108BD9-81ED-4DB2-BD59-A6C34878D82A}">
                    <a16:rowId xmlns:a16="http://schemas.microsoft.com/office/drawing/2014/main" val="1679825807"/>
                  </a:ext>
                </a:extLst>
              </a:tr>
              <a:tr h="469662">
                <a:tc>
                  <a:txBody>
                    <a:bodyPr/>
                    <a:lstStyle/>
                    <a:p>
                      <a:r>
                        <a:rPr lang="en-IN" sz="1400"/>
                        <a:t>3</a:t>
                      </a:r>
                    </a:p>
                  </a:txBody>
                  <a:tcPr anchor="ctr"/>
                </a:tc>
                <a:tc>
                  <a:txBody>
                    <a:bodyPr/>
                    <a:lstStyle/>
                    <a:p>
                      <a:r>
                        <a:rPr lang="en-IN" sz="1400"/>
                        <a:t>phone_number</a:t>
                      </a:r>
                    </a:p>
                  </a:txBody>
                  <a:tcPr anchor="ctr"/>
                </a:tc>
                <a:tc>
                  <a:txBody>
                    <a:bodyPr/>
                    <a:lstStyle/>
                    <a:p>
                      <a:r>
                        <a:rPr lang="en-IN" sz="1400"/>
                        <a:t>Varchar</a:t>
                      </a:r>
                    </a:p>
                  </a:txBody>
                  <a:tcPr anchor="ctr"/>
                </a:tc>
                <a:tc>
                  <a:txBody>
                    <a:bodyPr/>
                    <a:lstStyle/>
                    <a:p>
                      <a:r>
                        <a:rPr lang="en-IN" sz="1400"/>
                        <a:t>10</a:t>
                      </a:r>
                    </a:p>
                  </a:txBody>
                  <a:tcPr anchor="ctr"/>
                </a:tc>
                <a:tc>
                  <a:txBody>
                    <a:bodyPr/>
                    <a:lstStyle/>
                    <a:p>
                      <a:r>
                        <a:rPr lang="en-IN" sz="1400"/>
                        <a:t>Not Null</a:t>
                      </a:r>
                    </a:p>
                  </a:txBody>
                  <a:tcPr anchor="ctr"/>
                </a:tc>
                <a:tc>
                  <a:txBody>
                    <a:bodyPr/>
                    <a:lstStyle/>
                    <a:p>
                      <a:r>
                        <a:rPr lang="en-US" sz="1400"/>
                        <a:t>Must be exactly 10 digits</a:t>
                      </a:r>
                    </a:p>
                  </a:txBody>
                  <a:tcPr anchor="ctr"/>
                </a:tc>
                <a:extLst>
                  <a:ext uri="{0D108BD9-81ED-4DB2-BD59-A6C34878D82A}">
                    <a16:rowId xmlns:a16="http://schemas.microsoft.com/office/drawing/2014/main" val="446348637"/>
                  </a:ext>
                </a:extLst>
              </a:tr>
              <a:tr h="469662">
                <a:tc>
                  <a:txBody>
                    <a:bodyPr/>
                    <a:lstStyle/>
                    <a:p>
                      <a:r>
                        <a:rPr lang="en-IN" sz="1400"/>
                        <a:t>4</a:t>
                      </a:r>
                    </a:p>
                  </a:txBody>
                  <a:tcPr anchor="ctr"/>
                </a:tc>
                <a:tc>
                  <a:txBody>
                    <a:bodyPr/>
                    <a:lstStyle/>
                    <a:p>
                      <a:r>
                        <a:rPr lang="en-IN" sz="1400"/>
                        <a:t>email</a:t>
                      </a:r>
                    </a:p>
                  </a:txBody>
                  <a:tcPr anchor="ctr"/>
                </a:tc>
                <a:tc>
                  <a:txBody>
                    <a:bodyPr/>
                    <a:lstStyle/>
                    <a:p>
                      <a:r>
                        <a:rPr lang="en-IN" sz="1400"/>
                        <a:t>Varchar</a:t>
                      </a:r>
                    </a:p>
                  </a:txBody>
                  <a:tcPr anchor="ctr"/>
                </a:tc>
                <a:tc>
                  <a:txBody>
                    <a:bodyPr/>
                    <a:lstStyle/>
                    <a:p>
                      <a:r>
                        <a:rPr lang="en-IN" sz="1400"/>
                        <a:t>254</a:t>
                      </a:r>
                    </a:p>
                  </a:txBody>
                  <a:tcPr anchor="ctr"/>
                </a:tc>
                <a:tc>
                  <a:txBody>
                    <a:bodyPr/>
                    <a:lstStyle/>
                    <a:p>
                      <a:r>
                        <a:rPr lang="en-IN" sz="1400"/>
                        <a:t>Not Null</a:t>
                      </a:r>
                    </a:p>
                  </a:txBody>
                  <a:tcPr anchor="ctr"/>
                </a:tc>
                <a:tc>
                  <a:txBody>
                    <a:bodyPr/>
                    <a:lstStyle/>
                    <a:p>
                      <a:r>
                        <a:rPr lang="en-IN" sz="1400"/>
                        <a:t>Donor's email address</a:t>
                      </a:r>
                    </a:p>
                  </a:txBody>
                  <a:tcPr anchor="ctr"/>
                </a:tc>
                <a:extLst>
                  <a:ext uri="{0D108BD9-81ED-4DB2-BD59-A6C34878D82A}">
                    <a16:rowId xmlns:a16="http://schemas.microsoft.com/office/drawing/2014/main" val="1625778504"/>
                  </a:ext>
                </a:extLst>
              </a:tr>
              <a:tr h="469662">
                <a:tc>
                  <a:txBody>
                    <a:bodyPr/>
                    <a:lstStyle/>
                    <a:p>
                      <a:r>
                        <a:rPr lang="en-IN" sz="1400"/>
                        <a:t>5</a:t>
                      </a:r>
                    </a:p>
                  </a:txBody>
                  <a:tcPr anchor="ctr"/>
                </a:tc>
                <a:tc>
                  <a:txBody>
                    <a:bodyPr/>
                    <a:lstStyle/>
                    <a:p>
                      <a:r>
                        <a:rPr lang="en-IN" sz="1400"/>
                        <a:t>aadhar</a:t>
                      </a:r>
                    </a:p>
                  </a:txBody>
                  <a:tcPr anchor="ctr"/>
                </a:tc>
                <a:tc>
                  <a:txBody>
                    <a:bodyPr/>
                    <a:lstStyle/>
                    <a:p>
                      <a:r>
                        <a:rPr lang="en-IN" sz="1400"/>
                        <a:t>Varchar</a:t>
                      </a:r>
                    </a:p>
                  </a:txBody>
                  <a:tcPr anchor="ctr"/>
                </a:tc>
                <a:tc>
                  <a:txBody>
                    <a:bodyPr/>
                    <a:lstStyle/>
                    <a:p>
                      <a:r>
                        <a:rPr lang="en-IN" sz="1400"/>
                        <a:t>12</a:t>
                      </a:r>
                    </a:p>
                  </a:txBody>
                  <a:tcPr anchor="ctr"/>
                </a:tc>
                <a:tc>
                  <a:txBody>
                    <a:bodyPr/>
                    <a:lstStyle/>
                    <a:p>
                      <a:r>
                        <a:rPr lang="en-IN" sz="1400"/>
                        <a:t>Not Null</a:t>
                      </a:r>
                    </a:p>
                  </a:txBody>
                  <a:tcPr anchor="ctr"/>
                </a:tc>
                <a:tc>
                  <a:txBody>
                    <a:bodyPr/>
                    <a:lstStyle/>
                    <a:p>
                      <a:r>
                        <a:rPr lang="en-US" sz="1400"/>
                        <a:t>Must be exactly 12 digits</a:t>
                      </a:r>
                    </a:p>
                  </a:txBody>
                  <a:tcPr anchor="ctr"/>
                </a:tc>
                <a:extLst>
                  <a:ext uri="{0D108BD9-81ED-4DB2-BD59-A6C34878D82A}">
                    <a16:rowId xmlns:a16="http://schemas.microsoft.com/office/drawing/2014/main" val="3390214405"/>
                  </a:ext>
                </a:extLst>
              </a:tr>
              <a:tr h="469662">
                <a:tc>
                  <a:txBody>
                    <a:bodyPr/>
                    <a:lstStyle/>
                    <a:p>
                      <a:r>
                        <a:rPr lang="en-IN" sz="1400"/>
                        <a:t>6</a:t>
                      </a:r>
                    </a:p>
                  </a:txBody>
                  <a:tcPr anchor="ctr"/>
                </a:tc>
                <a:tc>
                  <a:txBody>
                    <a:bodyPr/>
                    <a:lstStyle/>
                    <a:p>
                      <a:r>
                        <a:rPr lang="en-IN" sz="1400"/>
                        <a:t>pancard</a:t>
                      </a:r>
                    </a:p>
                  </a:txBody>
                  <a:tcPr anchor="ctr"/>
                </a:tc>
                <a:tc>
                  <a:txBody>
                    <a:bodyPr/>
                    <a:lstStyle/>
                    <a:p>
                      <a:r>
                        <a:rPr lang="en-IN" sz="1400"/>
                        <a:t>Varchar</a:t>
                      </a:r>
                    </a:p>
                  </a:txBody>
                  <a:tcPr anchor="ctr"/>
                </a:tc>
                <a:tc>
                  <a:txBody>
                    <a:bodyPr/>
                    <a:lstStyle/>
                    <a:p>
                      <a:r>
                        <a:rPr lang="en-IN" sz="1400"/>
                        <a:t>10</a:t>
                      </a:r>
                    </a:p>
                  </a:txBody>
                  <a:tcPr anchor="ctr"/>
                </a:tc>
                <a:tc>
                  <a:txBody>
                    <a:bodyPr/>
                    <a:lstStyle/>
                    <a:p>
                      <a:r>
                        <a:rPr lang="en-IN" sz="1400"/>
                        <a:t>Not Null</a:t>
                      </a:r>
                    </a:p>
                  </a:txBody>
                  <a:tcPr anchor="ctr"/>
                </a:tc>
                <a:tc>
                  <a:txBody>
                    <a:bodyPr/>
                    <a:lstStyle/>
                    <a:p>
                      <a:r>
                        <a:rPr lang="en-IN" sz="1400"/>
                        <a:t>Must follow format AAAAA1111A</a:t>
                      </a:r>
                    </a:p>
                  </a:txBody>
                  <a:tcPr anchor="ctr"/>
                </a:tc>
                <a:extLst>
                  <a:ext uri="{0D108BD9-81ED-4DB2-BD59-A6C34878D82A}">
                    <a16:rowId xmlns:a16="http://schemas.microsoft.com/office/drawing/2014/main" val="2941356380"/>
                  </a:ext>
                </a:extLst>
              </a:tr>
              <a:tr h="670946">
                <a:tc>
                  <a:txBody>
                    <a:bodyPr/>
                    <a:lstStyle/>
                    <a:p>
                      <a:r>
                        <a:rPr lang="en-IN" sz="1400"/>
                        <a:t>7</a:t>
                      </a:r>
                    </a:p>
                  </a:txBody>
                  <a:tcPr anchor="ctr"/>
                </a:tc>
                <a:tc>
                  <a:txBody>
                    <a:bodyPr/>
                    <a:lstStyle/>
                    <a:p>
                      <a:r>
                        <a:rPr lang="en-IN" sz="1400"/>
                        <a:t>permanent_address</a:t>
                      </a:r>
                    </a:p>
                  </a:txBody>
                  <a:tcPr anchor="ctr"/>
                </a:tc>
                <a:tc>
                  <a:txBody>
                    <a:bodyPr/>
                    <a:lstStyle/>
                    <a:p>
                      <a:r>
                        <a:rPr lang="en-IN" sz="1400"/>
                        <a:t>Varchar</a:t>
                      </a:r>
                    </a:p>
                  </a:txBody>
                  <a:tcPr anchor="ctr"/>
                </a:tc>
                <a:tc>
                  <a:txBody>
                    <a:bodyPr/>
                    <a:lstStyle/>
                    <a:p>
                      <a:r>
                        <a:rPr lang="en-IN" sz="1400"/>
                        <a:t>255</a:t>
                      </a:r>
                    </a:p>
                  </a:txBody>
                  <a:tcPr anchor="ctr"/>
                </a:tc>
                <a:tc>
                  <a:txBody>
                    <a:bodyPr/>
                    <a:lstStyle/>
                    <a:p>
                      <a:r>
                        <a:rPr lang="en-IN" sz="1400"/>
                        <a:t>Not Null</a:t>
                      </a:r>
                    </a:p>
                  </a:txBody>
                  <a:tcPr anchor="ctr"/>
                </a:tc>
                <a:tc>
                  <a:txBody>
                    <a:bodyPr/>
                    <a:lstStyle/>
                    <a:p>
                      <a:r>
                        <a:rPr lang="en-IN" sz="1400" dirty="0"/>
                        <a:t>Donor's permanent address</a:t>
                      </a:r>
                    </a:p>
                  </a:txBody>
                  <a:tcPr anchor="ctr"/>
                </a:tc>
                <a:extLst>
                  <a:ext uri="{0D108BD9-81ED-4DB2-BD59-A6C34878D82A}">
                    <a16:rowId xmlns:a16="http://schemas.microsoft.com/office/drawing/2014/main" val="2055819391"/>
                  </a:ext>
                </a:extLst>
              </a:tr>
              <a:tr h="469662">
                <a:tc>
                  <a:txBody>
                    <a:bodyPr/>
                    <a:lstStyle/>
                    <a:p>
                      <a:r>
                        <a:rPr lang="en-IN" sz="1400"/>
                        <a:t>8</a:t>
                      </a:r>
                    </a:p>
                  </a:txBody>
                  <a:tcPr anchor="ctr"/>
                </a:tc>
                <a:tc>
                  <a:txBody>
                    <a:bodyPr/>
                    <a:lstStyle/>
                    <a:p>
                      <a:r>
                        <a:rPr lang="en-IN" sz="1400"/>
                        <a:t>country</a:t>
                      </a:r>
                    </a:p>
                  </a:txBody>
                  <a:tcPr anchor="ctr"/>
                </a:tc>
                <a:tc>
                  <a:txBody>
                    <a:bodyPr/>
                    <a:lstStyle/>
                    <a:p>
                      <a:r>
                        <a:rPr lang="en-IN" sz="1400"/>
                        <a:t>Varchar</a:t>
                      </a:r>
                    </a:p>
                  </a:txBody>
                  <a:tcPr anchor="ctr"/>
                </a:tc>
                <a:tc>
                  <a:txBody>
                    <a:bodyPr/>
                    <a:lstStyle/>
                    <a:p>
                      <a:r>
                        <a:rPr lang="en-IN" sz="1400"/>
                        <a:t>50</a:t>
                      </a:r>
                    </a:p>
                  </a:txBody>
                  <a:tcPr anchor="ctr"/>
                </a:tc>
                <a:tc>
                  <a:txBody>
                    <a:bodyPr/>
                    <a:lstStyle/>
                    <a:p>
                      <a:r>
                        <a:rPr lang="en-IN" sz="1400"/>
                        <a:t>Not Null</a:t>
                      </a:r>
                    </a:p>
                  </a:txBody>
                  <a:tcPr anchor="ctr"/>
                </a:tc>
                <a:tc>
                  <a:txBody>
                    <a:bodyPr/>
                    <a:lstStyle/>
                    <a:p>
                      <a:r>
                        <a:rPr lang="en-IN" sz="1400"/>
                        <a:t>Country of residence</a:t>
                      </a:r>
                    </a:p>
                  </a:txBody>
                  <a:tcPr anchor="ctr"/>
                </a:tc>
                <a:extLst>
                  <a:ext uri="{0D108BD9-81ED-4DB2-BD59-A6C34878D82A}">
                    <a16:rowId xmlns:a16="http://schemas.microsoft.com/office/drawing/2014/main" val="1864005378"/>
                  </a:ext>
                </a:extLst>
              </a:tr>
              <a:tr h="268378">
                <a:tc>
                  <a:txBody>
                    <a:bodyPr/>
                    <a:lstStyle/>
                    <a:p>
                      <a:r>
                        <a:rPr lang="en-IN" sz="1400"/>
                        <a:t>9</a:t>
                      </a:r>
                    </a:p>
                  </a:txBody>
                  <a:tcPr anchor="ctr"/>
                </a:tc>
                <a:tc>
                  <a:txBody>
                    <a:bodyPr/>
                    <a:lstStyle/>
                    <a:p>
                      <a:r>
                        <a:rPr lang="en-IN" sz="1400" dirty="0"/>
                        <a:t>state</a:t>
                      </a:r>
                    </a:p>
                  </a:txBody>
                  <a:tcPr anchor="ctr"/>
                </a:tc>
                <a:tc>
                  <a:txBody>
                    <a:bodyPr/>
                    <a:lstStyle/>
                    <a:p>
                      <a:r>
                        <a:rPr lang="en-IN" sz="1400"/>
                        <a:t>Varchar</a:t>
                      </a:r>
                    </a:p>
                  </a:txBody>
                  <a:tcPr anchor="ctr"/>
                </a:tc>
                <a:tc>
                  <a:txBody>
                    <a:bodyPr/>
                    <a:lstStyle/>
                    <a:p>
                      <a:r>
                        <a:rPr lang="en-IN" sz="1400"/>
                        <a:t>50</a:t>
                      </a:r>
                    </a:p>
                  </a:txBody>
                  <a:tcPr anchor="ctr"/>
                </a:tc>
                <a:tc>
                  <a:txBody>
                    <a:bodyPr/>
                    <a:lstStyle/>
                    <a:p>
                      <a:r>
                        <a:rPr lang="en-IN" sz="1400"/>
                        <a:t>Not Null</a:t>
                      </a:r>
                    </a:p>
                  </a:txBody>
                  <a:tcPr anchor="ctr"/>
                </a:tc>
                <a:tc>
                  <a:txBody>
                    <a:bodyPr/>
                    <a:lstStyle/>
                    <a:p>
                      <a:r>
                        <a:rPr lang="en-IN" sz="1400"/>
                        <a:t>State of residence</a:t>
                      </a:r>
                    </a:p>
                  </a:txBody>
                  <a:tcPr anchor="ctr"/>
                </a:tc>
                <a:extLst>
                  <a:ext uri="{0D108BD9-81ED-4DB2-BD59-A6C34878D82A}">
                    <a16:rowId xmlns:a16="http://schemas.microsoft.com/office/drawing/2014/main" val="1938016681"/>
                  </a:ext>
                </a:extLst>
              </a:tr>
              <a:tr h="268378">
                <a:tc>
                  <a:txBody>
                    <a:bodyPr/>
                    <a:lstStyle/>
                    <a:p>
                      <a:r>
                        <a:rPr lang="en-IN" sz="1400"/>
                        <a:t>10</a:t>
                      </a:r>
                    </a:p>
                  </a:txBody>
                  <a:tcPr anchor="ctr"/>
                </a:tc>
                <a:tc>
                  <a:txBody>
                    <a:bodyPr/>
                    <a:lstStyle/>
                    <a:p>
                      <a:r>
                        <a:rPr lang="en-IN" sz="1400"/>
                        <a:t>city</a:t>
                      </a:r>
                    </a:p>
                  </a:txBody>
                  <a:tcPr anchor="ctr"/>
                </a:tc>
                <a:tc>
                  <a:txBody>
                    <a:bodyPr/>
                    <a:lstStyle/>
                    <a:p>
                      <a:r>
                        <a:rPr lang="en-IN" sz="1400"/>
                        <a:t>Varchar</a:t>
                      </a:r>
                    </a:p>
                  </a:txBody>
                  <a:tcPr anchor="ctr"/>
                </a:tc>
                <a:tc>
                  <a:txBody>
                    <a:bodyPr/>
                    <a:lstStyle/>
                    <a:p>
                      <a:r>
                        <a:rPr lang="en-IN" sz="1400"/>
                        <a:t>50</a:t>
                      </a:r>
                    </a:p>
                  </a:txBody>
                  <a:tcPr anchor="ctr"/>
                </a:tc>
                <a:tc>
                  <a:txBody>
                    <a:bodyPr/>
                    <a:lstStyle/>
                    <a:p>
                      <a:r>
                        <a:rPr lang="en-IN" sz="1400"/>
                        <a:t>Not Null</a:t>
                      </a:r>
                    </a:p>
                  </a:txBody>
                  <a:tcPr anchor="ctr"/>
                </a:tc>
                <a:tc>
                  <a:txBody>
                    <a:bodyPr/>
                    <a:lstStyle/>
                    <a:p>
                      <a:r>
                        <a:rPr lang="en-IN" sz="1400"/>
                        <a:t>City of residence</a:t>
                      </a:r>
                    </a:p>
                  </a:txBody>
                  <a:tcPr anchor="ctr"/>
                </a:tc>
                <a:extLst>
                  <a:ext uri="{0D108BD9-81ED-4DB2-BD59-A6C34878D82A}">
                    <a16:rowId xmlns:a16="http://schemas.microsoft.com/office/drawing/2014/main" val="870646812"/>
                  </a:ext>
                </a:extLst>
              </a:tr>
              <a:tr h="384563">
                <a:tc>
                  <a:txBody>
                    <a:bodyPr/>
                    <a:lstStyle/>
                    <a:p>
                      <a:r>
                        <a:rPr lang="en-IN" sz="1400"/>
                        <a:t>11</a:t>
                      </a:r>
                    </a:p>
                  </a:txBody>
                  <a:tcPr anchor="ctr"/>
                </a:tc>
                <a:tc>
                  <a:txBody>
                    <a:bodyPr/>
                    <a:lstStyle/>
                    <a:p>
                      <a:r>
                        <a:rPr lang="en-IN" sz="1400"/>
                        <a:t>pincode</a:t>
                      </a:r>
                    </a:p>
                  </a:txBody>
                  <a:tcPr anchor="ctr"/>
                </a:tc>
                <a:tc>
                  <a:txBody>
                    <a:bodyPr/>
                    <a:lstStyle/>
                    <a:p>
                      <a:r>
                        <a:rPr lang="en-IN" sz="1400"/>
                        <a:t>Varchar</a:t>
                      </a:r>
                    </a:p>
                  </a:txBody>
                  <a:tcPr anchor="ctr"/>
                </a:tc>
                <a:tc>
                  <a:txBody>
                    <a:bodyPr/>
                    <a:lstStyle/>
                    <a:p>
                      <a:r>
                        <a:rPr lang="en-IN" sz="1400"/>
                        <a:t>6</a:t>
                      </a:r>
                    </a:p>
                  </a:txBody>
                  <a:tcPr anchor="ctr"/>
                </a:tc>
                <a:tc>
                  <a:txBody>
                    <a:bodyPr/>
                    <a:lstStyle/>
                    <a:p>
                      <a:r>
                        <a:rPr lang="en-IN" sz="1400"/>
                        <a:t>Not Null</a:t>
                      </a:r>
                    </a:p>
                  </a:txBody>
                  <a:tcPr anchor="ctr"/>
                </a:tc>
                <a:tc>
                  <a:txBody>
                    <a:bodyPr/>
                    <a:lstStyle/>
                    <a:p>
                      <a:r>
                        <a:rPr lang="en-IN" sz="1400"/>
                        <a:t>Postal code</a:t>
                      </a:r>
                    </a:p>
                  </a:txBody>
                  <a:tcPr anchor="ctr"/>
                </a:tc>
                <a:extLst>
                  <a:ext uri="{0D108BD9-81ED-4DB2-BD59-A6C34878D82A}">
                    <a16:rowId xmlns:a16="http://schemas.microsoft.com/office/drawing/2014/main" val="2320436883"/>
                  </a:ext>
                </a:extLst>
              </a:tr>
              <a:tr h="670946">
                <a:tc>
                  <a:txBody>
                    <a:bodyPr/>
                    <a:lstStyle/>
                    <a:p>
                      <a:r>
                        <a:rPr lang="en-IN" sz="1400"/>
                        <a:t>12</a:t>
                      </a:r>
                    </a:p>
                  </a:txBody>
                  <a:tcPr anchor="ctr"/>
                </a:tc>
                <a:tc>
                  <a:txBody>
                    <a:bodyPr/>
                    <a:lstStyle/>
                    <a:p>
                      <a:r>
                        <a:rPr lang="en-IN" sz="1400"/>
                        <a:t>date</a:t>
                      </a:r>
                    </a:p>
                  </a:txBody>
                  <a:tcPr anchor="ctr"/>
                </a:tc>
                <a:tc>
                  <a:txBody>
                    <a:bodyPr/>
                    <a:lstStyle/>
                    <a:p>
                      <a:r>
                        <a:rPr lang="en-IN" sz="1400"/>
                        <a:t>Datetime</a:t>
                      </a:r>
                    </a:p>
                  </a:txBody>
                  <a:tcPr anchor="ctr"/>
                </a:tc>
                <a:tc>
                  <a:txBody>
                    <a:bodyPr/>
                    <a:lstStyle/>
                    <a:p>
                      <a:r>
                        <a:rPr lang="en-IN" sz="1400"/>
                        <a:t>-</a:t>
                      </a:r>
                    </a:p>
                  </a:txBody>
                  <a:tcPr anchor="ctr"/>
                </a:tc>
                <a:tc>
                  <a:txBody>
                    <a:bodyPr/>
                    <a:lstStyle/>
                    <a:p>
                      <a:r>
                        <a:rPr lang="en-IN" sz="1400"/>
                        <a:t>Not Null</a:t>
                      </a:r>
                    </a:p>
                  </a:txBody>
                  <a:tcPr anchor="ctr"/>
                </a:tc>
                <a:tc>
                  <a:txBody>
                    <a:bodyPr/>
                    <a:lstStyle/>
                    <a:p>
                      <a:r>
                        <a:rPr lang="en-US" sz="1400" dirty="0"/>
                        <a:t>Datetime-local input field for donation date</a:t>
                      </a:r>
                    </a:p>
                  </a:txBody>
                  <a:tcPr anchor="ctr"/>
                </a:tc>
                <a:extLst>
                  <a:ext uri="{0D108BD9-81ED-4DB2-BD59-A6C34878D82A}">
                    <a16:rowId xmlns:a16="http://schemas.microsoft.com/office/drawing/2014/main" val="3406032166"/>
                  </a:ext>
                </a:extLst>
              </a:tr>
            </a:tbl>
          </a:graphicData>
        </a:graphic>
      </p:graphicFrame>
      <p:sp>
        <p:nvSpPr>
          <p:cNvPr id="6" name="TextBox 5">
            <a:extLst>
              <a:ext uri="{FF2B5EF4-FFF2-40B4-BE49-F238E27FC236}">
                <a16:creationId xmlns:a16="http://schemas.microsoft.com/office/drawing/2014/main" id="{9EE80544-FA3D-E390-88E1-C8D9C38EEA49}"/>
              </a:ext>
            </a:extLst>
          </p:cNvPr>
          <p:cNvSpPr txBox="1"/>
          <p:nvPr/>
        </p:nvSpPr>
        <p:spPr>
          <a:xfrm>
            <a:off x="719666" y="218702"/>
            <a:ext cx="6096000" cy="584775"/>
          </a:xfrm>
          <a:prstGeom prst="rect">
            <a:avLst/>
          </a:prstGeom>
          <a:noFill/>
        </p:spPr>
        <p:txBody>
          <a:bodyPr wrap="square">
            <a:spAutoFit/>
          </a:bodyPr>
          <a:lstStyle/>
          <a:p>
            <a:pPr marL="0" indent="0">
              <a:buNone/>
            </a:pPr>
            <a:r>
              <a:rPr lang="en-US" sz="1600" b="1" dirty="0">
                <a:latin typeface="Times New Roman" panose="02020603050405020304" pitchFamily="18" charset="0"/>
                <a:cs typeface="Times New Roman" panose="02020603050405020304" pitchFamily="18" charset="0"/>
              </a:rPr>
              <a:t>Table Name:</a:t>
            </a:r>
            <a:r>
              <a:rPr lang="en-IN" sz="1600" dirty="0" err="1"/>
              <a:t>DonationForm</a:t>
            </a:r>
            <a:endParaRPr lang="en-US" sz="1600" dirty="0">
              <a:latin typeface="Times New Roman" panose="02020603050405020304" pitchFamily="18" charset="0"/>
              <a:cs typeface="Times New Roman" panose="02020603050405020304" pitchFamily="18" charset="0"/>
            </a:endParaRPr>
          </a:p>
          <a:p>
            <a:pPr marL="0" indent="0">
              <a:buNone/>
            </a:pPr>
            <a:r>
              <a:rPr lang="en-IN" sz="1600" b="1" dirty="0" err="1">
                <a:latin typeface="Times New Roman" panose="02020603050405020304" pitchFamily="18" charset="0"/>
                <a:cs typeface="Times New Roman" panose="02020603050405020304" pitchFamily="18" charset="0"/>
              </a:rPr>
              <a:t>Purpose:</a:t>
            </a:r>
            <a:r>
              <a:rPr lang="en-IN" sz="1600" dirty="0" err="1"/>
              <a:t>Stores</a:t>
            </a:r>
            <a:r>
              <a:rPr lang="en-IN" sz="1600" dirty="0"/>
              <a:t> donor information and donation details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03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6076FBA-7F51-9B5A-D516-4259A9A086FA}"/>
              </a:ext>
            </a:extLst>
          </p:cNvPr>
          <p:cNvGraphicFramePr>
            <a:graphicFrameLocks noGrp="1"/>
          </p:cNvGraphicFramePr>
          <p:nvPr>
            <p:extLst>
              <p:ext uri="{D42A27DB-BD31-4B8C-83A1-F6EECF244321}">
                <p14:modId xmlns:p14="http://schemas.microsoft.com/office/powerpoint/2010/main" val="1824018900"/>
              </p:ext>
            </p:extLst>
          </p:nvPr>
        </p:nvGraphicFramePr>
        <p:xfrm>
          <a:off x="262467" y="1253067"/>
          <a:ext cx="11201399" cy="4608422"/>
        </p:xfrm>
        <a:graphic>
          <a:graphicData uri="http://schemas.openxmlformats.org/drawingml/2006/table">
            <a:tbl>
              <a:tblPr firstRow="1" firstCol="1" bandRow="1">
                <a:tableStyleId>{5C22544A-7EE6-4342-B048-85BDC9FD1C3A}</a:tableStyleId>
              </a:tblPr>
              <a:tblGrid>
                <a:gridCol w="928539">
                  <a:extLst>
                    <a:ext uri="{9D8B030D-6E8A-4147-A177-3AD203B41FA5}">
                      <a16:colId xmlns:a16="http://schemas.microsoft.com/office/drawing/2014/main" val="2586750149"/>
                    </a:ext>
                  </a:extLst>
                </a:gridCol>
                <a:gridCol w="2192355">
                  <a:extLst>
                    <a:ext uri="{9D8B030D-6E8A-4147-A177-3AD203B41FA5}">
                      <a16:colId xmlns:a16="http://schemas.microsoft.com/office/drawing/2014/main" val="4232415828"/>
                    </a:ext>
                  </a:extLst>
                </a:gridCol>
                <a:gridCol w="2192355">
                  <a:extLst>
                    <a:ext uri="{9D8B030D-6E8A-4147-A177-3AD203B41FA5}">
                      <a16:colId xmlns:a16="http://schemas.microsoft.com/office/drawing/2014/main" val="4057100973"/>
                    </a:ext>
                  </a:extLst>
                </a:gridCol>
                <a:gridCol w="1230966">
                  <a:extLst>
                    <a:ext uri="{9D8B030D-6E8A-4147-A177-3AD203B41FA5}">
                      <a16:colId xmlns:a16="http://schemas.microsoft.com/office/drawing/2014/main" val="1178412903"/>
                    </a:ext>
                  </a:extLst>
                </a:gridCol>
                <a:gridCol w="821289">
                  <a:extLst>
                    <a:ext uri="{9D8B030D-6E8A-4147-A177-3AD203B41FA5}">
                      <a16:colId xmlns:a16="http://schemas.microsoft.com/office/drawing/2014/main" val="1713253592"/>
                    </a:ext>
                  </a:extLst>
                </a:gridCol>
                <a:gridCol w="1507304">
                  <a:extLst>
                    <a:ext uri="{9D8B030D-6E8A-4147-A177-3AD203B41FA5}">
                      <a16:colId xmlns:a16="http://schemas.microsoft.com/office/drawing/2014/main" val="3263425283"/>
                    </a:ext>
                  </a:extLst>
                </a:gridCol>
                <a:gridCol w="2328591">
                  <a:extLst>
                    <a:ext uri="{9D8B030D-6E8A-4147-A177-3AD203B41FA5}">
                      <a16:colId xmlns:a16="http://schemas.microsoft.com/office/drawing/2014/main" val="3744499592"/>
                    </a:ext>
                  </a:extLst>
                </a:gridCol>
              </a:tblGrid>
              <a:tr h="269599">
                <a:tc>
                  <a:txBody>
                    <a:bodyPr/>
                    <a:lstStyle/>
                    <a:p>
                      <a:r>
                        <a:rPr lang="en-IN" sz="1400" b="1" dirty="0"/>
                        <a:t>S. No.</a:t>
                      </a:r>
                      <a:endParaRPr lang="en-IN" sz="1400" dirty="0"/>
                    </a:p>
                  </a:txBody>
                  <a:tcPr anchor="ctr"/>
                </a:tc>
                <a:tc>
                  <a:txBody>
                    <a:bodyPr/>
                    <a:lstStyle/>
                    <a:p>
                      <a:r>
                        <a:rPr lang="en-IN" sz="1400" b="1"/>
                        <a:t>Field Name</a:t>
                      </a:r>
                      <a:endParaRPr lang="en-IN" sz="1400"/>
                    </a:p>
                  </a:txBody>
                  <a:tcPr anchor="ctr"/>
                </a:tc>
                <a:tc>
                  <a:txBody>
                    <a:bodyPr/>
                    <a:lstStyle/>
                    <a:p>
                      <a:endParaRPr lang="en-IN" sz="1400" dirty="0"/>
                    </a:p>
                  </a:txBody>
                  <a:tcPr anchor="ctr"/>
                </a:tc>
                <a:tc>
                  <a:txBody>
                    <a:bodyPr/>
                    <a:lstStyle/>
                    <a:p>
                      <a:r>
                        <a:rPr lang="en-IN" sz="1400" b="1"/>
                        <a:t>Data Type</a:t>
                      </a:r>
                      <a:endParaRPr lang="en-IN" sz="1400"/>
                    </a:p>
                  </a:txBody>
                  <a:tcPr anchor="ctr"/>
                </a:tc>
                <a:tc>
                  <a:txBody>
                    <a:bodyPr/>
                    <a:lstStyle/>
                    <a:p>
                      <a:r>
                        <a:rPr lang="en-IN" sz="1400" b="1"/>
                        <a:t>Size</a:t>
                      </a:r>
                      <a:endParaRPr lang="en-IN" sz="1400"/>
                    </a:p>
                  </a:txBody>
                  <a:tcPr anchor="ctr"/>
                </a:tc>
                <a:tc>
                  <a:txBody>
                    <a:bodyPr/>
                    <a:lstStyle/>
                    <a:p>
                      <a:r>
                        <a:rPr lang="en-IN" sz="1400" b="1"/>
                        <a:t>Constraint</a:t>
                      </a:r>
                      <a:endParaRPr lang="en-IN" sz="1400"/>
                    </a:p>
                  </a:txBody>
                  <a:tcPr anchor="ctr"/>
                </a:tc>
                <a:tc>
                  <a:txBody>
                    <a:bodyPr/>
                    <a:lstStyle/>
                    <a:p>
                      <a:r>
                        <a:rPr lang="en-IN" sz="1400" b="1" dirty="0"/>
                        <a:t>Description</a:t>
                      </a:r>
                      <a:endParaRPr lang="en-IN" sz="1400" dirty="0"/>
                    </a:p>
                  </a:txBody>
                  <a:tcPr anchor="ctr"/>
                </a:tc>
                <a:extLst>
                  <a:ext uri="{0D108BD9-81ED-4DB2-BD59-A6C34878D82A}">
                    <a16:rowId xmlns:a16="http://schemas.microsoft.com/office/drawing/2014/main" val="2144994843"/>
                  </a:ext>
                </a:extLst>
              </a:tr>
              <a:tr h="267697">
                <a:tc>
                  <a:txBody>
                    <a:bodyPr/>
                    <a:lstStyle/>
                    <a:p>
                      <a:pPr fontAlgn="base"/>
                      <a:r>
                        <a:rPr lang="en-IN" sz="1400" dirty="0">
                          <a:effectLst/>
                        </a:rPr>
                        <a:t>1</a:t>
                      </a:r>
                    </a:p>
                  </a:txBody>
                  <a:tcPr anchor="ctr"/>
                </a:tc>
                <a:tc>
                  <a:txBody>
                    <a:bodyPr/>
                    <a:lstStyle/>
                    <a:p>
                      <a:pPr fontAlgn="base"/>
                      <a:r>
                        <a:rPr lang="en-IN" sz="1400">
                          <a:effectLst/>
                        </a:rPr>
                        <a:t>full_name</a:t>
                      </a:r>
                    </a:p>
                  </a:txBody>
                  <a:tcPr anchor="ctr"/>
                </a:tc>
                <a:tc>
                  <a:txBody>
                    <a:bodyPr/>
                    <a:lstStyle/>
                    <a:p>
                      <a:pPr fontAlgn="base"/>
                      <a:endParaRPr lang="en-IN" sz="1400">
                        <a:effectLst/>
                      </a:endParaRPr>
                    </a:p>
                  </a:txBody>
                  <a:tcPr anchor="ctr"/>
                </a:tc>
                <a:tc>
                  <a:txBody>
                    <a:bodyPr/>
                    <a:lstStyle/>
                    <a:p>
                      <a:pPr fontAlgn="base"/>
                      <a:r>
                        <a:rPr lang="en-IN" sz="1400">
                          <a:effectLst/>
                        </a:rPr>
                        <a:t>Varchar</a:t>
                      </a:r>
                    </a:p>
                  </a:txBody>
                  <a:tcPr anchor="ctr"/>
                </a:tc>
                <a:tc>
                  <a:txBody>
                    <a:bodyPr/>
                    <a:lstStyle/>
                    <a:p>
                      <a:pPr fontAlgn="base"/>
                      <a:r>
                        <a:rPr lang="en-IN" sz="1400">
                          <a:effectLst/>
                        </a:rPr>
                        <a:t>100</a:t>
                      </a:r>
                    </a:p>
                  </a:txBody>
                  <a:tcPr anchor="ctr"/>
                </a:tc>
                <a:tc>
                  <a:txBody>
                    <a:bodyPr/>
                    <a:lstStyle/>
                    <a:p>
                      <a:pPr fontAlgn="base"/>
                      <a:r>
                        <a:rPr lang="en-IN" sz="1400">
                          <a:effectLst/>
                        </a:rPr>
                        <a:t>Not Null</a:t>
                      </a:r>
                    </a:p>
                  </a:txBody>
                  <a:tcPr anchor="ctr"/>
                </a:tc>
                <a:tc>
                  <a:txBody>
                    <a:bodyPr/>
                    <a:lstStyle/>
                    <a:p>
                      <a:pPr fontAlgn="base"/>
                      <a:r>
                        <a:rPr lang="en-IN" sz="1400">
                          <a:effectLst/>
                        </a:rPr>
                        <a:t>Student's full name</a:t>
                      </a:r>
                    </a:p>
                  </a:txBody>
                  <a:tcPr anchor="ctr"/>
                </a:tc>
                <a:extLst>
                  <a:ext uri="{0D108BD9-81ED-4DB2-BD59-A6C34878D82A}">
                    <a16:rowId xmlns:a16="http://schemas.microsoft.com/office/drawing/2014/main" val="2840704492"/>
                  </a:ext>
                </a:extLst>
              </a:tr>
              <a:tr h="269599">
                <a:tc>
                  <a:txBody>
                    <a:bodyPr/>
                    <a:lstStyle/>
                    <a:p>
                      <a:pPr fontAlgn="base"/>
                      <a:r>
                        <a:rPr lang="en-IN" sz="1400">
                          <a:effectLst/>
                        </a:rPr>
                        <a:t>2</a:t>
                      </a:r>
                    </a:p>
                  </a:txBody>
                  <a:tcPr anchor="ctr"/>
                </a:tc>
                <a:tc>
                  <a:txBody>
                    <a:bodyPr/>
                    <a:lstStyle/>
                    <a:p>
                      <a:pPr fontAlgn="base"/>
                      <a:r>
                        <a:rPr lang="en-IN" sz="1400" dirty="0">
                          <a:effectLst/>
                        </a:rPr>
                        <a:t>email</a:t>
                      </a:r>
                    </a:p>
                  </a:txBody>
                  <a:tcPr anchor="ctr"/>
                </a:tc>
                <a:tc>
                  <a:txBody>
                    <a:bodyPr/>
                    <a:lstStyle/>
                    <a:p>
                      <a:pPr fontAlgn="base"/>
                      <a:endParaRPr lang="en-IN" sz="1400" dirty="0">
                        <a:effectLst/>
                      </a:endParaRPr>
                    </a:p>
                  </a:txBody>
                  <a:tcPr anchor="ctr"/>
                </a:tc>
                <a:tc>
                  <a:txBody>
                    <a:bodyPr/>
                    <a:lstStyle/>
                    <a:p>
                      <a:pPr fontAlgn="base"/>
                      <a:r>
                        <a:rPr lang="en-IN" sz="1400">
                          <a:effectLst/>
                        </a:rPr>
                        <a:t>Varchar</a:t>
                      </a:r>
                    </a:p>
                  </a:txBody>
                  <a:tcPr anchor="ctr"/>
                </a:tc>
                <a:tc>
                  <a:txBody>
                    <a:bodyPr/>
                    <a:lstStyle/>
                    <a:p>
                      <a:pPr fontAlgn="base"/>
                      <a:r>
                        <a:rPr lang="en-IN" sz="1400">
                          <a:effectLst/>
                        </a:rPr>
                        <a:t>254</a:t>
                      </a:r>
                    </a:p>
                  </a:txBody>
                  <a:tcPr anchor="ctr"/>
                </a:tc>
                <a:tc>
                  <a:txBody>
                    <a:bodyPr/>
                    <a:lstStyle/>
                    <a:p>
                      <a:pPr fontAlgn="base"/>
                      <a:r>
                        <a:rPr lang="en-IN" sz="1400">
                          <a:effectLst/>
                        </a:rPr>
                        <a:t>Not Null</a:t>
                      </a:r>
                    </a:p>
                  </a:txBody>
                  <a:tcPr anchor="ctr"/>
                </a:tc>
                <a:tc>
                  <a:txBody>
                    <a:bodyPr/>
                    <a:lstStyle/>
                    <a:p>
                      <a:pPr fontAlgn="base"/>
                      <a:r>
                        <a:rPr lang="en-IN" sz="1400">
                          <a:effectLst/>
                        </a:rPr>
                        <a:t>Student's email address</a:t>
                      </a:r>
                    </a:p>
                  </a:txBody>
                  <a:tcPr anchor="ctr"/>
                </a:tc>
                <a:extLst>
                  <a:ext uri="{0D108BD9-81ED-4DB2-BD59-A6C34878D82A}">
                    <a16:rowId xmlns:a16="http://schemas.microsoft.com/office/drawing/2014/main" val="2845234364"/>
                  </a:ext>
                </a:extLst>
              </a:tr>
              <a:tr h="269599">
                <a:tc>
                  <a:txBody>
                    <a:bodyPr/>
                    <a:lstStyle/>
                    <a:p>
                      <a:pPr fontAlgn="base"/>
                      <a:r>
                        <a:rPr lang="en-IN" sz="1400">
                          <a:effectLst/>
                        </a:rPr>
                        <a:t>3</a:t>
                      </a:r>
                    </a:p>
                  </a:txBody>
                  <a:tcPr anchor="ctr"/>
                </a:tc>
                <a:tc>
                  <a:txBody>
                    <a:bodyPr/>
                    <a:lstStyle/>
                    <a:p>
                      <a:pPr fontAlgn="base"/>
                      <a:r>
                        <a:rPr lang="en-IN" sz="1400" dirty="0" err="1">
                          <a:effectLst/>
                        </a:rPr>
                        <a:t>mobile_number</a:t>
                      </a:r>
                      <a:endParaRPr lang="en-IN" sz="1400" dirty="0">
                        <a:effectLst/>
                      </a:endParaRPr>
                    </a:p>
                  </a:txBody>
                  <a:tcPr anchor="ctr"/>
                </a:tc>
                <a:tc>
                  <a:txBody>
                    <a:bodyPr/>
                    <a:lstStyle/>
                    <a:p>
                      <a:pPr fontAlgn="base"/>
                      <a:endParaRPr lang="en-IN" sz="1400" dirty="0">
                        <a:effectLst/>
                      </a:endParaRPr>
                    </a:p>
                  </a:txBody>
                  <a:tcPr anchor="ctr"/>
                </a:tc>
                <a:tc>
                  <a:txBody>
                    <a:bodyPr/>
                    <a:lstStyle/>
                    <a:p>
                      <a:pPr fontAlgn="base"/>
                      <a:r>
                        <a:rPr lang="en-IN" sz="1400">
                          <a:effectLst/>
                        </a:rPr>
                        <a:t>Varchar</a:t>
                      </a:r>
                    </a:p>
                  </a:txBody>
                  <a:tcPr anchor="ctr"/>
                </a:tc>
                <a:tc>
                  <a:txBody>
                    <a:bodyPr/>
                    <a:lstStyle/>
                    <a:p>
                      <a:pPr fontAlgn="base"/>
                      <a:r>
                        <a:rPr lang="en-IN" sz="1400">
                          <a:effectLst/>
                        </a:rPr>
                        <a:t>15</a:t>
                      </a:r>
                    </a:p>
                  </a:txBody>
                  <a:tcPr anchor="ctr"/>
                </a:tc>
                <a:tc>
                  <a:txBody>
                    <a:bodyPr/>
                    <a:lstStyle/>
                    <a:p>
                      <a:pPr fontAlgn="base"/>
                      <a:r>
                        <a:rPr lang="en-IN" sz="1400">
                          <a:effectLst/>
                        </a:rPr>
                        <a:t>Not Null</a:t>
                      </a:r>
                    </a:p>
                  </a:txBody>
                  <a:tcPr anchor="ctr"/>
                </a:tc>
                <a:tc>
                  <a:txBody>
                    <a:bodyPr/>
                    <a:lstStyle/>
                    <a:p>
                      <a:pPr fontAlgn="base"/>
                      <a:r>
                        <a:rPr lang="en-US" sz="1400">
                          <a:effectLst/>
                        </a:rPr>
                        <a:t>Must be in format +91XXXXXXXXXX</a:t>
                      </a:r>
                    </a:p>
                  </a:txBody>
                  <a:tcPr anchor="ctr"/>
                </a:tc>
                <a:extLst>
                  <a:ext uri="{0D108BD9-81ED-4DB2-BD59-A6C34878D82A}">
                    <a16:rowId xmlns:a16="http://schemas.microsoft.com/office/drawing/2014/main" val="979077132"/>
                  </a:ext>
                </a:extLst>
              </a:tr>
              <a:tr h="269599">
                <a:tc>
                  <a:txBody>
                    <a:bodyPr/>
                    <a:lstStyle/>
                    <a:p>
                      <a:pPr fontAlgn="base"/>
                      <a:r>
                        <a:rPr lang="en-IN" sz="1400">
                          <a:effectLst/>
                        </a:rPr>
                        <a:t>4</a:t>
                      </a:r>
                    </a:p>
                  </a:txBody>
                  <a:tcPr anchor="ctr"/>
                </a:tc>
                <a:tc>
                  <a:txBody>
                    <a:bodyPr/>
                    <a:lstStyle/>
                    <a:p>
                      <a:pPr fontAlgn="base"/>
                      <a:r>
                        <a:rPr lang="en-IN" sz="1400">
                          <a:effectLst/>
                        </a:rPr>
                        <a:t>date_of_birth</a:t>
                      </a:r>
                    </a:p>
                  </a:txBody>
                  <a:tcPr anchor="ctr"/>
                </a:tc>
                <a:tc>
                  <a:txBody>
                    <a:bodyPr/>
                    <a:lstStyle/>
                    <a:p>
                      <a:pPr fontAlgn="base"/>
                      <a:endParaRPr lang="en-IN" sz="1400" dirty="0">
                        <a:effectLst/>
                      </a:endParaRPr>
                    </a:p>
                  </a:txBody>
                  <a:tcPr anchor="ctr"/>
                </a:tc>
                <a:tc>
                  <a:txBody>
                    <a:bodyPr/>
                    <a:lstStyle/>
                    <a:p>
                      <a:pPr fontAlgn="base"/>
                      <a:r>
                        <a:rPr lang="en-IN" sz="1400">
                          <a:effectLst/>
                        </a:rPr>
                        <a:t>Date</a:t>
                      </a:r>
                    </a:p>
                  </a:txBody>
                  <a:tcPr anchor="ctr"/>
                </a:tc>
                <a:tc>
                  <a:txBody>
                    <a:bodyPr/>
                    <a:lstStyle/>
                    <a:p>
                      <a:pPr fontAlgn="base"/>
                      <a:r>
                        <a:rPr lang="en-IN" sz="1400">
                          <a:effectLst/>
                        </a:rPr>
                        <a:t>-</a:t>
                      </a:r>
                    </a:p>
                  </a:txBody>
                  <a:tcPr anchor="ctr"/>
                </a:tc>
                <a:tc>
                  <a:txBody>
                    <a:bodyPr/>
                    <a:lstStyle/>
                    <a:p>
                      <a:pPr fontAlgn="base"/>
                      <a:r>
                        <a:rPr lang="en-IN" sz="1400">
                          <a:effectLst/>
                        </a:rPr>
                        <a:t>Not Null</a:t>
                      </a:r>
                    </a:p>
                  </a:txBody>
                  <a:tcPr anchor="ctr"/>
                </a:tc>
                <a:tc>
                  <a:txBody>
                    <a:bodyPr/>
                    <a:lstStyle/>
                    <a:p>
                      <a:pPr fontAlgn="base"/>
                      <a:r>
                        <a:rPr lang="en-IN" sz="1400">
                          <a:effectLst/>
                        </a:rPr>
                        <a:t>Date input field</a:t>
                      </a:r>
                    </a:p>
                  </a:txBody>
                  <a:tcPr anchor="ctr"/>
                </a:tc>
                <a:extLst>
                  <a:ext uri="{0D108BD9-81ED-4DB2-BD59-A6C34878D82A}">
                    <a16:rowId xmlns:a16="http://schemas.microsoft.com/office/drawing/2014/main" val="2476703596"/>
                  </a:ext>
                </a:extLst>
              </a:tr>
              <a:tr h="269599">
                <a:tc>
                  <a:txBody>
                    <a:bodyPr/>
                    <a:lstStyle/>
                    <a:p>
                      <a:pPr fontAlgn="base"/>
                      <a:r>
                        <a:rPr lang="en-IN" sz="1400">
                          <a:effectLst/>
                        </a:rPr>
                        <a:t>5</a:t>
                      </a:r>
                    </a:p>
                  </a:txBody>
                  <a:tcPr anchor="ctr"/>
                </a:tc>
                <a:tc>
                  <a:txBody>
                    <a:bodyPr/>
                    <a:lstStyle/>
                    <a:p>
                      <a:pPr fontAlgn="base"/>
                      <a:r>
                        <a:rPr lang="en-IN" sz="1400">
                          <a:effectLst/>
                        </a:rPr>
                        <a:t>student_id</a:t>
                      </a:r>
                    </a:p>
                  </a:txBody>
                  <a:tcPr anchor="ctr"/>
                </a:tc>
                <a:tc>
                  <a:txBody>
                    <a:bodyPr/>
                    <a:lstStyle/>
                    <a:p>
                      <a:pPr fontAlgn="base"/>
                      <a:endParaRPr lang="en-IN" sz="1400" dirty="0">
                        <a:effectLst/>
                      </a:endParaRPr>
                    </a:p>
                  </a:txBody>
                  <a:tcPr anchor="ctr"/>
                </a:tc>
                <a:tc>
                  <a:txBody>
                    <a:bodyPr/>
                    <a:lstStyle/>
                    <a:p>
                      <a:pPr fontAlgn="base"/>
                      <a:r>
                        <a:rPr lang="en-IN" sz="1400">
                          <a:effectLst/>
                        </a:rPr>
                        <a:t>Varchar</a:t>
                      </a:r>
                    </a:p>
                  </a:txBody>
                  <a:tcPr anchor="ctr"/>
                </a:tc>
                <a:tc>
                  <a:txBody>
                    <a:bodyPr/>
                    <a:lstStyle/>
                    <a:p>
                      <a:pPr fontAlgn="base"/>
                      <a:r>
                        <a:rPr lang="en-IN" sz="1400">
                          <a:effectLst/>
                        </a:rPr>
                        <a:t>50</a:t>
                      </a:r>
                    </a:p>
                  </a:txBody>
                  <a:tcPr anchor="ctr"/>
                </a:tc>
                <a:tc>
                  <a:txBody>
                    <a:bodyPr/>
                    <a:lstStyle/>
                    <a:p>
                      <a:pPr fontAlgn="base"/>
                      <a:r>
                        <a:rPr lang="en-IN" sz="1400">
                          <a:effectLst/>
                        </a:rPr>
                        <a:t>Not Null</a:t>
                      </a:r>
                    </a:p>
                  </a:txBody>
                  <a:tcPr anchor="ctr"/>
                </a:tc>
                <a:tc>
                  <a:txBody>
                    <a:bodyPr/>
                    <a:lstStyle/>
                    <a:p>
                      <a:pPr fontAlgn="base"/>
                      <a:r>
                        <a:rPr lang="en-IN" sz="1400" dirty="0">
                          <a:effectLst/>
                        </a:rPr>
                        <a:t>Unique student ID</a:t>
                      </a:r>
                    </a:p>
                  </a:txBody>
                  <a:tcPr anchor="ctr"/>
                </a:tc>
                <a:extLst>
                  <a:ext uri="{0D108BD9-81ED-4DB2-BD59-A6C34878D82A}">
                    <a16:rowId xmlns:a16="http://schemas.microsoft.com/office/drawing/2014/main" val="1494143589"/>
                  </a:ext>
                </a:extLst>
              </a:tr>
              <a:tr h="269599">
                <a:tc>
                  <a:txBody>
                    <a:bodyPr/>
                    <a:lstStyle/>
                    <a:p>
                      <a:pPr fontAlgn="base"/>
                      <a:r>
                        <a:rPr lang="en-IN" sz="1400" dirty="0">
                          <a:effectLst/>
                        </a:rPr>
                        <a:t>6</a:t>
                      </a:r>
                    </a:p>
                  </a:txBody>
                  <a:tcPr anchor="ctr"/>
                </a:tc>
                <a:tc>
                  <a:txBody>
                    <a:bodyPr/>
                    <a:lstStyle/>
                    <a:p>
                      <a:pPr fontAlgn="base"/>
                      <a:r>
                        <a:rPr lang="en-IN" sz="1400" dirty="0" err="1">
                          <a:effectLst/>
                        </a:rPr>
                        <a:t>father_name</a:t>
                      </a:r>
                      <a:endParaRPr lang="en-IN" sz="1400" dirty="0">
                        <a:effectLst/>
                      </a:endParaRPr>
                    </a:p>
                  </a:txBody>
                  <a:tcPr anchor="ctr"/>
                </a:tc>
                <a:tc>
                  <a:txBody>
                    <a:bodyPr/>
                    <a:lstStyle/>
                    <a:p>
                      <a:pPr algn="l">
                        <a:lnSpc>
                          <a:spcPct val="150000"/>
                        </a:lnSpc>
                        <a:buNone/>
                      </a:pP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fontAlgn="base"/>
                      <a:r>
                        <a:rPr lang="en-IN" sz="1400" dirty="0">
                          <a:effectLst/>
                        </a:rPr>
                        <a:t>Varchar</a:t>
                      </a:r>
                    </a:p>
                  </a:txBody>
                  <a:tcPr anchor="ctr"/>
                </a:tc>
                <a:tc>
                  <a:txBody>
                    <a:bodyPr/>
                    <a:lstStyle/>
                    <a:p>
                      <a:pPr fontAlgn="base"/>
                      <a:r>
                        <a:rPr lang="en-IN" sz="1400" dirty="0">
                          <a:effectLst/>
                        </a:rPr>
                        <a:t>100</a:t>
                      </a:r>
                    </a:p>
                  </a:txBody>
                  <a:tcPr anchor="ctr"/>
                </a:tc>
                <a:tc>
                  <a:txBody>
                    <a:bodyPr/>
                    <a:lstStyle/>
                    <a:p>
                      <a:pPr fontAlgn="base"/>
                      <a:r>
                        <a:rPr lang="en-IN" sz="1400" dirty="0">
                          <a:effectLst/>
                        </a:rPr>
                        <a:t>Not Null</a:t>
                      </a:r>
                    </a:p>
                  </a:txBody>
                  <a:tcPr anchor="ctr"/>
                </a:tc>
                <a:tc>
                  <a:txBody>
                    <a:bodyPr/>
                    <a:lstStyle/>
                    <a:p>
                      <a:pPr fontAlgn="base"/>
                      <a:r>
                        <a:rPr lang="en-IN" sz="1400" dirty="0">
                          <a:effectLst/>
                        </a:rPr>
                        <a:t>Father's name</a:t>
                      </a:r>
                    </a:p>
                  </a:txBody>
                  <a:tcPr anchor="ctr"/>
                </a:tc>
                <a:extLst>
                  <a:ext uri="{0D108BD9-81ED-4DB2-BD59-A6C34878D82A}">
                    <a16:rowId xmlns:a16="http://schemas.microsoft.com/office/drawing/2014/main" val="3482631720"/>
                  </a:ext>
                </a:extLst>
              </a:tr>
              <a:tr h="269599">
                <a:tc>
                  <a:txBody>
                    <a:bodyPr/>
                    <a:lstStyle/>
                    <a:p>
                      <a:pPr fontAlgn="base"/>
                      <a:r>
                        <a:rPr lang="en-IN" sz="1400" dirty="0">
                          <a:effectLst/>
                        </a:rPr>
                        <a:t>7</a:t>
                      </a:r>
                    </a:p>
                  </a:txBody>
                  <a:tcPr anchor="ctr"/>
                </a:tc>
                <a:tc>
                  <a:txBody>
                    <a:bodyPr/>
                    <a:lstStyle/>
                    <a:p>
                      <a:pPr fontAlgn="base"/>
                      <a:r>
                        <a:rPr lang="en-IN" sz="1400" dirty="0" err="1">
                          <a:effectLst/>
                        </a:rPr>
                        <a:t>mother_name</a:t>
                      </a:r>
                      <a:endParaRPr lang="en-IN" sz="1400" dirty="0">
                        <a:effectLst/>
                      </a:endParaRPr>
                    </a:p>
                  </a:txBody>
                  <a:tcPr anchor="ctr"/>
                </a:tc>
                <a:tc>
                  <a:txBody>
                    <a:bodyPr/>
                    <a:lstStyle/>
                    <a:p>
                      <a:pPr fontAlgn="base"/>
                      <a:endParaRPr lang="en-IN" sz="1400" dirty="0">
                        <a:effectLst/>
                      </a:endParaRPr>
                    </a:p>
                  </a:txBody>
                  <a:tcPr anchor="ctr"/>
                </a:tc>
                <a:tc>
                  <a:txBody>
                    <a:bodyPr/>
                    <a:lstStyle/>
                    <a:p>
                      <a:pPr fontAlgn="base"/>
                      <a:r>
                        <a:rPr lang="en-IN" sz="1400">
                          <a:effectLst/>
                        </a:rPr>
                        <a:t>Varchar</a:t>
                      </a:r>
                    </a:p>
                  </a:txBody>
                  <a:tcPr anchor="ctr"/>
                </a:tc>
                <a:tc>
                  <a:txBody>
                    <a:bodyPr/>
                    <a:lstStyle/>
                    <a:p>
                      <a:pPr fontAlgn="base"/>
                      <a:r>
                        <a:rPr lang="en-IN" sz="1400" dirty="0">
                          <a:effectLst/>
                        </a:rPr>
                        <a:t>100</a:t>
                      </a:r>
                    </a:p>
                  </a:txBody>
                  <a:tcPr anchor="ctr"/>
                </a:tc>
                <a:tc>
                  <a:txBody>
                    <a:bodyPr/>
                    <a:lstStyle/>
                    <a:p>
                      <a:pPr fontAlgn="base"/>
                      <a:r>
                        <a:rPr lang="en-IN" sz="1400" dirty="0">
                          <a:effectLst/>
                        </a:rPr>
                        <a:t>Not Null</a:t>
                      </a:r>
                    </a:p>
                  </a:txBody>
                  <a:tcPr anchor="ctr"/>
                </a:tc>
                <a:tc>
                  <a:txBody>
                    <a:bodyPr/>
                    <a:lstStyle/>
                    <a:p>
                      <a:pPr fontAlgn="base"/>
                      <a:r>
                        <a:rPr lang="en-IN" sz="1400" dirty="0">
                          <a:effectLst/>
                        </a:rPr>
                        <a:t>Mother's name</a:t>
                      </a:r>
                    </a:p>
                  </a:txBody>
                  <a:tcPr anchor="ctr"/>
                </a:tc>
                <a:extLst>
                  <a:ext uri="{0D108BD9-81ED-4DB2-BD59-A6C34878D82A}">
                    <a16:rowId xmlns:a16="http://schemas.microsoft.com/office/drawing/2014/main" val="2102192602"/>
                  </a:ext>
                </a:extLst>
              </a:tr>
              <a:tr h="269599">
                <a:tc>
                  <a:txBody>
                    <a:bodyPr/>
                    <a:lstStyle/>
                    <a:p>
                      <a:pPr fontAlgn="base"/>
                      <a:r>
                        <a:rPr lang="en-IN" sz="1400" dirty="0">
                          <a:effectLst/>
                        </a:rPr>
                        <a:t>8</a:t>
                      </a:r>
                    </a:p>
                  </a:txBody>
                  <a:tcPr anchor="ctr"/>
                </a:tc>
                <a:tc>
                  <a:txBody>
                    <a:bodyPr/>
                    <a:lstStyle/>
                    <a:p>
                      <a:pPr fontAlgn="base"/>
                      <a:r>
                        <a:rPr lang="en-IN" sz="1400" dirty="0">
                          <a:effectLst/>
                        </a:rPr>
                        <a:t>siblings</a:t>
                      </a:r>
                    </a:p>
                  </a:txBody>
                  <a:tcPr anchor="ctr"/>
                </a:tc>
                <a:tc>
                  <a:txBody>
                    <a:bodyPr/>
                    <a:lstStyle/>
                    <a:p>
                      <a:pPr fontAlgn="base"/>
                      <a:endParaRPr lang="en-IN" sz="1400" dirty="0">
                        <a:effectLst/>
                      </a:endParaRPr>
                    </a:p>
                  </a:txBody>
                  <a:tcPr anchor="ctr"/>
                </a:tc>
                <a:tc>
                  <a:txBody>
                    <a:bodyPr/>
                    <a:lstStyle/>
                    <a:p>
                      <a:pPr fontAlgn="base"/>
                      <a:r>
                        <a:rPr lang="en-IN" sz="1400" dirty="0">
                          <a:effectLst/>
                        </a:rPr>
                        <a:t>Text</a:t>
                      </a:r>
                    </a:p>
                  </a:txBody>
                  <a:tcPr anchor="ctr"/>
                </a:tc>
                <a:tc>
                  <a:txBody>
                    <a:bodyPr/>
                    <a:lstStyle/>
                    <a:p>
                      <a:pPr fontAlgn="base"/>
                      <a:r>
                        <a:rPr lang="en-IN" sz="1400" dirty="0">
                          <a:effectLst/>
                        </a:rPr>
                        <a:t>-</a:t>
                      </a:r>
                    </a:p>
                  </a:txBody>
                  <a:tcPr anchor="ctr"/>
                </a:tc>
                <a:tc>
                  <a:txBody>
                    <a:bodyPr/>
                    <a:lstStyle/>
                    <a:p>
                      <a:pPr fontAlgn="base"/>
                      <a:r>
                        <a:rPr lang="en-IN" sz="1400" dirty="0">
                          <a:effectLst/>
                        </a:rPr>
                        <a:t>Nullable</a:t>
                      </a:r>
                    </a:p>
                  </a:txBody>
                  <a:tcPr anchor="ctr"/>
                </a:tc>
                <a:tc>
                  <a:txBody>
                    <a:bodyPr/>
                    <a:lstStyle/>
                    <a:p>
                      <a:pPr fontAlgn="base"/>
                      <a:r>
                        <a:rPr lang="en-US" sz="1400" dirty="0">
                          <a:effectLst/>
                        </a:rPr>
                        <a:t>Details of siblings (if any)</a:t>
                      </a:r>
                    </a:p>
                  </a:txBody>
                  <a:tcPr anchor="ctr"/>
                </a:tc>
                <a:extLst>
                  <a:ext uri="{0D108BD9-81ED-4DB2-BD59-A6C34878D82A}">
                    <a16:rowId xmlns:a16="http://schemas.microsoft.com/office/drawing/2014/main" val="3866175253"/>
                  </a:ext>
                </a:extLst>
              </a:tr>
              <a:tr h="269599">
                <a:tc>
                  <a:txBody>
                    <a:bodyPr/>
                    <a:lstStyle/>
                    <a:p>
                      <a:pPr fontAlgn="base"/>
                      <a:r>
                        <a:rPr lang="en-IN" sz="1400" dirty="0">
                          <a:effectLst/>
                        </a:rPr>
                        <a:t>9</a:t>
                      </a:r>
                    </a:p>
                  </a:txBody>
                  <a:tcPr anchor="ctr"/>
                </a:tc>
                <a:tc>
                  <a:txBody>
                    <a:bodyPr/>
                    <a:lstStyle/>
                    <a:p>
                      <a:pPr fontAlgn="base"/>
                      <a:r>
                        <a:rPr lang="en-IN" sz="1400" dirty="0">
                          <a:effectLst/>
                        </a:rPr>
                        <a:t>address</a:t>
                      </a:r>
                    </a:p>
                  </a:txBody>
                  <a:tcPr anchor="ctr"/>
                </a:tc>
                <a:tc>
                  <a:txBody>
                    <a:bodyPr/>
                    <a:lstStyle/>
                    <a:p>
                      <a:pPr fontAlgn="base"/>
                      <a:endParaRPr lang="en-IN" sz="1400" dirty="0">
                        <a:effectLst/>
                      </a:endParaRPr>
                    </a:p>
                  </a:txBody>
                  <a:tcPr anchor="ctr"/>
                </a:tc>
                <a:tc>
                  <a:txBody>
                    <a:bodyPr/>
                    <a:lstStyle/>
                    <a:p>
                      <a:pPr fontAlgn="base"/>
                      <a:r>
                        <a:rPr lang="en-IN" sz="1400" dirty="0">
                          <a:effectLst/>
                        </a:rPr>
                        <a:t>Text</a:t>
                      </a:r>
                    </a:p>
                  </a:txBody>
                  <a:tcPr anchor="ctr"/>
                </a:tc>
                <a:tc>
                  <a:txBody>
                    <a:bodyPr/>
                    <a:lstStyle/>
                    <a:p>
                      <a:pPr fontAlgn="base"/>
                      <a:r>
                        <a:rPr lang="en-IN" sz="1400" dirty="0">
                          <a:effectLst/>
                        </a:rPr>
                        <a:t>-</a:t>
                      </a:r>
                    </a:p>
                  </a:txBody>
                  <a:tcPr anchor="ctr"/>
                </a:tc>
                <a:tc>
                  <a:txBody>
                    <a:bodyPr/>
                    <a:lstStyle/>
                    <a:p>
                      <a:pPr fontAlgn="base"/>
                      <a:r>
                        <a:rPr lang="en-IN" sz="1400" dirty="0">
                          <a:effectLst/>
                        </a:rPr>
                        <a:t>Not Null</a:t>
                      </a:r>
                    </a:p>
                  </a:txBody>
                  <a:tcPr anchor="ctr"/>
                </a:tc>
                <a:tc>
                  <a:txBody>
                    <a:bodyPr/>
                    <a:lstStyle/>
                    <a:p>
                      <a:pPr fontAlgn="base"/>
                      <a:r>
                        <a:rPr lang="en-IN" sz="1400" dirty="0">
                          <a:effectLst/>
                        </a:rPr>
                        <a:t>Student's residential address</a:t>
                      </a:r>
                    </a:p>
                  </a:txBody>
                  <a:tcPr anchor="ctr"/>
                </a:tc>
                <a:extLst>
                  <a:ext uri="{0D108BD9-81ED-4DB2-BD59-A6C34878D82A}">
                    <a16:rowId xmlns:a16="http://schemas.microsoft.com/office/drawing/2014/main" val="726803126"/>
                  </a:ext>
                </a:extLst>
              </a:tr>
              <a:tr h="269599">
                <a:tc>
                  <a:txBody>
                    <a:bodyPr/>
                    <a:lstStyle/>
                    <a:p>
                      <a:pPr fontAlgn="base"/>
                      <a:r>
                        <a:rPr lang="en-IN" sz="1400" dirty="0">
                          <a:effectLst/>
                        </a:rPr>
                        <a:t>10</a:t>
                      </a:r>
                    </a:p>
                  </a:txBody>
                  <a:tcPr anchor="ctr"/>
                </a:tc>
                <a:tc>
                  <a:txBody>
                    <a:bodyPr/>
                    <a:lstStyle/>
                    <a:p>
                      <a:pPr fontAlgn="base"/>
                      <a:r>
                        <a:rPr lang="en-IN" sz="1400" dirty="0">
                          <a:effectLst/>
                        </a:rPr>
                        <a:t>district</a:t>
                      </a:r>
                    </a:p>
                  </a:txBody>
                  <a:tcPr anchor="ctr"/>
                </a:tc>
                <a:tc>
                  <a:txBody>
                    <a:bodyPr/>
                    <a:lstStyle/>
                    <a:p>
                      <a:pPr fontAlgn="base"/>
                      <a:endParaRPr lang="en-IN" sz="1400" dirty="0">
                        <a:effectLst/>
                      </a:endParaRPr>
                    </a:p>
                  </a:txBody>
                  <a:tcPr anchor="ctr"/>
                </a:tc>
                <a:tc>
                  <a:txBody>
                    <a:bodyPr/>
                    <a:lstStyle/>
                    <a:p>
                      <a:pPr fontAlgn="base"/>
                      <a:r>
                        <a:rPr lang="en-IN" sz="1400" dirty="0">
                          <a:effectLst/>
                        </a:rPr>
                        <a:t>Varchar</a:t>
                      </a:r>
                    </a:p>
                  </a:txBody>
                  <a:tcPr anchor="ctr"/>
                </a:tc>
                <a:tc>
                  <a:txBody>
                    <a:bodyPr/>
                    <a:lstStyle/>
                    <a:p>
                      <a:pPr fontAlgn="base"/>
                      <a:r>
                        <a:rPr lang="en-IN" sz="1400" dirty="0">
                          <a:effectLst/>
                        </a:rPr>
                        <a:t>50</a:t>
                      </a:r>
                    </a:p>
                  </a:txBody>
                  <a:tcPr anchor="ctr"/>
                </a:tc>
                <a:tc>
                  <a:txBody>
                    <a:bodyPr/>
                    <a:lstStyle/>
                    <a:p>
                      <a:pPr fontAlgn="base"/>
                      <a:r>
                        <a:rPr lang="en-IN" sz="1400" dirty="0">
                          <a:effectLst/>
                        </a:rPr>
                        <a:t>Not Null</a:t>
                      </a:r>
                    </a:p>
                  </a:txBody>
                  <a:tcPr anchor="ctr"/>
                </a:tc>
                <a:tc>
                  <a:txBody>
                    <a:bodyPr/>
                    <a:lstStyle/>
                    <a:p>
                      <a:pPr fontAlgn="base"/>
                      <a:r>
                        <a:rPr lang="en-IN" sz="1400" dirty="0">
                          <a:effectLst/>
                        </a:rPr>
                        <a:t>Student's district</a:t>
                      </a:r>
                    </a:p>
                  </a:txBody>
                  <a:tcPr anchor="ctr"/>
                </a:tc>
                <a:extLst>
                  <a:ext uri="{0D108BD9-81ED-4DB2-BD59-A6C34878D82A}">
                    <a16:rowId xmlns:a16="http://schemas.microsoft.com/office/drawing/2014/main" val="3376475929"/>
                  </a:ext>
                </a:extLst>
              </a:tr>
              <a:tr h="524102">
                <a:tc>
                  <a:txBody>
                    <a:bodyPr/>
                    <a:lstStyle/>
                    <a:p>
                      <a:pPr fontAlgn="base"/>
                      <a:r>
                        <a:rPr lang="en-IN" sz="1400" dirty="0">
                          <a:effectLst/>
                        </a:rPr>
                        <a:t>11</a:t>
                      </a:r>
                    </a:p>
                  </a:txBody>
                  <a:tcPr anchor="ctr"/>
                </a:tc>
                <a:tc>
                  <a:txBody>
                    <a:bodyPr/>
                    <a:lstStyle/>
                    <a:p>
                      <a:pPr fontAlgn="base"/>
                      <a:r>
                        <a:rPr lang="en-IN" sz="1400" dirty="0">
                          <a:effectLst/>
                        </a:rPr>
                        <a:t>state</a:t>
                      </a:r>
                    </a:p>
                  </a:txBody>
                  <a:tcPr anchor="ctr"/>
                </a:tc>
                <a:tc>
                  <a:txBody>
                    <a:bodyPr/>
                    <a:lstStyle/>
                    <a:p>
                      <a:pPr fontAlgn="base"/>
                      <a:endParaRPr lang="en-IN" sz="1400" dirty="0">
                        <a:effectLst/>
                      </a:endParaRPr>
                    </a:p>
                  </a:txBody>
                  <a:tcPr anchor="ctr"/>
                </a:tc>
                <a:tc>
                  <a:txBody>
                    <a:bodyPr/>
                    <a:lstStyle/>
                    <a:p>
                      <a:pPr fontAlgn="base"/>
                      <a:r>
                        <a:rPr lang="en-IN" sz="1400" dirty="0">
                          <a:effectLst/>
                        </a:rPr>
                        <a:t>Varchar</a:t>
                      </a:r>
                    </a:p>
                  </a:txBody>
                  <a:tcPr anchor="ctr"/>
                </a:tc>
                <a:tc>
                  <a:txBody>
                    <a:bodyPr/>
                    <a:lstStyle/>
                    <a:p>
                      <a:pPr fontAlgn="base"/>
                      <a:r>
                        <a:rPr lang="en-IN" sz="1400" dirty="0">
                          <a:effectLst/>
                        </a:rPr>
                        <a:t>50</a:t>
                      </a:r>
                    </a:p>
                  </a:txBody>
                  <a:tcPr anchor="ctr"/>
                </a:tc>
                <a:tc>
                  <a:txBody>
                    <a:bodyPr/>
                    <a:lstStyle/>
                    <a:p>
                      <a:pPr fontAlgn="base"/>
                      <a:r>
                        <a:rPr lang="en-IN" sz="1400" dirty="0">
                          <a:effectLst/>
                        </a:rPr>
                        <a:t>Not Null</a:t>
                      </a:r>
                    </a:p>
                  </a:txBody>
                  <a:tcPr anchor="ctr"/>
                </a:tc>
                <a:tc>
                  <a:txBody>
                    <a:bodyPr/>
                    <a:lstStyle/>
                    <a:p>
                      <a:pPr fontAlgn="base"/>
                      <a:r>
                        <a:rPr lang="en-IN" sz="1400" dirty="0">
                          <a:effectLst/>
                        </a:rPr>
                        <a:t>State of residence</a:t>
                      </a:r>
                    </a:p>
                  </a:txBody>
                  <a:tcPr anchor="ctr"/>
                </a:tc>
                <a:extLst>
                  <a:ext uri="{0D108BD9-81ED-4DB2-BD59-A6C34878D82A}">
                    <a16:rowId xmlns:a16="http://schemas.microsoft.com/office/drawing/2014/main" val="2526348629"/>
                  </a:ext>
                </a:extLst>
              </a:tr>
              <a:tr h="269599">
                <a:tc>
                  <a:txBody>
                    <a:bodyPr/>
                    <a:lstStyle/>
                    <a:p>
                      <a:pPr fontAlgn="base"/>
                      <a:r>
                        <a:rPr lang="en-IN" sz="1400" dirty="0">
                          <a:effectLst/>
                        </a:rPr>
                        <a:t>12</a:t>
                      </a:r>
                    </a:p>
                  </a:txBody>
                  <a:tcPr anchor="ctr"/>
                </a:tc>
                <a:tc>
                  <a:txBody>
                    <a:bodyPr/>
                    <a:lstStyle/>
                    <a:p>
                      <a:pPr fontAlgn="base"/>
                      <a:r>
                        <a:rPr lang="en-IN" sz="1400" dirty="0">
                          <a:effectLst/>
                        </a:rPr>
                        <a:t>country</a:t>
                      </a:r>
                    </a:p>
                  </a:txBody>
                  <a:tcPr anchor="ctr"/>
                </a:tc>
                <a:tc>
                  <a:txBody>
                    <a:bodyPr/>
                    <a:lstStyle/>
                    <a:p>
                      <a:pPr fontAlgn="base"/>
                      <a:endParaRPr lang="en-IN" sz="1400" dirty="0">
                        <a:effectLst/>
                      </a:endParaRPr>
                    </a:p>
                  </a:txBody>
                  <a:tcPr anchor="ctr"/>
                </a:tc>
                <a:tc>
                  <a:txBody>
                    <a:bodyPr/>
                    <a:lstStyle/>
                    <a:p>
                      <a:pPr fontAlgn="base"/>
                      <a:r>
                        <a:rPr lang="en-IN" sz="1400" dirty="0">
                          <a:effectLst/>
                        </a:rPr>
                        <a:t>Varchar</a:t>
                      </a:r>
                    </a:p>
                  </a:txBody>
                  <a:tcPr anchor="ctr"/>
                </a:tc>
                <a:tc>
                  <a:txBody>
                    <a:bodyPr/>
                    <a:lstStyle/>
                    <a:p>
                      <a:pPr fontAlgn="base"/>
                      <a:r>
                        <a:rPr lang="en-IN" sz="1400" dirty="0">
                          <a:effectLst/>
                        </a:rPr>
                        <a:t>50</a:t>
                      </a:r>
                    </a:p>
                  </a:txBody>
                  <a:tcPr anchor="ctr"/>
                </a:tc>
                <a:tc>
                  <a:txBody>
                    <a:bodyPr/>
                    <a:lstStyle/>
                    <a:p>
                      <a:pPr fontAlgn="base"/>
                      <a:r>
                        <a:rPr lang="en-IN" sz="1400" dirty="0">
                          <a:effectLst/>
                        </a:rPr>
                        <a:t>Not Null</a:t>
                      </a:r>
                    </a:p>
                  </a:txBody>
                  <a:tcPr anchor="ctr"/>
                </a:tc>
                <a:tc>
                  <a:txBody>
                    <a:bodyPr/>
                    <a:lstStyle/>
                    <a:p>
                      <a:pPr fontAlgn="base"/>
                      <a:r>
                        <a:rPr lang="en-IN" sz="1400" dirty="0">
                          <a:effectLst/>
                        </a:rPr>
                        <a:t>Country of residence</a:t>
                      </a:r>
                    </a:p>
                  </a:txBody>
                  <a:tcPr anchor="ctr"/>
                </a:tc>
                <a:extLst>
                  <a:ext uri="{0D108BD9-81ED-4DB2-BD59-A6C34878D82A}">
                    <a16:rowId xmlns:a16="http://schemas.microsoft.com/office/drawing/2014/main" val="3211283617"/>
                  </a:ext>
                </a:extLst>
              </a:tr>
            </a:tbl>
          </a:graphicData>
        </a:graphic>
      </p:graphicFrame>
      <p:sp>
        <p:nvSpPr>
          <p:cNvPr id="4" name="TextBox 3">
            <a:extLst>
              <a:ext uri="{FF2B5EF4-FFF2-40B4-BE49-F238E27FC236}">
                <a16:creationId xmlns:a16="http://schemas.microsoft.com/office/drawing/2014/main" id="{6625F727-7656-7CBE-8612-61BC0C379B75}"/>
              </a:ext>
            </a:extLst>
          </p:cNvPr>
          <p:cNvSpPr txBox="1"/>
          <p:nvPr/>
        </p:nvSpPr>
        <p:spPr>
          <a:xfrm>
            <a:off x="863600" y="184835"/>
            <a:ext cx="6096000" cy="646331"/>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Table Name:</a:t>
            </a:r>
            <a:r>
              <a:rPr lang="en-IN" dirty="0" err="1"/>
              <a:t>ScholarshipForm</a:t>
            </a:r>
            <a:endParaRPr lang="en-IN" dirty="0"/>
          </a:p>
          <a:p>
            <a:pPr marL="0" indent="0">
              <a:buNone/>
            </a:pPr>
            <a:r>
              <a:rPr lang="en-IN" sz="1800" b="1" dirty="0">
                <a:latin typeface="Times New Roman" panose="02020603050405020304" pitchFamily="18" charset="0"/>
                <a:cs typeface="Times New Roman" panose="02020603050405020304" pitchFamily="18" charset="0"/>
              </a:rPr>
              <a:t>Purpose:</a:t>
            </a:r>
            <a:r>
              <a:rPr lang="en-US" dirty="0"/>
              <a:t>Stores student scholarship application details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97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73DFCEE-71F4-3C73-CF7D-01D340B51D40}"/>
              </a:ext>
            </a:extLst>
          </p:cNvPr>
          <p:cNvGraphicFramePr>
            <a:graphicFrameLocks noGrp="1"/>
          </p:cNvGraphicFramePr>
          <p:nvPr>
            <p:extLst>
              <p:ext uri="{D42A27DB-BD31-4B8C-83A1-F6EECF244321}">
                <p14:modId xmlns:p14="http://schemas.microsoft.com/office/powerpoint/2010/main" val="3130162875"/>
              </p:ext>
            </p:extLst>
          </p:nvPr>
        </p:nvGraphicFramePr>
        <p:xfrm>
          <a:off x="612774" y="283634"/>
          <a:ext cx="10876492" cy="6261100"/>
        </p:xfrm>
        <a:graphic>
          <a:graphicData uri="http://schemas.openxmlformats.org/drawingml/2006/table">
            <a:tbl>
              <a:tblPr firstRow="1" firstCol="1" bandRow="1">
                <a:tableStyleId>{5C22544A-7EE6-4342-B048-85BDC9FD1C3A}</a:tableStyleId>
              </a:tblPr>
              <a:tblGrid>
                <a:gridCol w="1121012">
                  <a:extLst>
                    <a:ext uri="{9D8B030D-6E8A-4147-A177-3AD203B41FA5}">
                      <a16:colId xmlns:a16="http://schemas.microsoft.com/office/drawing/2014/main" val="1681263728"/>
                    </a:ext>
                  </a:extLst>
                </a:gridCol>
                <a:gridCol w="2646799">
                  <a:extLst>
                    <a:ext uri="{9D8B030D-6E8A-4147-A177-3AD203B41FA5}">
                      <a16:colId xmlns:a16="http://schemas.microsoft.com/office/drawing/2014/main" val="1392847233"/>
                    </a:ext>
                  </a:extLst>
                </a:gridCol>
                <a:gridCol w="1486128">
                  <a:extLst>
                    <a:ext uri="{9D8B030D-6E8A-4147-A177-3AD203B41FA5}">
                      <a16:colId xmlns:a16="http://schemas.microsoft.com/office/drawing/2014/main" val="2415309439"/>
                    </a:ext>
                  </a:extLst>
                </a:gridCol>
                <a:gridCol w="991531">
                  <a:extLst>
                    <a:ext uri="{9D8B030D-6E8A-4147-A177-3AD203B41FA5}">
                      <a16:colId xmlns:a16="http://schemas.microsoft.com/office/drawing/2014/main" val="2333870832"/>
                    </a:ext>
                  </a:extLst>
                </a:gridCol>
                <a:gridCol w="1819747">
                  <a:extLst>
                    <a:ext uri="{9D8B030D-6E8A-4147-A177-3AD203B41FA5}">
                      <a16:colId xmlns:a16="http://schemas.microsoft.com/office/drawing/2014/main" val="3043020133"/>
                    </a:ext>
                  </a:extLst>
                </a:gridCol>
                <a:gridCol w="2811275">
                  <a:extLst>
                    <a:ext uri="{9D8B030D-6E8A-4147-A177-3AD203B41FA5}">
                      <a16:colId xmlns:a16="http://schemas.microsoft.com/office/drawing/2014/main" val="4116284038"/>
                    </a:ext>
                  </a:extLst>
                </a:gridCol>
              </a:tblGrid>
              <a:tr h="358872">
                <a:tc>
                  <a:txBody>
                    <a:bodyPr/>
                    <a:lstStyle/>
                    <a:p>
                      <a:pPr algn="ctr"/>
                      <a:r>
                        <a:rPr lang="en-IN" sz="1400" dirty="0"/>
                        <a:t>13</a:t>
                      </a:r>
                    </a:p>
                  </a:txBody>
                  <a:tcPr anchor="ctr"/>
                </a:tc>
                <a:tc>
                  <a:txBody>
                    <a:bodyPr/>
                    <a:lstStyle/>
                    <a:p>
                      <a:pPr algn="ctr"/>
                      <a:r>
                        <a:rPr lang="en-IN" sz="1400"/>
                        <a:t>college_name</a:t>
                      </a:r>
                    </a:p>
                  </a:txBody>
                  <a:tcPr anchor="ctr"/>
                </a:tc>
                <a:tc>
                  <a:txBody>
                    <a:bodyPr/>
                    <a:lstStyle/>
                    <a:p>
                      <a:pPr algn="ctr"/>
                      <a:r>
                        <a:rPr lang="en-IN" sz="1400"/>
                        <a:t>Varchar</a:t>
                      </a:r>
                    </a:p>
                  </a:txBody>
                  <a:tcPr anchor="ctr"/>
                </a:tc>
                <a:tc>
                  <a:txBody>
                    <a:bodyPr/>
                    <a:lstStyle/>
                    <a:p>
                      <a:pPr algn="ctr"/>
                      <a:r>
                        <a:rPr lang="en-IN" sz="1400"/>
                        <a:t>150</a:t>
                      </a:r>
                    </a:p>
                  </a:txBody>
                  <a:tcPr anchor="ctr"/>
                </a:tc>
                <a:tc>
                  <a:txBody>
                    <a:bodyPr/>
                    <a:lstStyle/>
                    <a:p>
                      <a:pPr algn="ctr"/>
                      <a:r>
                        <a:rPr lang="en-IN" sz="1400"/>
                        <a:t>Not Null</a:t>
                      </a:r>
                    </a:p>
                  </a:txBody>
                  <a:tcPr anchor="ctr"/>
                </a:tc>
                <a:tc>
                  <a:txBody>
                    <a:bodyPr/>
                    <a:lstStyle/>
                    <a:p>
                      <a:pPr algn="ctr"/>
                      <a:r>
                        <a:rPr lang="en-IN" sz="1400" dirty="0"/>
                        <a:t>Name of the college</a:t>
                      </a:r>
                    </a:p>
                  </a:txBody>
                  <a:tcPr anchor="ctr"/>
                </a:tc>
                <a:extLst>
                  <a:ext uri="{0D108BD9-81ED-4DB2-BD59-A6C34878D82A}">
                    <a16:rowId xmlns:a16="http://schemas.microsoft.com/office/drawing/2014/main" val="3353437713"/>
                  </a:ext>
                </a:extLst>
              </a:tr>
              <a:tr h="358872">
                <a:tc>
                  <a:txBody>
                    <a:bodyPr/>
                    <a:lstStyle/>
                    <a:p>
                      <a:pPr algn="ctr"/>
                      <a:r>
                        <a:rPr lang="en-IN" sz="1400" dirty="0"/>
                        <a:t>14</a:t>
                      </a:r>
                    </a:p>
                  </a:txBody>
                  <a:tcPr anchor="ctr"/>
                </a:tc>
                <a:tc>
                  <a:txBody>
                    <a:bodyPr/>
                    <a:lstStyle/>
                    <a:p>
                      <a:pPr algn="ctr"/>
                      <a:r>
                        <a:rPr lang="en-IN" sz="1400" dirty="0"/>
                        <a:t>degree</a:t>
                      </a:r>
                    </a:p>
                  </a:txBody>
                  <a:tcPr anchor="ctr"/>
                </a:tc>
                <a:tc>
                  <a:txBody>
                    <a:bodyPr/>
                    <a:lstStyle/>
                    <a:p>
                      <a:pPr algn="ctr">
                        <a:lnSpc>
                          <a:spcPct val="150000"/>
                        </a:lnSpc>
                        <a:buNone/>
                      </a:pPr>
                      <a:r>
                        <a:rPr lang="en-IN" sz="1400" dirty="0"/>
                        <a:t>Varchar</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marR="15240" algn="ctr">
                        <a:lnSpc>
                          <a:spcPct val="150000"/>
                        </a:lnSpc>
                        <a:buNone/>
                      </a:pPr>
                      <a:r>
                        <a:rPr lang="en-IN" sz="1400" dirty="0"/>
                        <a:t>100</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r>
                        <a:rPr lang="en-IN" sz="1400" dirty="0"/>
                        <a:t>Not Null</a:t>
                      </a:r>
                    </a:p>
                  </a:txBody>
                  <a:tcPr anchor="ctr"/>
                </a:tc>
                <a:tc>
                  <a:txBody>
                    <a:bodyPr/>
                    <a:lstStyle/>
                    <a:p>
                      <a:pPr marL="1270" algn="ctr">
                        <a:lnSpc>
                          <a:spcPct val="150000"/>
                        </a:lnSpc>
                        <a:buNone/>
                      </a:pPr>
                      <a:r>
                        <a:rPr lang="en-IN" sz="1400" dirty="0"/>
                        <a:t>Degree being pursued</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extLst>
                  <a:ext uri="{0D108BD9-81ED-4DB2-BD59-A6C34878D82A}">
                    <a16:rowId xmlns:a16="http://schemas.microsoft.com/office/drawing/2014/main" val="4271629803"/>
                  </a:ext>
                </a:extLst>
              </a:tr>
              <a:tr h="714282">
                <a:tc>
                  <a:txBody>
                    <a:bodyPr/>
                    <a:lstStyle/>
                    <a:p>
                      <a:pPr algn="ctr"/>
                      <a:r>
                        <a:rPr lang="en-IN" sz="1400" dirty="0"/>
                        <a:t>15</a:t>
                      </a:r>
                    </a:p>
                  </a:txBody>
                  <a:tcPr anchor="ctr"/>
                </a:tc>
                <a:tc>
                  <a:txBody>
                    <a:bodyPr/>
                    <a:lstStyle/>
                    <a:p>
                      <a:pPr algn="ctr">
                        <a:lnSpc>
                          <a:spcPct val="150000"/>
                        </a:lnSpc>
                        <a:buNone/>
                      </a:pPr>
                      <a:r>
                        <a:rPr lang="en-IN" sz="1400" dirty="0" err="1"/>
                        <a:t>department_head_contact</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lnSpc>
                          <a:spcPct val="150000"/>
                        </a:lnSpc>
                        <a:buNone/>
                      </a:pPr>
                      <a:r>
                        <a:rPr lang="en-IN" sz="1400" dirty="0"/>
                        <a:t>Varchar</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marR="15240" algn="ctr">
                        <a:lnSpc>
                          <a:spcPct val="150000"/>
                        </a:lnSpc>
                        <a:buNone/>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r>
                        <a:rPr lang="en-IN" sz="1400" dirty="0"/>
                        <a:t>Not Null</a:t>
                      </a:r>
                    </a:p>
                  </a:txBody>
                  <a:tcPr anchor="ctr"/>
                </a:tc>
                <a:tc>
                  <a:txBody>
                    <a:bodyPr/>
                    <a:lstStyle/>
                    <a:p>
                      <a:pPr marL="1270" algn="ctr">
                        <a:lnSpc>
                          <a:spcPct val="150000"/>
                        </a:lnSpc>
                        <a:buNone/>
                      </a:pPr>
                      <a:r>
                        <a:rPr lang="en-US" sz="1400" dirty="0"/>
                        <a:t>Contact number of the department head</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extLst>
                  <a:ext uri="{0D108BD9-81ED-4DB2-BD59-A6C34878D82A}">
                    <a16:rowId xmlns:a16="http://schemas.microsoft.com/office/drawing/2014/main" val="2804666342"/>
                  </a:ext>
                </a:extLst>
              </a:tr>
              <a:tr h="714282">
                <a:tc>
                  <a:txBody>
                    <a:bodyPr/>
                    <a:lstStyle/>
                    <a:p>
                      <a:pPr marR="15240" algn="ctr">
                        <a:lnSpc>
                          <a:spcPct val="150000"/>
                        </a:lnSpc>
                        <a:buNone/>
                      </a:pPr>
                      <a:r>
                        <a:rPr lang="en-IN" sz="1400" dirty="0"/>
                        <a:t>16</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lnSpc>
                          <a:spcPct val="150000"/>
                        </a:lnSpc>
                        <a:buNone/>
                      </a:pPr>
                      <a:r>
                        <a:rPr lang="en-IN" sz="1400" dirty="0" err="1"/>
                        <a:t>semester_fee</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lnSpc>
                          <a:spcPct val="150000"/>
                        </a:lnSpc>
                        <a:buNone/>
                      </a:pPr>
                      <a:r>
                        <a:rPr lang="en-IN" sz="1400" dirty="0"/>
                        <a:t>Decimal</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marR="15240" algn="ctr">
                        <a:lnSpc>
                          <a:spcPct val="150000"/>
                        </a:lnSpc>
                        <a:buNone/>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10,2</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r>
                        <a:rPr lang="en-IN" sz="1400" dirty="0"/>
                        <a:t>Not Null</a:t>
                      </a:r>
                    </a:p>
                  </a:txBody>
                  <a:tcPr anchor="ctr"/>
                </a:tc>
                <a:tc>
                  <a:txBody>
                    <a:bodyPr/>
                    <a:lstStyle/>
                    <a:p>
                      <a:pPr marL="1270" algn="ctr">
                        <a:lnSpc>
                          <a:spcPct val="150000"/>
                        </a:lnSpc>
                        <a:buNone/>
                      </a:pPr>
                      <a:r>
                        <a:rPr lang="en-US" sz="1400" dirty="0"/>
                        <a:t>Number input field for semester fee</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extLst>
                  <a:ext uri="{0D108BD9-81ED-4DB2-BD59-A6C34878D82A}">
                    <a16:rowId xmlns:a16="http://schemas.microsoft.com/office/drawing/2014/main" val="1636494745"/>
                  </a:ext>
                </a:extLst>
              </a:tr>
              <a:tr h="358872">
                <a:tc>
                  <a:txBody>
                    <a:bodyPr/>
                    <a:lstStyle/>
                    <a:p>
                      <a:pPr marR="15240" algn="ctr">
                        <a:lnSpc>
                          <a:spcPct val="150000"/>
                        </a:lnSpc>
                        <a:buNone/>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17</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r>
                        <a:rPr lang="en-IN" sz="1400" dirty="0" err="1"/>
                        <a:t>aadhar_card</a:t>
                      </a:r>
                      <a:endParaRPr lang="en-IN" sz="1400" dirty="0"/>
                    </a:p>
                  </a:txBody>
                  <a:tcPr anchor="ctr"/>
                </a:tc>
                <a:tc>
                  <a:txBody>
                    <a:bodyPr/>
                    <a:lstStyle/>
                    <a:p>
                      <a:pPr algn="ctr">
                        <a:lnSpc>
                          <a:spcPct val="150000"/>
                        </a:lnSpc>
                        <a:buNone/>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file</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marR="15240" algn="ctr">
                        <a:lnSpc>
                          <a:spcPct val="150000"/>
                        </a:lnSpc>
                        <a:buNone/>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r>
                        <a:rPr lang="en-IN" sz="1400" dirty="0"/>
                        <a:t>Not Null</a:t>
                      </a:r>
                    </a:p>
                  </a:txBody>
                  <a:tcPr anchor="ctr"/>
                </a:tc>
                <a:tc>
                  <a:txBody>
                    <a:bodyPr/>
                    <a:lstStyle/>
                    <a:p>
                      <a:pPr marL="1270" algn="ctr">
                        <a:lnSpc>
                          <a:spcPct val="150000"/>
                        </a:lnSpc>
                        <a:buNone/>
                      </a:pPr>
                      <a:r>
                        <a:rPr lang="en-US" sz="1400" dirty="0"/>
                        <a:t>File input for Aadhar card upload</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extLst>
                  <a:ext uri="{0D108BD9-81ED-4DB2-BD59-A6C34878D82A}">
                    <a16:rowId xmlns:a16="http://schemas.microsoft.com/office/drawing/2014/main" val="4247023893"/>
                  </a:ext>
                </a:extLst>
              </a:tr>
              <a:tr h="714357">
                <a:tc>
                  <a:txBody>
                    <a:bodyPr/>
                    <a:lstStyle/>
                    <a:p>
                      <a:pPr algn="ctr" fontAlgn="base"/>
                      <a:r>
                        <a:rPr lang="en-IN" sz="1400" dirty="0">
                          <a:effectLst/>
                        </a:rPr>
                        <a:t>18</a:t>
                      </a:r>
                    </a:p>
                  </a:txBody>
                  <a:tcPr anchor="ctr"/>
                </a:tc>
                <a:tc>
                  <a:txBody>
                    <a:bodyPr/>
                    <a:lstStyle/>
                    <a:p>
                      <a:pPr algn="ctr" fontAlgn="base"/>
                      <a:r>
                        <a:rPr lang="en-IN" sz="1400" dirty="0" err="1">
                          <a:effectLst/>
                        </a:rPr>
                        <a:t>pan_card</a:t>
                      </a:r>
                      <a:endParaRPr lang="en-IN" sz="1400" dirty="0">
                        <a:effectLst/>
                      </a:endParaRPr>
                    </a:p>
                  </a:txBody>
                  <a:tcPr anchor="ctr"/>
                </a:tc>
                <a:tc>
                  <a:txBody>
                    <a:bodyPr/>
                    <a:lstStyle/>
                    <a:p>
                      <a:pPr algn="ctr" fontAlgn="base"/>
                      <a:r>
                        <a:rPr lang="en-IN" sz="1400" dirty="0">
                          <a:effectLst/>
                        </a:rPr>
                        <a:t>File</a:t>
                      </a:r>
                    </a:p>
                  </a:txBody>
                  <a:tcPr anchor="ctr"/>
                </a:tc>
                <a:tc>
                  <a:txBody>
                    <a:bodyPr/>
                    <a:lstStyle/>
                    <a:p>
                      <a:pPr marR="15240" algn="ctr">
                        <a:lnSpc>
                          <a:spcPct val="150000"/>
                        </a:lnSpc>
                        <a:buNone/>
                      </a:pPr>
                      <a:r>
                        <a:rPr lang="en-US" sz="14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r>
                        <a:rPr lang="en-IN" sz="1400" dirty="0"/>
                        <a:t>Not Null</a:t>
                      </a:r>
                    </a:p>
                  </a:txBody>
                  <a:tcPr anchor="ctr"/>
                </a:tc>
                <a:tc>
                  <a:txBody>
                    <a:bodyPr/>
                    <a:lstStyle/>
                    <a:p>
                      <a:pPr marL="1270" marR="0" lvl="0" indent="0" algn="ctr" defTabSz="914400" rtl="0" eaLnBrk="1" fontAlgn="auto" latinLnBrk="0" hangingPunct="1">
                        <a:lnSpc>
                          <a:spcPct val="150000"/>
                        </a:lnSpc>
                        <a:spcBef>
                          <a:spcPts val="0"/>
                        </a:spcBef>
                        <a:spcAft>
                          <a:spcPts val="0"/>
                        </a:spcAft>
                        <a:buClrTx/>
                        <a:buSzTx/>
                        <a:buFontTx/>
                        <a:buNone/>
                        <a:tabLst/>
                        <a:defRPr/>
                      </a:pPr>
                      <a:r>
                        <a:rPr lang="en-US" sz="1400" dirty="0">
                          <a:effectLst/>
                        </a:rPr>
                        <a:t>File input for PAN card upload</a:t>
                      </a:r>
                    </a:p>
                    <a:p>
                      <a:pPr marL="1270" algn="ctr">
                        <a:lnSpc>
                          <a:spcPct val="150000"/>
                        </a:lnSpc>
                        <a:buNone/>
                      </a:pP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extLst>
                  <a:ext uri="{0D108BD9-81ED-4DB2-BD59-A6C34878D82A}">
                    <a16:rowId xmlns:a16="http://schemas.microsoft.com/office/drawing/2014/main" val="2220787119"/>
                  </a:ext>
                </a:extLst>
              </a:tr>
              <a:tr h="1090689">
                <a:tc>
                  <a:txBody>
                    <a:bodyPr/>
                    <a:lstStyle/>
                    <a:p>
                      <a:pPr algn="ctr" fontAlgn="base"/>
                      <a:r>
                        <a:rPr lang="en-IN" sz="1400" dirty="0">
                          <a:effectLst/>
                        </a:rPr>
                        <a:t>19</a:t>
                      </a:r>
                    </a:p>
                  </a:txBody>
                  <a:tcPr anchor="ctr"/>
                </a:tc>
                <a:tc>
                  <a:txBody>
                    <a:bodyPr/>
                    <a:lstStyle/>
                    <a:p>
                      <a:pPr algn="ctr" fontAlgn="base"/>
                      <a:r>
                        <a:rPr lang="en-IN" sz="1400" dirty="0" err="1">
                          <a:effectLst/>
                        </a:rPr>
                        <a:t>bank_passbook</a:t>
                      </a:r>
                      <a:endParaRPr lang="en-IN" sz="1400" dirty="0">
                        <a:effectLst/>
                      </a:endParaRPr>
                    </a:p>
                  </a:txBody>
                  <a:tcPr anchor="ctr"/>
                </a:tc>
                <a:tc>
                  <a:txBody>
                    <a:bodyPr/>
                    <a:lstStyle/>
                    <a:p>
                      <a:pPr algn="ctr" fontAlgn="base"/>
                      <a:r>
                        <a:rPr lang="en-IN" sz="1400" dirty="0">
                          <a:effectLst/>
                        </a:rPr>
                        <a:t>File</a:t>
                      </a:r>
                    </a:p>
                  </a:txBody>
                  <a:tcPr anchor="ctr"/>
                </a:tc>
                <a:tc>
                  <a:txBody>
                    <a:bodyPr/>
                    <a:lstStyle/>
                    <a:p>
                      <a:pPr marR="15240" algn="ctr">
                        <a:lnSpc>
                          <a:spcPct val="150000"/>
                        </a:lnSpc>
                        <a:buNone/>
                      </a:pP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algn="ctr"/>
                      <a:r>
                        <a:rPr lang="en-IN" sz="1400" dirty="0"/>
                        <a:t>Not Null</a:t>
                      </a:r>
                    </a:p>
                  </a:txBody>
                  <a:tcPr anchor="ctr"/>
                </a:tc>
                <a:tc>
                  <a:txBody>
                    <a:bodyPr/>
                    <a:lstStyle/>
                    <a:p>
                      <a:pPr marL="1270" marR="0" lvl="0" indent="0" algn="ctr" defTabSz="914400" rtl="0" eaLnBrk="1" fontAlgn="auto" latinLnBrk="0" hangingPunct="1">
                        <a:lnSpc>
                          <a:spcPct val="150000"/>
                        </a:lnSpc>
                        <a:spcBef>
                          <a:spcPts val="0"/>
                        </a:spcBef>
                        <a:spcAft>
                          <a:spcPts val="0"/>
                        </a:spcAft>
                        <a:buClrTx/>
                        <a:buSzTx/>
                        <a:buFontTx/>
                        <a:buNone/>
                        <a:tabLst/>
                        <a:defRPr/>
                      </a:pPr>
                      <a:r>
                        <a:rPr lang="en-US" sz="1400" dirty="0">
                          <a:effectLst/>
                        </a:rPr>
                        <a:t>File input for bank passbook upload</a:t>
                      </a:r>
                    </a:p>
                    <a:p>
                      <a:pPr marL="1270" algn="ctr">
                        <a:lnSpc>
                          <a:spcPct val="150000"/>
                        </a:lnSpc>
                        <a:buNone/>
                      </a:pP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extLst>
                  <a:ext uri="{0D108BD9-81ED-4DB2-BD59-A6C34878D82A}">
                    <a16:rowId xmlns:a16="http://schemas.microsoft.com/office/drawing/2014/main" val="1488314298"/>
                  </a:ext>
                </a:extLst>
              </a:tr>
              <a:tr h="1090689">
                <a:tc>
                  <a:txBody>
                    <a:bodyPr/>
                    <a:lstStyle/>
                    <a:p>
                      <a:pPr algn="ctr" fontAlgn="base"/>
                      <a:r>
                        <a:rPr lang="en-IN" sz="1400" dirty="0">
                          <a:effectLst/>
                        </a:rPr>
                        <a:t>20</a:t>
                      </a:r>
                    </a:p>
                  </a:txBody>
                  <a:tcPr anchor="ctr"/>
                </a:tc>
                <a:tc>
                  <a:txBody>
                    <a:bodyPr/>
                    <a:lstStyle/>
                    <a:p>
                      <a:pPr algn="ctr" fontAlgn="base"/>
                      <a:r>
                        <a:rPr lang="en-IN" sz="1400" dirty="0" err="1">
                          <a:effectLst/>
                        </a:rPr>
                        <a:t>college_bonafide</a:t>
                      </a:r>
                      <a:endParaRPr lang="en-IN" sz="1400" dirty="0">
                        <a:effectLst/>
                      </a:endParaRPr>
                    </a:p>
                  </a:txBody>
                  <a:tcPr anchor="ctr"/>
                </a:tc>
                <a:tc>
                  <a:txBody>
                    <a:bodyPr/>
                    <a:lstStyle/>
                    <a:p>
                      <a:pPr algn="ctr" fontAlgn="base"/>
                      <a:r>
                        <a:rPr lang="en-IN" sz="1400" dirty="0">
                          <a:effectLst/>
                        </a:rPr>
                        <a:t>File</a:t>
                      </a:r>
                    </a:p>
                  </a:txBody>
                  <a:tcPr anchor="ctr"/>
                </a:tc>
                <a:tc>
                  <a:txBody>
                    <a:bodyPr/>
                    <a:lstStyle/>
                    <a:p>
                      <a:pPr marR="15240" algn="ctr">
                        <a:lnSpc>
                          <a:spcPct val="150000"/>
                        </a:lnSpc>
                        <a:buNone/>
                      </a:pP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t>Not Null</a:t>
                      </a:r>
                    </a:p>
                    <a:p>
                      <a:pPr algn="ctr"/>
                      <a:endParaRPr lang="en-IN" sz="1400" dirty="0"/>
                    </a:p>
                  </a:txBody>
                  <a:tcPr anchor="ctr"/>
                </a:tc>
                <a:tc>
                  <a:txBody>
                    <a:bodyPr/>
                    <a:lstStyle/>
                    <a:p>
                      <a:pPr marL="1270" marR="0" lvl="0" indent="0" algn="ctr" defTabSz="914400" rtl="0" eaLnBrk="1" fontAlgn="auto" latinLnBrk="0" hangingPunct="1">
                        <a:lnSpc>
                          <a:spcPct val="150000"/>
                        </a:lnSpc>
                        <a:spcBef>
                          <a:spcPts val="0"/>
                        </a:spcBef>
                        <a:spcAft>
                          <a:spcPts val="0"/>
                        </a:spcAft>
                        <a:buClrTx/>
                        <a:buSzTx/>
                        <a:buFontTx/>
                        <a:buNone/>
                        <a:tabLst/>
                        <a:defRPr/>
                      </a:pPr>
                      <a:r>
                        <a:rPr lang="en-US" sz="1400" dirty="0">
                          <a:effectLst/>
                        </a:rPr>
                        <a:t>File input for college bonafide certificate upload</a:t>
                      </a:r>
                    </a:p>
                    <a:p>
                      <a:pPr marL="1270" algn="ctr">
                        <a:lnSpc>
                          <a:spcPct val="150000"/>
                        </a:lnSpc>
                        <a:buNone/>
                      </a:pP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3268" marR="33471" marT="5715" marB="0"/>
                </a:tc>
                <a:extLst>
                  <a:ext uri="{0D108BD9-81ED-4DB2-BD59-A6C34878D82A}">
                    <a16:rowId xmlns:a16="http://schemas.microsoft.com/office/drawing/2014/main" val="1871426312"/>
                  </a:ext>
                </a:extLst>
              </a:tr>
              <a:tr h="860185">
                <a:tc>
                  <a:txBody>
                    <a:bodyPr/>
                    <a:lstStyle/>
                    <a:p>
                      <a:pPr algn="ctr" fontAlgn="base"/>
                      <a:r>
                        <a:rPr lang="en-IN" sz="1400" dirty="0">
                          <a:effectLst/>
                        </a:rPr>
                        <a:t>21</a:t>
                      </a:r>
                    </a:p>
                  </a:txBody>
                  <a:tcPr anchor="ctr"/>
                </a:tc>
                <a:tc>
                  <a:txBody>
                    <a:bodyPr/>
                    <a:lstStyle/>
                    <a:p>
                      <a:pPr algn="ctr" fontAlgn="base"/>
                      <a:r>
                        <a:rPr lang="en-IN" sz="1400" dirty="0" err="1">
                          <a:effectLst/>
                        </a:rPr>
                        <a:t>extracurricular_certificate</a:t>
                      </a:r>
                      <a:endParaRPr lang="en-IN" sz="1400" dirty="0">
                        <a:effectLs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IN" sz="1400" dirty="0">
                          <a:effectLst/>
                        </a:rPr>
                        <a:t>File</a:t>
                      </a:r>
                    </a:p>
                    <a:p>
                      <a:pPr algn="ctr" fontAlgn="base"/>
                      <a:endParaRPr lang="en-IN" sz="1400" dirty="0">
                        <a:effectLst/>
                      </a:endParaRPr>
                    </a:p>
                  </a:txBody>
                  <a:tcPr anchor="ctr"/>
                </a:tc>
                <a:tc>
                  <a:txBody>
                    <a:bodyPr/>
                    <a:lstStyle/>
                    <a:p>
                      <a:pPr algn="ctr" fontAlgn="base"/>
                      <a:endParaRPr lang="en-IN" sz="1400" dirty="0">
                        <a:effectLst/>
                      </a:endParaRPr>
                    </a:p>
                  </a:txBody>
                  <a:tcPr anchor="ct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IN" sz="1400" dirty="0"/>
                        <a:t>Not Null</a:t>
                      </a:r>
                    </a:p>
                    <a:p>
                      <a:pPr algn="ctr" fontAlgn="base"/>
                      <a:endParaRPr lang="en-US" sz="1400" dirty="0">
                        <a:effectLs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File input for extracurricular certificate upload</a:t>
                      </a:r>
                    </a:p>
                    <a:p>
                      <a:pPr algn="ctr"/>
                      <a:endParaRPr lang="en-IN" sz="1400" dirty="0"/>
                    </a:p>
                  </a:txBody>
                  <a:tcPr anchor="ctr"/>
                </a:tc>
                <a:extLst>
                  <a:ext uri="{0D108BD9-81ED-4DB2-BD59-A6C34878D82A}">
                    <a16:rowId xmlns:a16="http://schemas.microsoft.com/office/drawing/2014/main" val="157459430"/>
                  </a:ext>
                </a:extLst>
              </a:tr>
            </a:tbl>
          </a:graphicData>
        </a:graphic>
      </p:graphicFrame>
    </p:spTree>
    <p:extLst>
      <p:ext uri="{BB962C8B-B14F-4D97-AF65-F5344CB8AC3E}">
        <p14:creationId xmlns:p14="http://schemas.microsoft.com/office/powerpoint/2010/main" val="81714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BC2B-3A2B-A582-4099-ECE4A414AAA8}"/>
              </a:ext>
            </a:extLst>
          </p:cNvPr>
          <p:cNvSpPr>
            <a:spLocks noGrp="1"/>
          </p:cNvSpPr>
          <p:nvPr>
            <p:ph type="title"/>
          </p:nvPr>
        </p:nvSpPr>
        <p:spPr>
          <a:xfrm>
            <a:off x="1069848" y="484632"/>
            <a:ext cx="10058400" cy="903901"/>
          </a:xfrm>
        </p:spPr>
        <p:txBody>
          <a:bodyPr>
            <a:normAutofit fontScale="90000"/>
          </a:bodyPr>
          <a:lstStyle/>
          <a:p>
            <a:r>
              <a:rPr lang="en-IN" altLang="en-GB" sz="5400" b="1" dirty="0">
                <a:latin typeface="Times New Roman" panose="02020603050405020304" pitchFamily="18" charset="0"/>
                <a:cs typeface="Times New Roman" panose="02020603050405020304" pitchFamily="18" charset="0"/>
                <a:sym typeface="+mn-ea"/>
              </a:rPr>
              <a:t>NORMALIZATION</a:t>
            </a:r>
            <a:br>
              <a:rPr lang="en-GB" altLang="en-US" sz="5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029B890-C187-E930-F7DB-65C448F14ECD}"/>
              </a:ext>
            </a:extLst>
          </p:cNvPr>
          <p:cNvSpPr>
            <a:spLocks noGrp="1"/>
          </p:cNvSpPr>
          <p:nvPr>
            <p:ph idx="1"/>
          </p:nvPr>
        </p:nvSpPr>
        <p:spPr>
          <a:xfrm>
            <a:off x="1069848" y="1270000"/>
            <a:ext cx="10058400" cy="4902200"/>
          </a:xfrm>
        </p:spPr>
        <p:txBody>
          <a:bodyPr/>
          <a:lstStyle/>
          <a:p>
            <a:pPr marL="114300" indent="0" algn="just">
              <a:buNone/>
            </a:pPr>
            <a:r>
              <a:rPr lang="en-US" altLang="en-GB" sz="2000" dirty="0">
                <a:latin typeface="Times New Roman" panose="02020603050405020304" pitchFamily="18" charset="0"/>
                <a:cs typeface="Times New Roman" panose="02020603050405020304" pitchFamily="18" charset="0"/>
                <a:sym typeface="+mn-ea"/>
              </a:rPr>
              <a:t>Normalization is the process of organizing data in a database to reduce duplication and improve efficiency.</a:t>
            </a:r>
            <a:endParaRPr lang="en-US" altLang="en-GB" sz="2000" dirty="0">
              <a:latin typeface="Times New Roman" panose="02020603050405020304" pitchFamily="18" charset="0"/>
              <a:cs typeface="Times New Roman" panose="02020603050405020304" pitchFamily="18" charset="0"/>
            </a:endParaRPr>
          </a:p>
          <a:p>
            <a:pPr marL="114300" indent="0" algn="just">
              <a:buNone/>
            </a:pPr>
            <a:r>
              <a:rPr lang="en-US" altLang="en-GB" sz="2000" dirty="0">
                <a:latin typeface="Times New Roman" panose="02020603050405020304" pitchFamily="18" charset="0"/>
                <a:cs typeface="Times New Roman" panose="02020603050405020304" pitchFamily="18" charset="0"/>
                <a:sym typeface="+mn-ea"/>
              </a:rPr>
              <a:t>This process involves breaking large tables into smaller ones and setting up relationships between them.</a:t>
            </a:r>
            <a:endParaRPr lang="en-US" altLang="en-GB" sz="2000" dirty="0">
              <a:latin typeface="Times New Roman" panose="02020603050405020304" pitchFamily="18" charset="0"/>
              <a:cs typeface="Times New Roman" panose="02020603050405020304" pitchFamily="18" charset="0"/>
            </a:endParaRPr>
          </a:p>
          <a:p>
            <a:pPr marL="114300" indent="0" algn="just">
              <a:buNone/>
            </a:pPr>
            <a:endParaRPr lang="en-US" altLang="en-GB" sz="2000" dirty="0">
              <a:latin typeface="Times New Roman" panose="02020603050405020304" pitchFamily="18" charset="0"/>
              <a:cs typeface="Times New Roman" panose="02020603050405020304" pitchFamily="18" charset="0"/>
            </a:endParaRPr>
          </a:p>
          <a:p>
            <a:pPr marL="114300" indent="0" algn="just">
              <a:buNone/>
            </a:pPr>
            <a:r>
              <a:rPr lang="en-US" altLang="en-GB" sz="2000" b="1" dirty="0">
                <a:latin typeface="Times New Roman" panose="02020603050405020304" pitchFamily="18" charset="0"/>
                <a:cs typeface="Times New Roman" panose="02020603050405020304" pitchFamily="18" charset="0"/>
                <a:sym typeface="+mn-ea"/>
              </a:rPr>
              <a:t>Why is Normalization Important?</a:t>
            </a:r>
          </a:p>
          <a:p>
            <a:pPr marL="114300" indent="0" algn="just">
              <a:buNone/>
            </a:pPr>
            <a:endParaRPr lang="en-US" altLang="en-GB" sz="2000" b="1" dirty="0">
              <a:latin typeface="Times New Roman" panose="02020603050405020304" pitchFamily="18" charset="0"/>
              <a:cs typeface="Times New Roman" panose="02020603050405020304" pitchFamily="18" charset="0"/>
            </a:endParaRPr>
          </a:p>
          <a:p>
            <a:pPr marL="457200" indent="-342900" algn="just">
              <a:buFont typeface="Wingdings" panose="05000000000000000000" pitchFamily="2" charset="2"/>
              <a:buChar char="ü"/>
            </a:pPr>
            <a:r>
              <a:rPr lang="en-US" altLang="en-GB" sz="2000" dirty="0">
                <a:latin typeface="Times New Roman" panose="02020603050405020304" pitchFamily="18" charset="0"/>
                <a:cs typeface="Times New Roman" panose="02020603050405020304" pitchFamily="18" charset="0"/>
                <a:sym typeface="+mn-ea"/>
              </a:rPr>
              <a:t>Reduces duplicate data (Redundancy)</a:t>
            </a:r>
            <a:endParaRPr lang="en-US" altLang="en-GB" sz="2000" dirty="0">
              <a:latin typeface="Times New Roman" panose="02020603050405020304" pitchFamily="18" charset="0"/>
              <a:cs typeface="Times New Roman" panose="02020603050405020304" pitchFamily="18" charset="0"/>
            </a:endParaRPr>
          </a:p>
          <a:p>
            <a:pPr marL="457200" indent="-342900" algn="just">
              <a:buFont typeface="Wingdings" panose="05000000000000000000" pitchFamily="2" charset="2"/>
              <a:buChar char="ü"/>
            </a:pPr>
            <a:r>
              <a:rPr lang="en-US" altLang="en-GB" sz="2000" dirty="0">
                <a:latin typeface="Times New Roman" panose="02020603050405020304" pitchFamily="18" charset="0"/>
                <a:cs typeface="Times New Roman" panose="02020603050405020304" pitchFamily="18" charset="0"/>
                <a:sym typeface="+mn-ea"/>
              </a:rPr>
              <a:t>Ensures data consistency</a:t>
            </a:r>
            <a:endParaRPr lang="en-US" altLang="en-GB" sz="2000" dirty="0">
              <a:latin typeface="Times New Roman" panose="02020603050405020304" pitchFamily="18" charset="0"/>
              <a:cs typeface="Times New Roman" panose="02020603050405020304" pitchFamily="18" charset="0"/>
            </a:endParaRPr>
          </a:p>
          <a:p>
            <a:pPr marL="457200" indent="-342900" algn="just">
              <a:buFont typeface="Wingdings" panose="05000000000000000000" pitchFamily="2" charset="2"/>
              <a:buChar char="ü"/>
            </a:pPr>
            <a:r>
              <a:rPr lang="en-US" altLang="en-GB" sz="2000" dirty="0">
                <a:latin typeface="Times New Roman" panose="02020603050405020304" pitchFamily="18" charset="0"/>
                <a:cs typeface="Times New Roman" panose="02020603050405020304" pitchFamily="18" charset="0"/>
                <a:sym typeface="+mn-ea"/>
              </a:rPr>
              <a:t>Improves database efficiency</a:t>
            </a:r>
            <a:endParaRPr lang="en-US" altLang="en-GB" sz="2000" dirty="0">
              <a:latin typeface="Times New Roman" panose="02020603050405020304" pitchFamily="18" charset="0"/>
              <a:cs typeface="Times New Roman" panose="02020603050405020304" pitchFamily="18" charset="0"/>
            </a:endParaRPr>
          </a:p>
          <a:p>
            <a:pPr marL="457200" indent="-342900" algn="just">
              <a:buFont typeface="Wingdings" panose="05000000000000000000" pitchFamily="2" charset="2"/>
              <a:buChar char="ü"/>
            </a:pPr>
            <a:r>
              <a:rPr lang="en-US" altLang="en-GB" sz="2000" dirty="0">
                <a:latin typeface="Times New Roman" panose="02020603050405020304" pitchFamily="18" charset="0"/>
                <a:cs typeface="Times New Roman" panose="02020603050405020304" pitchFamily="18" charset="0"/>
                <a:sym typeface="+mn-ea"/>
              </a:rPr>
              <a:t>Makes updates and modifications easier</a:t>
            </a:r>
            <a:endParaRPr lang="en-US" altLang="en-GB"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667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B2DA0-F748-7FAE-FF0B-C52EC3464E9A}"/>
              </a:ext>
            </a:extLst>
          </p:cNvPr>
          <p:cNvSpPr txBox="1"/>
          <p:nvPr/>
        </p:nvSpPr>
        <p:spPr>
          <a:xfrm>
            <a:off x="1024467" y="612845"/>
            <a:ext cx="9525000" cy="4801314"/>
          </a:xfrm>
          <a:prstGeom prst="rect">
            <a:avLst/>
          </a:prstGeom>
          <a:noFill/>
        </p:spPr>
        <p:txBody>
          <a:bodyPr wrap="square">
            <a:spAutoFit/>
          </a:bodyPr>
          <a:lstStyle/>
          <a:p>
            <a:pPr marL="114300" indent="0" algn="just">
              <a:buNone/>
            </a:pPr>
            <a:r>
              <a:rPr lang="en-US" altLang="en-GB" sz="1800" b="1" dirty="0">
                <a:latin typeface="Times New Roman" panose="02020603050405020304" pitchFamily="18" charset="0"/>
                <a:cs typeface="Times New Roman" panose="02020603050405020304" pitchFamily="18" charset="0"/>
                <a:sym typeface="+mn-ea"/>
              </a:rPr>
              <a:t>First Normal Form (1NF) – No Duplicate Rows &amp; Atomic Data</a:t>
            </a:r>
            <a:endParaRPr lang="en-US" altLang="en-GB" sz="1800" b="1" dirty="0">
              <a:latin typeface="Times New Roman" panose="02020603050405020304" pitchFamily="18" charset="0"/>
              <a:cs typeface="Times New Roman" panose="02020603050405020304" pitchFamily="18" charset="0"/>
            </a:endParaRPr>
          </a:p>
          <a:p>
            <a:pPr marL="114300" indent="0" algn="just">
              <a:buNone/>
            </a:pPr>
            <a:r>
              <a:rPr lang="en-US" altLang="en-GB" sz="1800" b="1" dirty="0">
                <a:latin typeface="Times New Roman" panose="02020603050405020304" pitchFamily="18" charset="0"/>
                <a:cs typeface="Times New Roman" panose="02020603050405020304" pitchFamily="18" charset="0"/>
                <a:sym typeface="+mn-ea"/>
              </a:rPr>
              <a:t>Rules:</a:t>
            </a:r>
          </a:p>
          <a:p>
            <a:pPr marL="114300" indent="0" algn="just">
              <a:buNone/>
            </a:pPr>
            <a:endParaRPr lang="en-US" altLang="en-GB" sz="1800" b="1" dirty="0">
              <a:latin typeface="Times New Roman" panose="02020603050405020304" pitchFamily="18" charset="0"/>
              <a:cs typeface="Times New Roman" panose="02020603050405020304" pitchFamily="18" charset="0"/>
            </a:endParaRPr>
          </a:p>
          <a:p>
            <a:pPr marL="114300" indent="0" algn="just">
              <a:buNone/>
            </a:pPr>
            <a:r>
              <a:rPr lang="en-US" altLang="en-US" sz="1800" dirty="0">
                <a:latin typeface="Times New Roman" panose="02020603050405020304" pitchFamily="18" charset="0"/>
                <a:cs typeface="Times New Roman" panose="02020603050405020304" pitchFamily="18" charset="0"/>
                <a:sym typeface="+mn-ea"/>
              </a:rPr>
              <a:t>✔</a:t>
            </a:r>
            <a:r>
              <a:rPr lang="en-US" altLang="en-GB" sz="1800" dirty="0">
                <a:latin typeface="Times New Roman" panose="02020603050405020304" pitchFamily="18" charset="0"/>
                <a:cs typeface="Times New Roman" panose="02020603050405020304" pitchFamily="18" charset="0"/>
                <a:sym typeface="+mn-ea"/>
              </a:rPr>
              <a:t> Each column should have only one value (Atomicity).</a:t>
            </a:r>
            <a:endParaRPr lang="en-US" altLang="en-GB" sz="1800" dirty="0">
              <a:latin typeface="Times New Roman" panose="02020603050405020304" pitchFamily="18" charset="0"/>
              <a:cs typeface="Times New Roman" panose="02020603050405020304" pitchFamily="18" charset="0"/>
            </a:endParaRPr>
          </a:p>
          <a:p>
            <a:pPr marL="114300" indent="0" algn="just">
              <a:buNone/>
            </a:pPr>
            <a:r>
              <a:rPr lang="en-US" altLang="en-US" sz="1800" dirty="0">
                <a:latin typeface="Times New Roman" panose="02020603050405020304" pitchFamily="18" charset="0"/>
                <a:cs typeface="Times New Roman" panose="02020603050405020304" pitchFamily="18" charset="0"/>
                <a:sym typeface="+mn-ea"/>
              </a:rPr>
              <a:t>✔</a:t>
            </a:r>
            <a:r>
              <a:rPr lang="en-US" altLang="en-GB" sz="1800" dirty="0">
                <a:latin typeface="Times New Roman" panose="02020603050405020304" pitchFamily="18" charset="0"/>
                <a:cs typeface="Times New Roman" panose="02020603050405020304" pitchFamily="18" charset="0"/>
                <a:sym typeface="+mn-ea"/>
              </a:rPr>
              <a:t> Each row should be unique (No duplicate rows).</a:t>
            </a:r>
            <a:endParaRPr lang="en-US" altLang="en-GB" sz="1800" dirty="0">
              <a:latin typeface="Times New Roman" panose="02020603050405020304" pitchFamily="18" charset="0"/>
              <a:cs typeface="Times New Roman" panose="02020603050405020304" pitchFamily="18" charset="0"/>
            </a:endParaRPr>
          </a:p>
          <a:p>
            <a:pPr marL="114300" indent="0" algn="just">
              <a:buNone/>
            </a:pPr>
            <a:endParaRPr lang="en-US" altLang="en-GB" sz="1800" dirty="0">
              <a:latin typeface="Times New Roman" panose="02020603050405020304" pitchFamily="18" charset="0"/>
              <a:cs typeface="Times New Roman" panose="02020603050405020304" pitchFamily="18" charset="0"/>
            </a:endParaRPr>
          </a:p>
          <a:p>
            <a:pPr marL="114300" indent="0" algn="just">
              <a:buNone/>
            </a:pPr>
            <a:r>
              <a:rPr lang="en-US" altLang="en-GB" sz="1800" b="1" dirty="0">
                <a:latin typeface="Times New Roman" panose="02020603050405020304" pitchFamily="18" charset="0"/>
                <a:cs typeface="Times New Roman" panose="02020603050405020304" pitchFamily="18" charset="0"/>
                <a:sym typeface="+mn-ea"/>
              </a:rPr>
              <a:t>Second Normal Form (2NF) – No Partial Dependencies</a:t>
            </a:r>
            <a:endParaRPr lang="en-US" altLang="en-GB" sz="1800" b="1" dirty="0">
              <a:latin typeface="Times New Roman" panose="02020603050405020304" pitchFamily="18" charset="0"/>
              <a:cs typeface="Times New Roman" panose="02020603050405020304" pitchFamily="18" charset="0"/>
            </a:endParaRPr>
          </a:p>
          <a:p>
            <a:pPr marL="114300" indent="0" algn="just">
              <a:buNone/>
            </a:pPr>
            <a:r>
              <a:rPr lang="en-US" altLang="en-GB" sz="1800" b="1" dirty="0">
                <a:latin typeface="Times New Roman" panose="02020603050405020304" pitchFamily="18" charset="0"/>
                <a:cs typeface="Times New Roman" panose="02020603050405020304" pitchFamily="18" charset="0"/>
                <a:sym typeface="+mn-ea"/>
              </a:rPr>
              <a:t>Rules:</a:t>
            </a:r>
          </a:p>
          <a:p>
            <a:pPr marL="114300" indent="0" algn="just">
              <a:buNone/>
            </a:pPr>
            <a:endParaRPr lang="en-US" altLang="en-GB" sz="1800" b="1" dirty="0">
              <a:latin typeface="Times New Roman" panose="02020603050405020304" pitchFamily="18" charset="0"/>
              <a:cs typeface="Times New Roman" panose="02020603050405020304" pitchFamily="18" charset="0"/>
            </a:endParaRPr>
          </a:p>
          <a:p>
            <a:pPr marL="114300" indent="0" algn="just">
              <a:buNone/>
            </a:pPr>
            <a:r>
              <a:rPr lang="en-US" altLang="en-US" sz="1800" dirty="0">
                <a:latin typeface="Times New Roman" panose="02020603050405020304" pitchFamily="18" charset="0"/>
                <a:cs typeface="Times New Roman" panose="02020603050405020304" pitchFamily="18" charset="0"/>
                <a:sym typeface="+mn-ea"/>
              </a:rPr>
              <a:t>✔</a:t>
            </a:r>
            <a:r>
              <a:rPr lang="en-US" altLang="en-GB" sz="1800" dirty="0">
                <a:latin typeface="Times New Roman" panose="02020603050405020304" pitchFamily="18" charset="0"/>
                <a:cs typeface="Times New Roman" panose="02020603050405020304" pitchFamily="18" charset="0"/>
                <a:sym typeface="+mn-ea"/>
              </a:rPr>
              <a:t> Must be in 1NF.</a:t>
            </a:r>
            <a:endParaRPr lang="en-US" altLang="en-GB" sz="1800" dirty="0">
              <a:latin typeface="Times New Roman" panose="02020603050405020304" pitchFamily="18" charset="0"/>
              <a:cs typeface="Times New Roman" panose="02020603050405020304" pitchFamily="18" charset="0"/>
            </a:endParaRPr>
          </a:p>
          <a:p>
            <a:pPr marL="114300" indent="0" algn="just">
              <a:buNone/>
            </a:pPr>
            <a:r>
              <a:rPr lang="en-US" altLang="en-US" sz="1800" dirty="0">
                <a:latin typeface="Times New Roman" panose="02020603050405020304" pitchFamily="18" charset="0"/>
                <a:cs typeface="Times New Roman" panose="02020603050405020304" pitchFamily="18" charset="0"/>
                <a:sym typeface="+mn-ea"/>
              </a:rPr>
              <a:t>✔</a:t>
            </a:r>
            <a:r>
              <a:rPr lang="en-US" altLang="en-GB" sz="1800" dirty="0">
                <a:latin typeface="Times New Roman" panose="02020603050405020304" pitchFamily="18" charset="0"/>
                <a:cs typeface="Times New Roman" panose="02020603050405020304" pitchFamily="18" charset="0"/>
                <a:sym typeface="+mn-ea"/>
              </a:rPr>
              <a:t> All non-key attributes should depend only on the primary key, not just part of it.</a:t>
            </a:r>
          </a:p>
          <a:p>
            <a:pPr marL="114300" indent="0" algn="just">
              <a:buNone/>
            </a:pPr>
            <a:endParaRPr lang="en-US" altLang="en-GB" sz="1800" dirty="0">
              <a:latin typeface="Times New Roman" panose="02020603050405020304" pitchFamily="18" charset="0"/>
              <a:cs typeface="Times New Roman" panose="02020603050405020304" pitchFamily="18" charset="0"/>
              <a:sym typeface="+mn-ea"/>
            </a:endParaRPr>
          </a:p>
          <a:p>
            <a:pPr marL="114300" indent="0" algn="just">
              <a:buNone/>
            </a:pPr>
            <a:r>
              <a:rPr lang="en-US" altLang="en-GB" sz="1800" b="1" dirty="0">
                <a:latin typeface="Times New Roman" panose="02020603050405020304" pitchFamily="18" charset="0"/>
                <a:cs typeface="Times New Roman" panose="02020603050405020304" pitchFamily="18" charset="0"/>
                <a:sym typeface="+mn-ea"/>
              </a:rPr>
              <a:t>Third Normal Form (3NF) – No Transitive Dependencies</a:t>
            </a:r>
            <a:endParaRPr lang="en-US" altLang="en-GB" sz="1800" b="1" dirty="0">
              <a:latin typeface="Times New Roman" panose="02020603050405020304" pitchFamily="18" charset="0"/>
              <a:cs typeface="Times New Roman" panose="02020603050405020304" pitchFamily="18" charset="0"/>
            </a:endParaRPr>
          </a:p>
          <a:p>
            <a:pPr marL="114300" indent="0" algn="just">
              <a:buNone/>
            </a:pPr>
            <a:r>
              <a:rPr lang="en-US" altLang="en-GB" sz="1800" b="1" dirty="0">
                <a:latin typeface="Times New Roman" panose="02020603050405020304" pitchFamily="18" charset="0"/>
                <a:cs typeface="Times New Roman" panose="02020603050405020304" pitchFamily="18" charset="0"/>
                <a:sym typeface="+mn-ea"/>
              </a:rPr>
              <a:t>Rules:</a:t>
            </a:r>
          </a:p>
          <a:p>
            <a:pPr marL="114300" indent="0" algn="just">
              <a:buNone/>
            </a:pPr>
            <a:endParaRPr lang="en-US" altLang="en-GB" sz="1800" b="1" dirty="0">
              <a:latin typeface="Times New Roman" panose="02020603050405020304" pitchFamily="18" charset="0"/>
              <a:cs typeface="Times New Roman" panose="02020603050405020304" pitchFamily="18" charset="0"/>
            </a:endParaRPr>
          </a:p>
          <a:p>
            <a:pPr marL="114300" indent="0" algn="just">
              <a:buNone/>
            </a:pPr>
            <a:r>
              <a:rPr lang="en-US" altLang="en-US" sz="1800" dirty="0">
                <a:latin typeface="Times New Roman" panose="02020603050405020304" pitchFamily="18" charset="0"/>
                <a:cs typeface="Times New Roman" panose="02020603050405020304" pitchFamily="18" charset="0"/>
                <a:sym typeface="+mn-ea"/>
              </a:rPr>
              <a:t>✔</a:t>
            </a:r>
            <a:r>
              <a:rPr lang="en-US" altLang="en-GB" sz="1800" dirty="0">
                <a:latin typeface="Times New Roman" panose="02020603050405020304" pitchFamily="18" charset="0"/>
                <a:cs typeface="Times New Roman" panose="02020603050405020304" pitchFamily="18" charset="0"/>
                <a:sym typeface="+mn-ea"/>
              </a:rPr>
              <a:t> Must be in 2NF.</a:t>
            </a:r>
            <a:endParaRPr lang="en-US" altLang="en-GB" sz="1800" dirty="0">
              <a:latin typeface="Times New Roman" panose="02020603050405020304" pitchFamily="18" charset="0"/>
              <a:cs typeface="Times New Roman" panose="02020603050405020304" pitchFamily="18" charset="0"/>
            </a:endParaRPr>
          </a:p>
          <a:p>
            <a:pPr marL="114300" indent="0" algn="just">
              <a:buNone/>
            </a:pPr>
            <a:r>
              <a:rPr lang="en-US" altLang="en-US" sz="1800" dirty="0">
                <a:latin typeface="Times New Roman" panose="02020603050405020304" pitchFamily="18" charset="0"/>
                <a:cs typeface="Times New Roman" panose="02020603050405020304" pitchFamily="18" charset="0"/>
                <a:sym typeface="+mn-ea"/>
              </a:rPr>
              <a:t>✔</a:t>
            </a:r>
            <a:r>
              <a:rPr lang="en-US" altLang="en-GB" sz="1800" dirty="0">
                <a:latin typeface="Times New Roman" panose="02020603050405020304" pitchFamily="18" charset="0"/>
                <a:cs typeface="Times New Roman" panose="02020603050405020304" pitchFamily="18" charset="0"/>
                <a:sym typeface="+mn-ea"/>
              </a:rPr>
              <a:t> No transitive dependency (Non-key attributes should not depend on another non-key attribute).</a:t>
            </a:r>
            <a:endParaRPr lang="en-US" alt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646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38EA-CB57-AEED-42E9-F2D6368AF8BD}"/>
              </a:ext>
            </a:extLst>
          </p:cNvPr>
          <p:cNvSpPr>
            <a:spLocks noGrp="1"/>
          </p:cNvSpPr>
          <p:nvPr>
            <p:ph type="title"/>
          </p:nvPr>
        </p:nvSpPr>
        <p:spPr>
          <a:xfrm>
            <a:off x="959781" y="171366"/>
            <a:ext cx="10058400" cy="1124035"/>
          </a:xfrm>
        </p:spPr>
        <p:txBody>
          <a:bodyPr/>
          <a:lstStyle/>
          <a:p>
            <a:r>
              <a:rPr lang="en-US" dirty="0"/>
              <a:t>Error message</a:t>
            </a:r>
            <a:endParaRPr lang="en-IN" dirty="0"/>
          </a:p>
        </p:txBody>
      </p:sp>
      <p:pic>
        <p:nvPicPr>
          <p:cNvPr id="6" name="Picture 5">
            <a:extLst>
              <a:ext uri="{FF2B5EF4-FFF2-40B4-BE49-F238E27FC236}">
                <a16:creationId xmlns:a16="http://schemas.microsoft.com/office/drawing/2014/main" id="{66964C15-BCA5-5196-FD1F-565726B21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599" y="1236132"/>
            <a:ext cx="5646802" cy="5257801"/>
          </a:xfrm>
          <a:prstGeom prst="rect">
            <a:avLst/>
          </a:prstGeom>
        </p:spPr>
      </p:pic>
    </p:spTree>
    <p:extLst>
      <p:ext uri="{BB962C8B-B14F-4D97-AF65-F5344CB8AC3E}">
        <p14:creationId xmlns:p14="http://schemas.microsoft.com/office/powerpoint/2010/main" val="1558858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03FC-6454-DA05-0163-18D380F2DDFA}"/>
              </a:ext>
            </a:extLst>
          </p:cNvPr>
          <p:cNvSpPr>
            <a:spLocks noGrp="1"/>
          </p:cNvSpPr>
          <p:nvPr>
            <p:ph type="title"/>
          </p:nvPr>
        </p:nvSpPr>
        <p:spPr/>
        <p:txBody>
          <a:bodyPr/>
          <a:lstStyle/>
          <a:p>
            <a:r>
              <a:rPr lang="en-IN" dirty="0"/>
              <a:t>System Testing</a:t>
            </a:r>
          </a:p>
        </p:txBody>
      </p:sp>
      <p:sp>
        <p:nvSpPr>
          <p:cNvPr id="8" name="Content Placeholder 7">
            <a:extLst>
              <a:ext uri="{FF2B5EF4-FFF2-40B4-BE49-F238E27FC236}">
                <a16:creationId xmlns:a16="http://schemas.microsoft.com/office/drawing/2014/main" id="{D67B6DD3-9DC8-533B-11AB-000B05FA7A97}"/>
              </a:ext>
            </a:extLst>
          </p:cNvPr>
          <p:cNvSpPr>
            <a:spLocks noGrp="1"/>
          </p:cNvSpPr>
          <p:nvPr>
            <p:ph idx="1"/>
          </p:nvPr>
        </p:nvSpPr>
        <p:spPr/>
        <p:txBody>
          <a:bodyPr/>
          <a:lstStyle/>
          <a:p>
            <a:r>
              <a:rPr lang="en-US" dirty="0"/>
              <a:t>Unit Testing: Individual modules are tested</a:t>
            </a:r>
          </a:p>
          <a:p>
            <a:r>
              <a:rPr lang="en-US" dirty="0"/>
              <a:t>- Integration Testing: Ensures proper interaction between modules</a:t>
            </a:r>
          </a:p>
          <a:p>
            <a:r>
              <a:rPr lang="en-US" dirty="0"/>
              <a:t>- Validation Testing: Confirms alignment with requirements</a:t>
            </a:r>
          </a:p>
          <a:p>
            <a:r>
              <a:rPr lang="en-US" dirty="0"/>
              <a:t>- Output Testing: Verifies correct system outputs</a:t>
            </a:r>
          </a:p>
          <a:p>
            <a:r>
              <a:rPr lang="en-US" dirty="0"/>
              <a:t>- User Acceptance Testing: Ensures usability and reliability</a:t>
            </a:r>
          </a:p>
          <a:p>
            <a:endParaRPr lang="en-IN" dirty="0"/>
          </a:p>
        </p:txBody>
      </p:sp>
    </p:spTree>
    <p:extLst>
      <p:ext uri="{BB962C8B-B14F-4D97-AF65-F5344CB8AC3E}">
        <p14:creationId xmlns:p14="http://schemas.microsoft.com/office/powerpoint/2010/main" val="3596433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0059B-3A9D-B445-647B-4459CF70F43B}"/>
              </a:ext>
            </a:extLst>
          </p:cNvPr>
          <p:cNvSpPr>
            <a:spLocks noGrp="1"/>
          </p:cNvSpPr>
          <p:nvPr>
            <p:ph type="title"/>
          </p:nvPr>
        </p:nvSpPr>
        <p:spPr/>
        <p:txBody>
          <a:bodyPr/>
          <a:lstStyle/>
          <a:p>
            <a:r>
              <a:rPr lang="en-IN" dirty="0"/>
              <a:t>User Manual</a:t>
            </a:r>
          </a:p>
        </p:txBody>
      </p:sp>
      <p:sp>
        <p:nvSpPr>
          <p:cNvPr id="3" name="Content Placeholder 2">
            <a:extLst>
              <a:ext uri="{FF2B5EF4-FFF2-40B4-BE49-F238E27FC236}">
                <a16:creationId xmlns:a16="http://schemas.microsoft.com/office/drawing/2014/main" id="{3AD9D82E-AF64-A558-E477-003B7C5FF1F4}"/>
              </a:ext>
            </a:extLst>
          </p:cNvPr>
          <p:cNvSpPr>
            <a:spLocks noGrp="1"/>
          </p:cNvSpPr>
          <p:nvPr>
            <p:ph idx="1"/>
          </p:nvPr>
        </p:nvSpPr>
        <p:spPr/>
        <p:txBody>
          <a:bodyPr/>
          <a:lstStyle/>
          <a:p>
            <a:r>
              <a:rPr lang="en-US" dirty="0"/>
              <a:t>Admin Operations:</a:t>
            </a:r>
          </a:p>
          <a:p>
            <a:r>
              <a:rPr lang="en-US" dirty="0"/>
              <a:t>- Manage students, donors, and applications</a:t>
            </a:r>
          </a:p>
          <a:p>
            <a:r>
              <a:rPr lang="en-US" dirty="0"/>
              <a:t>- Approve/reject applications</a:t>
            </a:r>
          </a:p>
          <a:p>
            <a:endParaRPr lang="en-US" dirty="0"/>
          </a:p>
          <a:p>
            <a:r>
              <a:rPr lang="en-US" dirty="0"/>
              <a:t>Student Operations:</a:t>
            </a:r>
          </a:p>
          <a:p>
            <a:r>
              <a:rPr lang="en-US" dirty="0"/>
              <a:t>- Apply for scholarships</a:t>
            </a:r>
          </a:p>
          <a:p>
            <a:r>
              <a:rPr lang="en-US" dirty="0"/>
              <a:t>- Upload documents and track status</a:t>
            </a:r>
          </a:p>
          <a:p>
            <a:endParaRPr lang="en-IN" dirty="0"/>
          </a:p>
        </p:txBody>
      </p:sp>
    </p:spTree>
    <p:extLst>
      <p:ext uri="{BB962C8B-B14F-4D97-AF65-F5344CB8AC3E}">
        <p14:creationId xmlns:p14="http://schemas.microsoft.com/office/powerpoint/2010/main" val="4010961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2A85-C6EE-1F6A-18ED-89AF13F5A150}"/>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1140C0A5-EA1F-10DA-D1D5-9ADF8205CBDA}"/>
              </a:ext>
            </a:extLst>
          </p:cNvPr>
          <p:cNvSpPr>
            <a:spLocks noGrp="1"/>
          </p:cNvSpPr>
          <p:nvPr>
            <p:ph idx="1"/>
          </p:nvPr>
        </p:nvSpPr>
        <p:spPr/>
        <p:txBody>
          <a:bodyPr/>
          <a:lstStyle/>
          <a:p>
            <a:r>
              <a:rPr lang="en-IN" dirty="0"/>
              <a:t>Django: Python web framework for backend</a:t>
            </a:r>
          </a:p>
          <a:p>
            <a:r>
              <a:rPr lang="en-IN" dirty="0"/>
              <a:t>- MySQL: Database management</a:t>
            </a:r>
          </a:p>
          <a:p>
            <a:r>
              <a:rPr lang="en-IN" dirty="0"/>
              <a:t>- HTML, CSS, Bootstrap: Frontend design</a:t>
            </a:r>
          </a:p>
          <a:p>
            <a:r>
              <a:rPr lang="en-IN" dirty="0"/>
              <a:t>- JavaScript: Enhances interactivity</a:t>
            </a:r>
          </a:p>
          <a:p>
            <a:endParaRPr lang="en-IN" dirty="0"/>
          </a:p>
        </p:txBody>
      </p:sp>
    </p:spTree>
    <p:extLst>
      <p:ext uri="{BB962C8B-B14F-4D97-AF65-F5344CB8AC3E}">
        <p14:creationId xmlns:p14="http://schemas.microsoft.com/office/powerpoint/2010/main" val="257159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AC80-D085-2339-7A0A-0AF335873BC1}"/>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0673FB24-1967-72F1-2E10-1D4253A13D8F}"/>
              </a:ext>
            </a:extLst>
          </p:cNvPr>
          <p:cNvSpPr>
            <a:spLocks noGrp="1"/>
          </p:cNvSpPr>
          <p:nvPr>
            <p:ph idx="1"/>
          </p:nvPr>
        </p:nvSpPr>
        <p:spPr/>
        <p:txBody>
          <a:bodyPr/>
          <a:lstStyle/>
          <a:p>
            <a:r>
              <a:rPr lang="en-US" dirty="0" err="1"/>
              <a:t>Razorpay</a:t>
            </a:r>
            <a:r>
              <a:rPr lang="en-US" dirty="0"/>
              <a:t> Payment Gateway Integration</a:t>
            </a:r>
          </a:p>
          <a:p>
            <a:r>
              <a:rPr lang="en-US" dirty="0"/>
              <a:t>- Mobile Application Development</a:t>
            </a:r>
          </a:p>
          <a:p>
            <a:r>
              <a:rPr lang="en-US" dirty="0"/>
              <a:t>- Automated Donation Receipts</a:t>
            </a:r>
          </a:p>
          <a:p>
            <a:r>
              <a:rPr lang="en-US" dirty="0"/>
              <a:t>- AI-Based Scholarship Matching</a:t>
            </a:r>
          </a:p>
          <a:p>
            <a:r>
              <a:rPr lang="en-US" dirty="0"/>
              <a:t>- Multi-Currency and International Payments</a:t>
            </a:r>
          </a:p>
          <a:p>
            <a:r>
              <a:rPr lang="en-US" dirty="0"/>
              <a:t>- Blockchain for Transparency</a:t>
            </a:r>
          </a:p>
          <a:p>
            <a:endParaRPr lang="en-IN" dirty="0"/>
          </a:p>
        </p:txBody>
      </p:sp>
    </p:spTree>
    <p:extLst>
      <p:ext uri="{BB962C8B-B14F-4D97-AF65-F5344CB8AC3E}">
        <p14:creationId xmlns:p14="http://schemas.microsoft.com/office/powerpoint/2010/main" val="3015709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3EA-8FCD-7A7C-1A0B-9EBC653AB516}"/>
              </a:ext>
            </a:extLst>
          </p:cNvPr>
          <p:cNvSpPr>
            <a:spLocks noGrp="1"/>
          </p:cNvSpPr>
          <p:nvPr>
            <p:ph type="title"/>
          </p:nvPr>
        </p:nvSpPr>
        <p:spPr/>
        <p:txBody>
          <a:bodyPr/>
          <a:lstStyle/>
          <a:p>
            <a:pPr algn="ctr"/>
            <a:r>
              <a:rPr lang="en-IN" dirty="0"/>
              <a:t> Existing System</a:t>
            </a:r>
          </a:p>
        </p:txBody>
      </p:sp>
      <p:sp>
        <p:nvSpPr>
          <p:cNvPr id="3" name="Content Placeholder 2">
            <a:extLst>
              <a:ext uri="{FF2B5EF4-FFF2-40B4-BE49-F238E27FC236}">
                <a16:creationId xmlns:a16="http://schemas.microsoft.com/office/drawing/2014/main" id="{75EFE891-623D-C173-F609-B3F2FBD4BF1A}"/>
              </a:ext>
            </a:extLst>
          </p:cNvPr>
          <p:cNvSpPr>
            <a:spLocks noGrp="1"/>
          </p:cNvSpPr>
          <p:nvPr>
            <p:ph idx="1"/>
          </p:nvPr>
        </p:nvSpPr>
        <p:spPr/>
        <p:txBody>
          <a:bodyPr/>
          <a:lstStyle/>
          <a:p>
            <a:pPr marL="0" indent="0">
              <a:buNone/>
            </a:pPr>
            <a:endParaRPr lang="en-US" dirty="0"/>
          </a:p>
          <a:p>
            <a:pPr marL="0" indent="0">
              <a:buNone/>
            </a:pPr>
            <a:r>
              <a:rPr lang="en-US" dirty="0"/>
              <a:t>Traditional education donation methods have several issues:</a:t>
            </a:r>
          </a:p>
          <a:p>
            <a:pPr marL="0" indent="0">
              <a:buNone/>
            </a:pPr>
            <a:endParaRPr lang="en-US" dirty="0"/>
          </a:p>
          <a:p>
            <a:r>
              <a:rPr lang="en-US" dirty="0"/>
              <a:t>    Donors don’t know how their money is used.</a:t>
            </a:r>
          </a:p>
          <a:p>
            <a:r>
              <a:rPr lang="en-US" dirty="0"/>
              <a:t>    No proper tracking of funds.</a:t>
            </a:r>
          </a:p>
          <a:p>
            <a:r>
              <a:rPr lang="en-US" dirty="0"/>
              <a:t>    Little to no interaction between donors and students.</a:t>
            </a:r>
          </a:p>
          <a:p>
            <a:endParaRPr lang="en-IN" dirty="0"/>
          </a:p>
        </p:txBody>
      </p:sp>
    </p:spTree>
    <p:extLst>
      <p:ext uri="{BB962C8B-B14F-4D97-AF65-F5344CB8AC3E}">
        <p14:creationId xmlns:p14="http://schemas.microsoft.com/office/powerpoint/2010/main" val="2766325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5560-B37D-F695-101A-31222547AA6B}"/>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92015672-B79F-A5F4-9DFC-E4156E725B91}"/>
              </a:ext>
            </a:extLst>
          </p:cNvPr>
          <p:cNvSpPr>
            <a:spLocks noGrp="1"/>
          </p:cNvSpPr>
          <p:nvPr>
            <p:ph idx="1"/>
          </p:nvPr>
        </p:nvSpPr>
        <p:spPr/>
        <p:txBody>
          <a:bodyPr/>
          <a:lstStyle/>
          <a:p>
            <a:r>
              <a:rPr lang="en-US" dirty="0"/>
              <a:t>Provide a platform for students to apply for scholarships</a:t>
            </a:r>
          </a:p>
          <a:p>
            <a:r>
              <a:rPr lang="en-US" dirty="0"/>
              <a:t>- Allow donors to contribute towards student education</a:t>
            </a:r>
          </a:p>
          <a:p>
            <a:r>
              <a:rPr lang="en-US" dirty="0"/>
              <a:t>- Ensure secure, transparent, and efficient transactions</a:t>
            </a:r>
          </a:p>
          <a:p>
            <a:r>
              <a:rPr lang="en-US" dirty="0"/>
              <a:t>- Simplify donation and scholarship management for admins</a:t>
            </a:r>
          </a:p>
          <a:p>
            <a:endParaRPr lang="en-IN" dirty="0"/>
          </a:p>
        </p:txBody>
      </p:sp>
    </p:spTree>
    <p:extLst>
      <p:ext uri="{BB962C8B-B14F-4D97-AF65-F5344CB8AC3E}">
        <p14:creationId xmlns:p14="http://schemas.microsoft.com/office/powerpoint/2010/main" val="149145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CCA3-ABA0-8A3D-5027-23D1E961714B}"/>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2AF45EA1-FF8D-127E-63FE-B2AF1274E332}"/>
              </a:ext>
            </a:extLst>
          </p:cNvPr>
          <p:cNvSpPr>
            <a:spLocks noGrp="1"/>
          </p:cNvSpPr>
          <p:nvPr>
            <p:ph idx="1"/>
          </p:nvPr>
        </p:nvSpPr>
        <p:spPr/>
        <p:txBody>
          <a:bodyPr/>
          <a:lstStyle/>
          <a:p>
            <a:r>
              <a:rPr lang="en-US" dirty="0"/>
              <a:t>- Secure student scholarship application and donation process</a:t>
            </a:r>
          </a:p>
          <a:p>
            <a:r>
              <a:rPr lang="en-US" dirty="0"/>
              <a:t>- Real-time donation tracking and reporting</a:t>
            </a:r>
          </a:p>
          <a:p>
            <a:r>
              <a:rPr lang="en-US" dirty="0"/>
              <a:t>- User authentication and authorization</a:t>
            </a:r>
          </a:p>
          <a:p>
            <a:r>
              <a:rPr lang="en-US" dirty="0"/>
              <a:t>- Admin dashboard with comprehensive management tools</a:t>
            </a:r>
          </a:p>
          <a:p>
            <a:endParaRPr lang="en-IN" dirty="0"/>
          </a:p>
        </p:txBody>
      </p:sp>
    </p:spTree>
    <p:extLst>
      <p:ext uri="{BB962C8B-B14F-4D97-AF65-F5344CB8AC3E}">
        <p14:creationId xmlns:p14="http://schemas.microsoft.com/office/powerpoint/2010/main" val="2382414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0FC-F5EA-5FE0-EE3A-9AB531BE2F3D}"/>
              </a:ext>
            </a:extLst>
          </p:cNvPr>
          <p:cNvSpPr>
            <a:spLocks noGrp="1"/>
          </p:cNvSpPr>
          <p:nvPr>
            <p:ph type="title"/>
          </p:nvPr>
        </p:nvSpPr>
        <p:spPr/>
        <p:txBody>
          <a:bodyPr/>
          <a:lstStyle/>
          <a:p>
            <a:r>
              <a:rPr lang="en-IN" dirty="0"/>
              <a:t>Security Measures</a:t>
            </a:r>
          </a:p>
        </p:txBody>
      </p:sp>
      <p:sp>
        <p:nvSpPr>
          <p:cNvPr id="3" name="Content Placeholder 2">
            <a:extLst>
              <a:ext uri="{FF2B5EF4-FFF2-40B4-BE49-F238E27FC236}">
                <a16:creationId xmlns:a16="http://schemas.microsoft.com/office/drawing/2014/main" id="{311E6A3E-27F9-0337-7257-55A7D86E2212}"/>
              </a:ext>
            </a:extLst>
          </p:cNvPr>
          <p:cNvSpPr>
            <a:spLocks noGrp="1"/>
          </p:cNvSpPr>
          <p:nvPr>
            <p:ph idx="1"/>
          </p:nvPr>
        </p:nvSpPr>
        <p:spPr/>
        <p:txBody>
          <a:bodyPr/>
          <a:lstStyle/>
          <a:p>
            <a:r>
              <a:rPr lang="en-IN" dirty="0"/>
              <a:t>- User authentication with password encryption</a:t>
            </a:r>
          </a:p>
          <a:p>
            <a:r>
              <a:rPr lang="en-IN" dirty="0"/>
              <a:t>- SQL injection prevention using Django ORM</a:t>
            </a:r>
          </a:p>
          <a:p>
            <a:r>
              <a:rPr lang="en-IN" dirty="0"/>
              <a:t>- CSRF protection for secure form submissions</a:t>
            </a:r>
          </a:p>
          <a:p>
            <a:r>
              <a:rPr lang="en-IN" dirty="0"/>
              <a:t>- Regular expression validation for secure data input</a:t>
            </a:r>
          </a:p>
          <a:p>
            <a:endParaRPr lang="en-IN" dirty="0"/>
          </a:p>
        </p:txBody>
      </p:sp>
    </p:spTree>
    <p:extLst>
      <p:ext uri="{BB962C8B-B14F-4D97-AF65-F5344CB8AC3E}">
        <p14:creationId xmlns:p14="http://schemas.microsoft.com/office/powerpoint/2010/main" val="3118146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EA21-B05A-8B36-AF8D-62C10360DE67}"/>
              </a:ext>
            </a:extLst>
          </p:cNvPr>
          <p:cNvSpPr>
            <a:spLocks noGrp="1"/>
          </p:cNvSpPr>
          <p:nvPr>
            <p:ph type="title"/>
          </p:nvPr>
        </p:nvSpPr>
        <p:spPr/>
        <p:txBody>
          <a:bodyPr/>
          <a:lstStyle/>
          <a:p>
            <a:r>
              <a:rPr lang="en-IN" dirty="0"/>
              <a:t>References &amp; Bibliography</a:t>
            </a:r>
          </a:p>
        </p:txBody>
      </p:sp>
      <p:sp>
        <p:nvSpPr>
          <p:cNvPr id="3" name="Content Placeholder 2">
            <a:extLst>
              <a:ext uri="{FF2B5EF4-FFF2-40B4-BE49-F238E27FC236}">
                <a16:creationId xmlns:a16="http://schemas.microsoft.com/office/drawing/2014/main" id="{DB7A7955-51AC-233F-DEB0-02A789BE7C63}"/>
              </a:ext>
            </a:extLst>
          </p:cNvPr>
          <p:cNvSpPr>
            <a:spLocks noGrp="1"/>
          </p:cNvSpPr>
          <p:nvPr>
            <p:ph idx="1"/>
          </p:nvPr>
        </p:nvSpPr>
        <p:spPr/>
        <p:txBody>
          <a:bodyPr/>
          <a:lstStyle/>
          <a:p>
            <a:r>
              <a:rPr lang="en-IN" dirty="0"/>
              <a:t>Website References:</a:t>
            </a:r>
          </a:p>
          <a:p>
            <a:pPr>
              <a:buFont typeface="Wingdings" panose="05000000000000000000" pitchFamily="2" charset="2"/>
              <a:buChar char="Ø"/>
            </a:pPr>
            <a:r>
              <a:rPr lang="en-IN" dirty="0"/>
              <a:t>    - W3Schools: HTML, CSS, Bootstrap</a:t>
            </a:r>
          </a:p>
          <a:p>
            <a:r>
              <a:rPr lang="en-IN" dirty="0"/>
              <a:t>Tools &amp; Libraries:</a:t>
            </a:r>
          </a:p>
          <a:p>
            <a:pPr>
              <a:buFont typeface="Wingdings" panose="05000000000000000000" pitchFamily="2" charset="2"/>
              <a:buChar char="Ø"/>
            </a:pPr>
            <a:r>
              <a:rPr lang="en-IN" dirty="0"/>
              <a:t>    - Django, MySQL Workbench, Bootstrap</a:t>
            </a:r>
          </a:p>
          <a:p>
            <a:r>
              <a:rPr lang="en-IN" dirty="0"/>
              <a:t>AI Tools</a:t>
            </a:r>
          </a:p>
          <a:p>
            <a:pPr>
              <a:buFont typeface="Wingdings" panose="05000000000000000000" pitchFamily="2" charset="2"/>
              <a:buChar char="Ø"/>
            </a:pPr>
            <a:r>
              <a:rPr lang="en-IN" dirty="0"/>
              <a:t>    - ChatGPT, </a:t>
            </a:r>
            <a:r>
              <a:rPr lang="en-IN" dirty="0" err="1"/>
              <a:t>Deepseek</a:t>
            </a:r>
            <a:r>
              <a:rPr lang="en-IN" dirty="0"/>
              <a:t>, Windsurf, Trae</a:t>
            </a:r>
          </a:p>
          <a:p>
            <a:endParaRPr lang="en-IN" dirty="0"/>
          </a:p>
        </p:txBody>
      </p:sp>
    </p:spTree>
    <p:extLst>
      <p:ext uri="{BB962C8B-B14F-4D97-AF65-F5344CB8AC3E}">
        <p14:creationId xmlns:p14="http://schemas.microsoft.com/office/powerpoint/2010/main" val="3675212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B40D-5499-6E5B-5835-465D6DB5151D}"/>
              </a:ext>
            </a:extLst>
          </p:cNvPr>
          <p:cNvSpPr>
            <a:spLocks noGrp="1"/>
          </p:cNvSpPr>
          <p:nvPr>
            <p:ph type="title"/>
          </p:nvPr>
        </p:nvSpPr>
        <p:spPr/>
        <p:txBody>
          <a:bodyPr/>
          <a:lstStyle/>
          <a:p>
            <a:r>
              <a:rPr lang="en-IN" dirty="0"/>
              <a:t>Installation Process</a:t>
            </a:r>
          </a:p>
        </p:txBody>
      </p:sp>
      <p:sp>
        <p:nvSpPr>
          <p:cNvPr id="3" name="Content Placeholder 2">
            <a:extLst>
              <a:ext uri="{FF2B5EF4-FFF2-40B4-BE49-F238E27FC236}">
                <a16:creationId xmlns:a16="http://schemas.microsoft.com/office/drawing/2014/main" id="{AE7FF5CC-52C2-670B-8A9B-26F344AF45FC}"/>
              </a:ext>
            </a:extLst>
          </p:cNvPr>
          <p:cNvSpPr>
            <a:spLocks noGrp="1"/>
          </p:cNvSpPr>
          <p:nvPr>
            <p:ph idx="1"/>
          </p:nvPr>
        </p:nvSpPr>
        <p:spPr/>
        <p:txBody>
          <a:bodyPr/>
          <a:lstStyle/>
          <a:p>
            <a:r>
              <a:rPr lang="en-IN" dirty="0"/>
              <a:t>1. Install Python and Django: `pip install </a:t>
            </a:r>
            <a:r>
              <a:rPr lang="en-IN" dirty="0" err="1"/>
              <a:t>django</a:t>
            </a:r>
            <a:r>
              <a:rPr lang="en-IN" dirty="0"/>
              <a:t>`</a:t>
            </a:r>
          </a:p>
          <a:p>
            <a:r>
              <a:rPr lang="en-IN" dirty="0"/>
              <a:t>2. Install MySQL Workbench: `pip install </a:t>
            </a:r>
            <a:r>
              <a:rPr lang="en-IN" dirty="0" err="1"/>
              <a:t>mysqlclient</a:t>
            </a:r>
            <a:r>
              <a:rPr lang="en-IN" dirty="0"/>
              <a:t>`</a:t>
            </a:r>
          </a:p>
          <a:p>
            <a:r>
              <a:rPr lang="en-IN" dirty="0"/>
              <a:t>3. Clone or download the project files</a:t>
            </a:r>
          </a:p>
          <a:p>
            <a:r>
              <a:rPr lang="en-IN" dirty="0"/>
              <a:t>4. Create and activate a virtual environment</a:t>
            </a:r>
          </a:p>
          <a:p>
            <a:r>
              <a:rPr lang="en-IN" dirty="0"/>
              <a:t>5. Configure database settings in `settings.py`</a:t>
            </a:r>
          </a:p>
          <a:p>
            <a:r>
              <a:rPr lang="en-IN" dirty="0"/>
              <a:t>6. Run migrations: `python manage.py </a:t>
            </a:r>
            <a:r>
              <a:rPr lang="en-IN" dirty="0" err="1"/>
              <a:t>makemigrations</a:t>
            </a:r>
            <a:r>
              <a:rPr lang="en-IN" dirty="0"/>
              <a:t>` and `python manage.py migrate`</a:t>
            </a:r>
          </a:p>
          <a:p>
            <a:r>
              <a:rPr lang="en-IN" dirty="0"/>
              <a:t>7. Start the server: `python manage.py </a:t>
            </a:r>
            <a:r>
              <a:rPr lang="en-IN" dirty="0" err="1"/>
              <a:t>runserver</a:t>
            </a:r>
            <a:r>
              <a:rPr lang="en-IN" dirty="0"/>
              <a:t>`</a:t>
            </a:r>
          </a:p>
          <a:p>
            <a:r>
              <a:rPr lang="en-IN" dirty="0"/>
              <a:t>8. Access the website at `http://127.0.0.1:8000/`</a:t>
            </a:r>
          </a:p>
          <a:p>
            <a:endParaRPr lang="en-IN" dirty="0"/>
          </a:p>
        </p:txBody>
      </p:sp>
    </p:spTree>
    <p:extLst>
      <p:ext uri="{BB962C8B-B14F-4D97-AF65-F5344CB8AC3E}">
        <p14:creationId xmlns:p14="http://schemas.microsoft.com/office/powerpoint/2010/main" val="4004573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09B7-FA16-1FFF-D853-B00C6561E353}"/>
              </a:ext>
            </a:extLst>
          </p:cNvPr>
          <p:cNvSpPr>
            <a:spLocks noGrp="1"/>
          </p:cNvSpPr>
          <p:nvPr>
            <p:ph type="title"/>
          </p:nvPr>
        </p:nvSpPr>
        <p:spPr/>
        <p:txBody>
          <a:bodyPr/>
          <a:lstStyle/>
          <a:p>
            <a:r>
              <a:rPr lang="en-IN" dirty="0"/>
              <a:t>User Roles and Permissions</a:t>
            </a:r>
          </a:p>
        </p:txBody>
      </p:sp>
      <p:sp>
        <p:nvSpPr>
          <p:cNvPr id="3" name="Content Placeholder 2">
            <a:extLst>
              <a:ext uri="{FF2B5EF4-FFF2-40B4-BE49-F238E27FC236}">
                <a16:creationId xmlns:a16="http://schemas.microsoft.com/office/drawing/2014/main" id="{51637ED8-4ACD-AB34-F166-96BC654D0A5B}"/>
              </a:ext>
            </a:extLst>
          </p:cNvPr>
          <p:cNvSpPr>
            <a:spLocks noGrp="1"/>
          </p:cNvSpPr>
          <p:nvPr>
            <p:ph idx="1"/>
          </p:nvPr>
        </p:nvSpPr>
        <p:spPr/>
        <p:txBody>
          <a:bodyPr/>
          <a:lstStyle/>
          <a:p>
            <a:r>
              <a:rPr lang="en-US" dirty="0"/>
              <a:t>Admin:</a:t>
            </a:r>
          </a:p>
          <a:p>
            <a:pPr>
              <a:buFont typeface="Wingdings" panose="05000000000000000000" pitchFamily="2" charset="2"/>
              <a:buChar char="Ø"/>
            </a:pPr>
            <a:r>
              <a:rPr lang="en-US" dirty="0"/>
              <a:t>     Manages users, donations, and applications</a:t>
            </a:r>
          </a:p>
          <a:p>
            <a:pPr>
              <a:buFont typeface="Wingdings" panose="05000000000000000000" pitchFamily="2" charset="2"/>
              <a:buChar char="Ø"/>
            </a:pPr>
            <a:r>
              <a:rPr lang="en-US" dirty="0"/>
              <a:t>     Approves/rejects applications</a:t>
            </a:r>
          </a:p>
          <a:p>
            <a:r>
              <a:rPr lang="en-US" dirty="0"/>
              <a:t>Student:</a:t>
            </a:r>
          </a:p>
          <a:p>
            <a:pPr>
              <a:buFont typeface="Wingdings" panose="05000000000000000000" pitchFamily="2" charset="2"/>
              <a:buChar char="Ø"/>
            </a:pPr>
            <a:r>
              <a:rPr lang="en-US" dirty="0"/>
              <a:t>     Applies for scholarships</a:t>
            </a:r>
          </a:p>
          <a:p>
            <a:pPr>
              <a:buFont typeface="Wingdings" panose="05000000000000000000" pitchFamily="2" charset="2"/>
              <a:buChar char="Ø"/>
            </a:pPr>
            <a:r>
              <a:rPr lang="en-US" dirty="0"/>
              <a:t>     Uploads documents and tracks application status</a:t>
            </a:r>
          </a:p>
          <a:p>
            <a:r>
              <a:rPr lang="en-US" dirty="0"/>
              <a:t>Donor:</a:t>
            </a:r>
          </a:p>
          <a:p>
            <a:pPr>
              <a:buFont typeface="Wingdings" panose="05000000000000000000" pitchFamily="2" charset="2"/>
              <a:buChar char="Ø"/>
            </a:pPr>
            <a:r>
              <a:rPr lang="en-US" dirty="0"/>
              <a:t>     Makes donations towards student scholarships</a:t>
            </a:r>
          </a:p>
          <a:p>
            <a:pPr>
              <a:buFont typeface="Wingdings" panose="05000000000000000000" pitchFamily="2" charset="2"/>
              <a:buChar char="Ø"/>
            </a:pPr>
            <a:r>
              <a:rPr lang="en-US" dirty="0"/>
              <a:t>     Tracks donation history</a:t>
            </a:r>
          </a:p>
          <a:p>
            <a:endParaRPr lang="en-IN" dirty="0"/>
          </a:p>
        </p:txBody>
      </p:sp>
    </p:spTree>
    <p:extLst>
      <p:ext uri="{BB962C8B-B14F-4D97-AF65-F5344CB8AC3E}">
        <p14:creationId xmlns:p14="http://schemas.microsoft.com/office/powerpoint/2010/main" val="2734246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5B3A5-589F-05C3-6821-A40D9FD96B3B}"/>
              </a:ext>
            </a:extLst>
          </p:cNvPr>
          <p:cNvSpPr>
            <a:spLocks noGrp="1"/>
          </p:cNvSpPr>
          <p:nvPr>
            <p:ph type="title"/>
          </p:nvPr>
        </p:nvSpPr>
        <p:spPr/>
        <p:txBody>
          <a:bodyPr/>
          <a:lstStyle/>
          <a:p>
            <a:r>
              <a:rPr lang="en-IN" dirty="0"/>
              <a:t>Testing Results and Validation</a:t>
            </a:r>
          </a:p>
        </p:txBody>
      </p:sp>
      <p:sp>
        <p:nvSpPr>
          <p:cNvPr id="3" name="Content Placeholder 2">
            <a:extLst>
              <a:ext uri="{FF2B5EF4-FFF2-40B4-BE49-F238E27FC236}">
                <a16:creationId xmlns:a16="http://schemas.microsoft.com/office/drawing/2014/main" id="{CEF861D4-BA81-6F42-6BB5-C62027E2DC7E}"/>
              </a:ext>
            </a:extLst>
          </p:cNvPr>
          <p:cNvSpPr>
            <a:spLocks noGrp="1"/>
          </p:cNvSpPr>
          <p:nvPr>
            <p:ph idx="1"/>
          </p:nvPr>
        </p:nvSpPr>
        <p:spPr/>
        <p:txBody>
          <a:bodyPr/>
          <a:lstStyle/>
          <a:p>
            <a:r>
              <a:rPr lang="en-US" dirty="0"/>
              <a:t>Unit Testing: </a:t>
            </a:r>
          </a:p>
          <a:p>
            <a:pPr marL="0" indent="0">
              <a:buNone/>
            </a:pPr>
            <a:r>
              <a:rPr lang="en-US" dirty="0"/>
              <a:t>         Verified individual modules' functionality</a:t>
            </a:r>
          </a:p>
          <a:p>
            <a:r>
              <a:rPr lang="en-US" dirty="0"/>
              <a:t>Integration Testing:</a:t>
            </a:r>
          </a:p>
          <a:p>
            <a:pPr marL="0" indent="0">
              <a:buNone/>
            </a:pPr>
            <a:r>
              <a:rPr lang="en-US" dirty="0"/>
              <a:t>           Ensured proper interaction between modules</a:t>
            </a:r>
          </a:p>
          <a:p>
            <a:r>
              <a:rPr lang="en-US" dirty="0"/>
              <a:t>Validation Testing:</a:t>
            </a:r>
          </a:p>
          <a:p>
            <a:pPr marL="0" indent="0">
              <a:buNone/>
            </a:pPr>
            <a:r>
              <a:rPr lang="en-US" dirty="0"/>
              <a:t>           Confirmed system aligns with requirements</a:t>
            </a:r>
          </a:p>
          <a:p>
            <a:r>
              <a:rPr lang="en-US" dirty="0"/>
              <a:t>Output Testing:</a:t>
            </a:r>
          </a:p>
          <a:p>
            <a:pPr marL="0" indent="0">
              <a:buNone/>
            </a:pPr>
            <a:r>
              <a:rPr lang="en-US" dirty="0"/>
              <a:t>            Verified accurate and consistent results</a:t>
            </a:r>
          </a:p>
          <a:p>
            <a:endParaRPr lang="en-IN" dirty="0"/>
          </a:p>
        </p:txBody>
      </p:sp>
    </p:spTree>
    <p:extLst>
      <p:ext uri="{BB962C8B-B14F-4D97-AF65-F5344CB8AC3E}">
        <p14:creationId xmlns:p14="http://schemas.microsoft.com/office/powerpoint/2010/main" val="14851049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C301-794C-D2CA-97A0-96B71FBEA391}"/>
              </a:ext>
            </a:extLst>
          </p:cNvPr>
          <p:cNvSpPr>
            <a:spLocks noGrp="1"/>
          </p:cNvSpPr>
          <p:nvPr>
            <p:ph type="title"/>
          </p:nvPr>
        </p:nvSpPr>
        <p:spPr/>
        <p:txBody>
          <a:bodyPr/>
          <a:lstStyle/>
          <a:p>
            <a:r>
              <a:rPr lang="en-IN" dirty="0"/>
              <a:t>Future Scope and Enhancements</a:t>
            </a:r>
          </a:p>
        </p:txBody>
      </p:sp>
      <p:sp>
        <p:nvSpPr>
          <p:cNvPr id="3" name="Content Placeholder 2">
            <a:extLst>
              <a:ext uri="{FF2B5EF4-FFF2-40B4-BE49-F238E27FC236}">
                <a16:creationId xmlns:a16="http://schemas.microsoft.com/office/drawing/2014/main" id="{1C50E0AA-C85B-62F6-BB3D-885C3A6D060A}"/>
              </a:ext>
            </a:extLst>
          </p:cNvPr>
          <p:cNvSpPr>
            <a:spLocks noGrp="1"/>
          </p:cNvSpPr>
          <p:nvPr>
            <p:ph idx="1"/>
          </p:nvPr>
        </p:nvSpPr>
        <p:spPr/>
        <p:txBody>
          <a:bodyPr/>
          <a:lstStyle/>
          <a:p>
            <a:r>
              <a:rPr lang="en-IN" dirty="0"/>
              <a:t>AI-Powered Matching:  Auto-match donors and students</a:t>
            </a:r>
          </a:p>
          <a:p>
            <a:r>
              <a:rPr lang="en-IN" dirty="0"/>
              <a:t>Blockchain Transparency: Track donations securely</a:t>
            </a:r>
          </a:p>
          <a:p>
            <a:r>
              <a:rPr lang="en-IN" dirty="0"/>
              <a:t>Multi-Currency Support: Accept international donations</a:t>
            </a:r>
          </a:p>
          <a:p>
            <a:r>
              <a:rPr lang="en-IN" dirty="0"/>
              <a:t>Mobile App: Android/iOS app for accessibility</a:t>
            </a:r>
          </a:p>
          <a:p>
            <a:r>
              <a:rPr lang="en-IN" dirty="0"/>
              <a:t>Enhanced Reporting: Real-time data analytics and visual reports</a:t>
            </a:r>
          </a:p>
          <a:p>
            <a:endParaRPr lang="en-IN" dirty="0"/>
          </a:p>
        </p:txBody>
      </p:sp>
    </p:spTree>
    <p:extLst>
      <p:ext uri="{BB962C8B-B14F-4D97-AF65-F5344CB8AC3E}">
        <p14:creationId xmlns:p14="http://schemas.microsoft.com/office/powerpoint/2010/main" val="2685114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C95A-2F19-FF6B-DEC0-A9D6ACB5C9E4}"/>
              </a:ext>
            </a:extLst>
          </p:cNvPr>
          <p:cNvSpPr>
            <a:spLocks noGrp="1"/>
          </p:cNvSpPr>
          <p:nvPr>
            <p:ph type="title" idx="4294967295"/>
          </p:nvPr>
        </p:nvSpPr>
        <p:spPr>
          <a:xfrm>
            <a:off x="2133600" y="484188"/>
            <a:ext cx="10058400" cy="981075"/>
          </a:xfrm>
        </p:spPr>
        <p:txBody>
          <a:bodyPr>
            <a:normAutofit fontScale="90000"/>
          </a:bodyPr>
          <a:lstStyle/>
          <a:p>
            <a:r>
              <a:rPr lang="en-US" sz="5400" b="1" dirty="0">
                <a:latin typeface="Times New Roman" panose="02020603050405020304" pitchFamily="18" charset="0"/>
                <a:cs typeface="Times New Roman" panose="02020603050405020304" pitchFamily="18" charset="0"/>
              </a:rPr>
              <a:t>S</a:t>
            </a:r>
            <a:r>
              <a:rPr lang="en-IN" sz="5400" b="1" dirty="0">
                <a:latin typeface="Times New Roman" panose="02020603050405020304" pitchFamily="18" charset="0"/>
                <a:cs typeface="Times New Roman" panose="02020603050405020304" pitchFamily="18" charset="0"/>
              </a:rPr>
              <a:t>AMPLE SCREENSHOTS</a:t>
            </a:r>
            <a:br>
              <a:rPr lang="en-IN" sz="5400" dirty="0"/>
            </a:br>
            <a:endParaRPr lang="en-IN" dirty="0"/>
          </a:p>
        </p:txBody>
      </p:sp>
      <p:pic>
        <p:nvPicPr>
          <p:cNvPr id="6" name="Picture 5">
            <a:extLst>
              <a:ext uri="{FF2B5EF4-FFF2-40B4-BE49-F238E27FC236}">
                <a16:creationId xmlns:a16="http://schemas.microsoft.com/office/drawing/2014/main" id="{CAA58B33-4FFB-499F-7D51-9625BE7A5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3666"/>
            <a:ext cx="12192000" cy="5884333"/>
          </a:xfrm>
          <a:prstGeom prst="rect">
            <a:avLst/>
          </a:prstGeom>
        </p:spPr>
      </p:pic>
    </p:spTree>
    <p:extLst>
      <p:ext uri="{BB962C8B-B14F-4D97-AF65-F5344CB8AC3E}">
        <p14:creationId xmlns:p14="http://schemas.microsoft.com/office/powerpoint/2010/main" val="2817387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C1099-A247-ABC1-0012-6737DBE48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1524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B8D0B-EB1F-2BB2-513B-8A1AF24F304A}"/>
              </a:ext>
            </a:extLst>
          </p:cNvPr>
          <p:cNvSpPr>
            <a:spLocks noGrp="1"/>
          </p:cNvSpPr>
          <p:nvPr>
            <p:ph type="title"/>
          </p:nvPr>
        </p:nvSpPr>
        <p:spPr/>
        <p:txBody>
          <a:bodyPr/>
          <a:lstStyle/>
          <a:p>
            <a:pPr algn="ctr"/>
            <a:r>
              <a:rPr lang="en-IN" dirty="0"/>
              <a:t> Proposed System</a:t>
            </a:r>
          </a:p>
        </p:txBody>
      </p:sp>
      <p:sp>
        <p:nvSpPr>
          <p:cNvPr id="3" name="Content Placeholder 2">
            <a:extLst>
              <a:ext uri="{FF2B5EF4-FFF2-40B4-BE49-F238E27FC236}">
                <a16:creationId xmlns:a16="http://schemas.microsoft.com/office/drawing/2014/main" id="{5D6EC533-BFEA-BE93-3CC1-3E8F8CCEBD6E}"/>
              </a:ext>
            </a:extLst>
          </p:cNvPr>
          <p:cNvSpPr>
            <a:spLocks noGrp="1"/>
          </p:cNvSpPr>
          <p:nvPr>
            <p:ph idx="1"/>
          </p:nvPr>
        </p:nvSpPr>
        <p:spPr>
          <a:xfrm>
            <a:off x="1069847" y="2121408"/>
            <a:ext cx="10859685" cy="4050792"/>
          </a:xfrm>
        </p:spPr>
        <p:txBody>
          <a:bodyPr/>
          <a:lstStyle/>
          <a:p>
            <a:pPr marL="0" indent="0">
              <a:buNone/>
            </a:pPr>
            <a:r>
              <a:rPr lang="en-US" dirty="0"/>
              <a:t>The Education Donation Website solves these problems with:</a:t>
            </a:r>
          </a:p>
          <a:p>
            <a:endParaRPr lang="en-US" dirty="0"/>
          </a:p>
          <a:p>
            <a:r>
              <a:rPr lang="en-US" dirty="0"/>
              <a:t>    User Profiles: Students share their achievements and financial needs.</a:t>
            </a:r>
          </a:p>
          <a:p>
            <a:r>
              <a:rPr lang="en-US" dirty="0"/>
              <a:t>    Donation Categories: Donors can choose to support tuition fees, books, or supplies.</a:t>
            </a:r>
          </a:p>
          <a:p>
            <a:r>
              <a:rPr lang="en-US" dirty="0"/>
              <a:t>    Transparency &amp; Tracking: Donors can see how their funds are used.</a:t>
            </a:r>
            <a:endParaRPr lang="en-IN" dirty="0"/>
          </a:p>
        </p:txBody>
      </p:sp>
    </p:spTree>
    <p:extLst>
      <p:ext uri="{BB962C8B-B14F-4D97-AF65-F5344CB8AC3E}">
        <p14:creationId xmlns:p14="http://schemas.microsoft.com/office/powerpoint/2010/main" val="2516705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28BF0A-8445-8420-95F4-CC73F0F2D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4509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87928C-469D-AE4A-0EE9-824EA683E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3866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518621-D54E-811C-3FE4-627F46FC9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13562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3305CE-0A7F-CA46-AB12-E490230B0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81872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76D2F6-6CBB-525A-8D54-AAE7F2A48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759613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35ED7C-EB55-CFBE-8B37-4BB03C54F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69547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A4848-CD99-7D16-C25C-99594B721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79407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C474-84B7-9BF3-0629-494B948B8C8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C4BC4F4-B869-337C-9137-FF217D6F0A18}"/>
              </a:ext>
            </a:extLst>
          </p:cNvPr>
          <p:cNvSpPr>
            <a:spLocks noGrp="1"/>
          </p:cNvSpPr>
          <p:nvPr>
            <p:ph idx="1"/>
          </p:nvPr>
        </p:nvSpPr>
        <p:spPr>
          <a:xfrm>
            <a:off x="866648" y="1875875"/>
            <a:ext cx="9555819" cy="4050792"/>
          </a:xfrm>
        </p:spPr>
        <p:txBody>
          <a:bodyPr/>
          <a:lstStyle/>
          <a:p>
            <a:r>
              <a:rPr lang="en-US" dirty="0"/>
              <a:t>The Donation Website streamlines financial aid distribution with improved transparency and efficiency. Future enhancements like AI matching and blockchain integration will further improve the platform's capabilities.</a:t>
            </a:r>
          </a:p>
          <a:p>
            <a:endParaRPr lang="en-IN" dirty="0"/>
          </a:p>
        </p:txBody>
      </p:sp>
    </p:spTree>
    <p:extLst>
      <p:ext uri="{BB962C8B-B14F-4D97-AF65-F5344CB8AC3E}">
        <p14:creationId xmlns:p14="http://schemas.microsoft.com/office/powerpoint/2010/main" val="1673963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35AE1D-49B0-738F-7AC9-30B7A0BFF9E2}"/>
              </a:ext>
            </a:extLst>
          </p:cNvPr>
          <p:cNvSpPr txBox="1"/>
          <p:nvPr/>
        </p:nvSpPr>
        <p:spPr>
          <a:xfrm>
            <a:off x="4216400" y="2482334"/>
            <a:ext cx="6096000" cy="830997"/>
          </a:xfrm>
          <a:prstGeom prst="rect">
            <a:avLst/>
          </a:prstGeom>
          <a:noFill/>
        </p:spPr>
        <p:txBody>
          <a:bodyPr wrap="square">
            <a:spAutoFit/>
          </a:bodyPr>
          <a:lstStyle/>
          <a:p>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2978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6012-887D-813B-8AF8-9DAE520DBADA}"/>
              </a:ext>
            </a:extLst>
          </p:cNvPr>
          <p:cNvSpPr>
            <a:spLocks noGrp="1"/>
          </p:cNvSpPr>
          <p:nvPr>
            <p:ph type="title"/>
          </p:nvPr>
        </p:nvSpPr>
        <p:spPr>
          <a:xfrm>
            <a:off x="186267" y="482600"/>
            <a:ext cx="11311466" cy="1498600"/>
          </a:xfrm>
        </p:spPr>
        <p:txBody>
          <a:bodyPr/>
          <a:lstStyle/>
          <a:p>
            <a:pPr algn="ctr"/>
            <a:r>
              <a:rPr lang="en-IN" dirty="0"/>
              <a:t> Problem Definition &amp; Project Description</a:t>
            </a:r>
          </a:p>
        </p:txBody>
      </p:sp>
      <p:sp>
        <p:nvSpPr>
          <p:cNvPr id="3" name="Content Placeholder 2">
            <a:extLst>
              <a:ext uri="{FF2B5EF4-FFF2-40B4-BE49-F238E27FC236}">
                <a16:creationId xmlns:a16="http://schemas.microsoft.com/office/drawing/2014/main" id="{F896DB79-3FC5-7D92-F739-7E71EF799C39}"/>
              </a:ext>
            </a:extLst>
          </p:cNvPr>
          <p:cNvSpPr>
            <a:spLocks noGrp="1"/>
          </p:cNvSpPr>
          <p:nvPr>
            <p:ph idx="1"/>
          </p:nvPr>
        </p:nvSpPr>
        <p:spPr>
          <a:xfrm>
            <a:off x="1069848" y="2548467"/>
            <a:ext cx="10058400" cy="3623733"/>
          </a:xfrm>
        </p:spPr>
        <p:txBody>
          <a:bodyPr>
            <a:noAutofit/>
          </a:bodyPr>
          <a:lstStyle/>
          <a:p>
            <a:pPr marL="0" indent="0" algn="just">
              <a:buNone/>
            </a:pPr>
            <a:r>
              <a:rPr lang="en-US" dirty="0"/>
              <a:t>               Many students struggle to continue their education due to financial difficulties. This project creates a platform where donors can support students while ensuring transparency and accountability. By connecting donors and students, the platform helps underprivileged students pursue their education.</a:t>
            </a:r>
          </a:p>
        </p:txBody>
      </p:sp>
    </p:spTree>
    <p:extLst>
      <p:ext uri="{BB962C8B-B14F-4D97-AF65-F5344CB8AC3E}">
        <p14:creationId xmlns:p14="http://schemas.microsoft.com/office/powerpoint/2010/main" val="173958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08C6-3E77-9F40-9FCE-E2F60508D2A9}"/>
              </a:ext>
            </a:extLst>
          </p:cNvPr>
          <p:cNvSpPr>
            <a:spLocks noGrp="1"/>
          </p:cNvSpPr>
          <p:nvPr>
            <p:ph type="title"/>
          </p:nvPr>
        </p:nvSpPr>
        <p:spPr>
          <a:xfrm>
            <a:off x="1069848" y="484632"/>
            <a:ext cx="10058400" cy="751501"/>
          </a:xfrm>
        </p:spPr>
        <p:txBody>
          <a:bodyPr>
            <a:normAutofit fontScale="90000"/>
          </a:bodyPr>
          <a:lstStyle/>
          <a:p>
            <a:pPr algn="ctr"/>
            <a:r>
              <a:rPr lang="en-US" dirty="0"/>
              <a:t>modules</a:t>
            </a:r>
            <a:endParaRPr lang="en-IN" dirty="0"/>
          </a:p>
        </p:txBody>
      </p:sp>
      <p:sp>
        <p:nvSpPr>
          <p:cNvPr id="3" name="Content Placeholder 2">
            <a:extLst>
              <a:ext uri="{FF2B5EF4-FFF2-40B4-BE49-F238E27FC236}">
                <a16:creationId xmlns:a16="http://schemas.microsoft.com/office/drawing/2014/main" id="{5460C922-D62A-B73F-E13E-FECA4D8C5D8F}"/>
              </a:ext>
            </a:extLst>
          </p:cNvPr>
          <p:cNvSpPr>
            <a:spLocks noGrp="1"/>
          </p:cNvSpPr>
          <p:nvPr>
            <p:ph idx="1"/>
          </p:nvPr>
        </p:nvSpPr>
        <p:spPr>
          <a:xfrm>
            <a:off x="1069848" y="1439333"/>
            <a:ext cx="10058400" cy="4732867"/>
          </a:xfrm>
        </p:spPr>
        <p:txBody>
          <a:bodyPr>
            <a:normAutofit fontScale="92500" lnSpcReduction="10000"/>
          </a:bodyPr>
          <a:lstStyle/>
          <a:p>
            <a:pPr marL="0" indent="0">
              <a:buNone/>
            </a:pPr>
            <a:endParaRPr lang="en-US" sz="2000" b="1" dirty="0"/>
          </a:p>
          <a:p>
            <a:pPr marL="0" indent="0">
              <a:buNone/>
            </a:pPr>
            <a:r>
              <a:rPr lang="en-US" sz="2000" dirty="0"/>
              <a:t>Admin: Manages users, donations, and fund allocation.</a:t>
            </a:r>
          </a:p>
          <a:p>
            <a:pPr marL="0" indent="0">
              <a:buNone/>
            </a:pPr>
            <a:r>
              <a:rPr lang="en-US" sz="2000" dirty="0"/>
              <a:t>User: Students apply for aid, and donors contribute to education.   </a:t>
            </a:r>
          </a:p>
          <a:p>
            <a:pPr marL="0" indent="0">
              <a:buNone/>
            </a:pPr>
            <a:r>
              <a:rPr lang="en-US" sz="2000" b="1" dirty="0"/>
              <a:t>Admin Module</a:t>
            </a:r>
          </a:p>
          <a:p>
            <a:r>
              <a:rPr lang="en-US" sz="2000" dirty="0"/>
              <a:t>    View Fund Allocation</a:t>
            </a:r>
          </a:p>
          <a:p>
            <a:r>
              <a:rPr lang="en-US" sz="2000" dirty="0"/>
              <a:t>    View Donor List</a:t>
            </a:r>
          </a:p>
          <a:p>
            <a:r>
              <a:rPr lang="en-US" sz="2000" dirty="0"/>
              <a:t>    View Student List</a:t>
            </a:r>
          </a:p>
          <a:p>
            <a:pPr marL="0" indent="0">
              <a:buNone/>
            </a:pPr>
            <a:r>
              <a:rPr lang="en-US" sz="2000" b="1" dirty="0"/>
              <a:t>User Module</a:t>
            </a:r>
          </a:p>
          <a:p>
            <a:r>
              <a:rPr lang="en-US" sz="2000" dirty="0"/>
              <a:t>    Registration</a:t>
            </a:r>
          </a:p>
          <a:p>
            <a:r>
              <a:rPr lang="en-US" sz="2000" dirty="0"/>
              <a:t>    Upload Documents</a:t>
            </a:r>
          </a:p>
          <a:p>
            <a:r>
              <a:rPr lang="en-US" sz="2000" dirty="0"/>
              <a:t>    Donate Funds</a:t>
            </a:r>
          </a:p>
          <a:p>
            <a:r>
              <a:rPr lang="en-US" sz="2000" dirty="0"/>
              <a:t>    Post Feedback</a:t>
            </a:r>
            <a:endParaRPr lang="en-IN" sz="2000" dirty="0"/>
          </a:p>
          <a:p>
            <a:endParaRPr lang="en-IN" dirty="0"/>
          </a:p>
        </p:txBody>
      </p:sp>
    </p:spTree>
    <p:extLst>
      <p:ext uri="{BB962C8B-B14F-4D97-AF65-F5344CB8AC3E}">
        <p14:creationId xmlns:p14="http://schemas.microsoft.com/office/powerpoint/2010/main" val="241987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5407-221B-6A3C-9393-305F29EC327A}"/>
              </a:ext>
            </a:extLst>
          </p:cNvPr>
          <p:cNvSpPr>
            <a:spLocks noGrp="1"/>
          </p:cNvSpPr>
          <p:nvPr>
            <p:ph type="title"/>
          </p:nvPr>
        </p:nvSpPr>
        <p:spPr>
          <a:xfrm>
            <a:off x="1069848" y="152400"/>
            <a:ext cx="10058400" cy="1312333"/>
          </a:xfrm>
        </p:spPr>
        <p:txBody>
          <a:bodyPr/>
          <a:lstStyle/>
          <a:p>
            <a:pPr algn="ctr"/>
            <a:r>
              <a:rPr lang="en-IN" dirty="0"/>
              <a:t> SYSTEM ANALYSIS</a:t>
            </a:r>
          </a:p>
        </p:txBody>
      </p:sp>
      <p:sp>
        <p:nvSpPr>
          <p:cNvPr id="3" name="Content Placeholder 2">
            <a:extLst>
              <a:ext uri="{FF2B5EF4-FFF2-40B4-BE49-F238E27FC236}">
                <a16:creationId xmlns:a16="http://schemas.microsoft.com/office/drawing/2014/main" id="{E5240171-77DA-E0F9-A65E-DD82919D8752}"/>
              </a:ext>
            </a:extLst>
          </p:cNvPr>
          <p:cNvSpPr>
            <a:spLocks noGrp="1"/>
          </p:cNvSpPr>
          <p:nvPr>
            <p:ph idx="1"/>
          </p:nvPr>
        </p:nvSpPr>
        <p:spPr>
          <a:xfrm>
            <a:off x="1069848" y="1464733"/>
            <a:ext cx="10058400" cy="4707467"/>
          </a:xfrm>
        </p:spPr>
        <p:txBody>
          <a:bodyPr>
            <a:normAutofit fontScale="92500" lnSpcReduction="20000"/>
          </a:bodyPr>
          <a:lstStyle/>
          <a:p>
            <a:pPr marL="0" indent="0">
              <a:buNone/>
            </a:pPr>
            <a:r>
              <a:rPr lang="en-IN" b="1" dirty="0"/>
              <a:t>EQUIREMENTS SPECIFICTAION</a:t>
            </a:r>
          </a:p>
          <a:p>
            <a:pPr marL="0" indent="0">
              <a:buNone/>
            </a:pPr>
            <a:r>
              <a:rPr lang="en-IN" b="1" dirty="0"/>
              <a:t>HARDWARE REQUIREMENTS</a:t>
            </a:r>
          </a:p>
          <a:p>
            <a:r>
              <a:rPr lang="en-IN" dirty="0"/>
              <a:t>Processor : Intel</a:t>
            </a:r>
          </a:p>
          <a:p>
            <a:r>
              <a:rPr lang="en-IN" dirty="0"/>
              <a:t>RAM : 4.00GB</a:t>
            </a:r>
          </a:p>
          <a:p>
            <a:r>
              <a:rPr lang="en-IN" dirty="0"/>
              <a:t>Hard disk : 40GB</a:t>
            </a:r>
          </a:p>
          <a:p>
            <a:r>
              <a:rPr lang="en-IN" dirty="0"/>
              <a:t>Monitor : 15”mVGA monitor</a:t>
            </a:r>
          </a:p>
          <a:p>
            <a:r>
              <a:rPr lang="en-IN" dirty="0"/>
              <a:t>Keyboard : 104 keys keyboard</a:t>
            </a:r>
          </a:p>
          <a:p>
            <a:r>
              <a:rPr lang="en-IN" dirty="0"/>
              <a:t>Mouse : Optical mouse</a:t>
            </a:r>
          </a:p>
          <a:p>
            <a:pPr marL="0" indent="0">
              <a:buNone/>
            </a:pPr>
            <a:r>
              <a:rPr lang="en-IN" b="1" dirty="0"/>
              <a:t>SOFTWARE REQUIREMENTS</a:t>
            </a:r>
          </a:p>
          <a:p>
            <a:r>
              <a:rPr lang="en-IN" dirty="0" err="1"/>
              <a:t>Opersating</a:t>
            </a:r>
            <a:r>
              <a:rPr lang="en-IN" dirty="0"/>
              <a:t> system : 64-bit</a:t>
            </a:r>
          </a:p>
          <a:p>
            <a:r>
              <a:rPr lang="en-IN" dirty="0"/>
              <a:t>Local host server : </a:t>
            </a:r>
            <a:r>
              <a:rPr lang="en-IN" dirty="0" err="1"/>
              <a:t>XamppServer</a:t>
            </a:r>
            <a:endParaRPr lang="en-IN" dirty="0"/>
          </a:p>
          <a:p>
            <a:r>
              <a:rPr lang="en-IN" dirty="0"/>
              <a:t>Database connectivity : phpMyAdmin</a:t>
            </a:r>
          </a:p>
          <a:p>
            <a:r>
              <a:rPr lang="en-IN" dirty="0"/>
              <a:t>Front end : HTML, CSS, JavaScript </a:t>
            </a:r>
            <a:r>
              <a:rPr lang="en-IN" dirty="0" err="1"/>
              <a:t>andBootstrapBack</a:t>
            </a:r>
            <a:r>
              <a:rPr lang="en-IN" dirty="0"/>
              <a:t> end : Django and MYSQL</a:t>
            </a:r>
          </a:p>
        </p:txBody>
      </p:sp>
    </p:spTree>
    <p:extLst>
      <p:ext uri="{BB962C8B-B14F-4D97-AF65-F5344CB8AC3E}">
        <p14:creationId xmlns:p14="http://schemas.microsoft.com/office/powerpoint/2010/main" val="34414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9ABA-50FA-68BF-FDC3-0AFA7F94C2EF}"/>
              </a:ext>
            </a:extLst>
          </p:cNvPr>
          <p:cNvSpPr>
            <a:spLocks noGrp="1"/>
          </p:cNvSpPr>
          <p:nvPr>
            <p:ph type="title"/>
          </p:nvPr>
        </p:nvSpPr>
        <p:spPr/>
        <p:txBody>
          <a:bodyPr/>
          <a:lstStyle/>
          <a:p>
            <a:pPr algn="ctr"/>
            <a:r>
              <a:rPr lang="en-IN" dirty="0"/>
              <a:t> Feasibility Study</a:t>
            </a:r>
          </a:p>
        </p:txBody>
      </p:sp>
      <p:sp>
        <p:nvSpPr>
          <p:cNvPr id="3" name="Content Placeholder 2">
            <a:extLst>
              <a:ext uri="{FF2B5EF4-FFF2-40B4-BE49-F238E27FC236}">
                <a16:creationId xmlns:a16="http://schemas.microsoft.com/office/drawing/2014/main" id="{6B7E1F2D-AC01-65D3-3EE8-1631D4CE8F80}"/>
              </a:ext>
            </a:extLst>
          </p:cNvPr>
          <p:cNvSpPr>
            <a:spLocks noGrp="1"/>
          </p:cNvSpPr>
          <p:nvPr>
            <p:ph idx="1"/>
          </p:nvPr>
        </p:nvSpPr>
        <p:spPr/>
        <p:txBody>
          <a:bodyPr/>
          <a:lstStyle/>
          <a:p>
            <a:r>
              <a:rPr lang="en-US" dirty="0"/>
              <a:t>The Education Donation Website is a simple platform designed to help college students raise funds for scholarships, events, and educational resources. This study evaluates whether the project is practical and sustainable by analyzing technical, operational, and economic aspects. </a:t>
            </a:r>
            <a:endParaRPr lang="en-IN" dirty="0"/>
          </a:p>
        </p:txBody>
      </p:sp>
    </p:spTree>
    <p:extLst>
      <p:ext uri="{BB962C8B-B14F-4D97-AF65-F5344CB8AC3E}">
        <p14:creationId xmlns:p14="http://schemas.microsoft.com/office/powerpoint/2010/main" val="277871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9F79-9F07-7D27-495F-0D993C366085}"/>
              </a:ext>
            </a:extLst>
          </p:cNvPr>
          <p:cNvSpPr>
            <a:spLocks noGrp="1"/>
          </p:cNvSpPr>
          <p:nvPr>
            <p:ph type="title"/>
          </p:nvPr>
        </p:nvSpPr>
        <p:spPr/>
        <p:txBody>
          <a:bodyPr/>
          <a:lstStyle/>
          <a:p>
            <a:pPr algn="ctr"/>
            <a:r>
              <a:rPr lang="en-IN" dirty="0"/>
              <a:t>Technical Feasibility</a:t>
            </a:r>
          </a:p>
        </p:txBody>
      </p:sp>
      <p:sp>
        <p:nvSpPr>
          <p:cNvPr id="3" name="Content Placeholder 2">
            <a:extLst>
              <a:ext uri="{FF2B5EF4-FFF2-40B4-BE49-F238E27FC236}">
                <a16:creationId xmlns:a16="http://schemas.microsoft.com/office/drawing/2014/main" id="{12C2FF2B-0FFA-9E72-DC8E-EBBF5E3207E9}"/>
              </a:ext>
            </a:extLst>
          </p:cNvPr>
          <p:cNvSpPr>
            <a:spLocks noGrp="1"/>
          </p:cNvSpPr>
          <p:nvPr>
            <p:ph idx="1"/>
          </p:nvPr>
        </p:nvSpPr>
        <p:spPr/>
        <p:txBody>
          <a:bodyPr/>
          <a:lstStyle/>
          <a:p>
            <a:pPr marL="0" indent="0">
              <a:buNone/>
            </a:pPr>
            <a:r>
              <a:rPr lang="en-IN" dirty="0"/>
              <a:t>Checks if the required technology is available:  </a:t>
            </a:r>
          </a:p>
          <a:p>
            <a:r>
              <a:rPr lang="en-IN" dirty="0"/>
              <a:t>Frontend: HTML, CSS, JavaScript (for a simple and user-friendly interface).  </a:t>
            </a:r>
          </a:p>
          <a:p>
            <a:r>
              <a:rPr lang="en-IN" dirty="0"/>
              <a:t>Backend: Django (a reliable framework for website functionality).  </a:t>
            </a:r>
          </a:p>
          <a:p>
            <a:r>
              <a:rPr lang="en-IN" dirty="0"/>
              <a:t>Database: MySQL (secure storage for user and fundraiser data).  </a:t>
            </a:r>
          </a:p>
          <a:p>
            <a:r>
              <a:rPr lang="en-IN" dirty="0"/>
              <a:t>Payment Gateway: </a:t>
            </a:r>
            <a:r>
              <a:rPr lang="en-IN" dirty="0" err="1"/>
              <a:t>Razorpay</a:t>
            </a:r>
            <a:r>
              <a:rPr lang="en-IN" dirty="0"/>
              <a:t> (for easy and secure donations). </a:t>
            </a:r>
          </a:p>
        </p:txBody>
      </p:sp>
    </p:spTree>
    <p:extLst>
      <p:ext uri="{BB962C8B-B14F-4D97-AF65-F5344CB8AC3E}">
        <p14:creationId xmlns:p14="http://schemas.microsoft.com/office/powerpoint/2010/main" val="3293204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159</TotalTime>
  <Words>2091</Words>
  <Application>Microsoft Office PowerPoint</Application>
  <PresentationFormat>Widescreen</PresentationFormat>
  <Paragraphs>479</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Rockwell</vt:lpstr>
      <vt:lpstr>Rockwell Condensed</vt:lpstr>
      <vt:lpstr>Times New Roman</vt:lpstr>
      <vt:lpstr>Wingdings</vt:lpstr>
      <vt:lpstr>Wood Type</vt:lpstr>
      <vt:lpstr>DONATION WEBSITE</vt:lpstr>
      <vt:lpstr>ABSTRACT</vt:lpstr>
      <vt:lpstr> Existing System</vt:lpstr>
      <vt:lpstr> Proposed System</vt:lpstr>
      <vt:lpstr> Problem Definition &amp; Project Description</vt:lpstr>
      <vt:lpstr>modules</vt:lpstr>
      <vt:lpstr> SYSTEM ANALYSIS</vt:lpstr>
      <vt:lpstr> Feasibility Study</vt:lpstr>
      <vt:lpstr>Technical Feasibility</vt:lpstr>
      <vt:lpstr>Operational Feasibility</vt:lpstr>
      <vt:lpstr>Economic Feasibility</vt:lpstr>
      <vt:lpstr>Razorpay Details</vt:lpstr>
      <vt:lpstr>Razorpay Details</vt:lpstr>
      <vt:lpstr>Razorpay Details</vt:lpstr>
      <vt:lpstr>ARCHITECTURE DESIGN</vt:lpstr>
      <vt:lpstr>DATA FLOW DIAGRAM</vt:lpstr>
      <vt:lpstr>DATA FLOW DIAGRAM</vt:lpstr>
      <vt:lpstr>DATA FLOW DIAGRAM</vt:lpstr>
      <vt:lpstr>DATA DICTIONARY</vt:lpstr>
      <vt:lpstr>PowerPoint Presentation</vt:lpstr>
      <vt:lpstr>PowerPoint Presentation</vt:lpstr>
      <vt:lpstr>PowerPoint Presentation</vt:lpstr>
      <vt:lpstr>NORMALIZATION </vt:lpstr>
      <vt:lpstr>PowerPoint Presentation</vt:lpstr>
      <vt:lpstr>Error message</vt:lpstr>
      <vt:lpstr>System Testing</vt:lpstr>
      <vt:lpstr>User Manual</vt:lpstr>
      <vt:lpstr>Technology Stack</vt:lpstr>
      <vt:lpstr>Future Enhancements</vt:lpstr>
      <vt:lpstr>Project Objectives</vt:lpstr>
      <vt:lpstr>Key Features</vt:lpstr>
      <vt:lpstr>Security Measures</vt:lpstr>
      <vt:lpstr>References &amp; Bibliography</vt:lpstr>
      <vt:lpstr>Installation Process</vt:lpstr>
      <vt:lpstr>User Roles and Permissions</vt:lpstr>
      <vt:lpstr>Testing Results and Validation</vt:lpstr>
      <vt:lpstr>Future Scope and Enhancements</vt:lpstr>
      <vt:lpstr>SAMPLE SCREENSHOTS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Esva</dc:creator>
  <cp:lastModifiedBy>Priya Esva</cp:lastModifiedBy>
  <cp:revision>4</cp:revision>
  <dcterms:created xsi:type="dcterms:W3CDTF">2025-01-29T16:29:35Z</dcterms:created>
  <dcterms:modified xsi:type="dcterms:W3CDTF">2025-03-19T17:19:35Z</dcterms:modified>
</cp:coreProperties>
</file>