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9/5/2024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914400" y="3124200"/>
            <a:ext cx="8610600" cy="1772920"/>
          </a:xfrm>
          <a:prstGeom prst="rect">
            <a:avLst/>
          </a:prstGeom>
          <a:ln>
            <a:solidFill>
              <a:schemeClr val="bg1"/>
            </a:solidFill>
          </a:ln>
        </p:spPr>
        <p:style>
          <a:lnRef idx="2">
            <a:schemeClr val="accent1"/>
          </a:lnRef>
          <a:fillRef idx="0">
            <a:srgbClr val="FFFFFF"/>
          </a:fillRef>
          <a:effectRef idx="0">
            <a:srgbClr val="FFFFFF"/>
          </a:effectRef>
          <a:fontRef idx="minor">
            <a:schemeClr val="tx1"/>
          </a:fontRef>
        </p:style>
        <p:txBody>
          <a:bodyPr wrap="square" rtlCol="0">
            <a:noAutofit/>
          </a:bodyPr>
          <a:lstStyle/>
          <a:p>
            <a:r>
              <a:rPr lang="en-US" sz="2400" b="1" dirty="0"/>
              <a:t>STUDENT NAME: </a:t>
            </a:r>
            <a:r>
              <a:rPr lang="en-IN" altLang="en-US" sz="2400" b="1" dirty="0"/>
              <a:t>HARI PRAKASH M</a:t>
            </a:r>
            <a:endParaRPr lang="en-US" sz="2400" b="1" dirty="0"/>
          </a:p>
          <a:p>
            <a:r>
              <a:rPr lang="en-US" sz="2400" b="1" dirty="0"/>
              <a:t>REGISTER NO: 312207</a:t>
            </a:r>
            <a:r>
              <a:rPr lang="en-IN" altLang="en-US" sz="2400" b="1" dirty="0"/>
              <a:t>291</a:t>
            </a:r>
          </a:p>
          <a:p>
            <a:r>
              <a:rPr lang="en-US" sz="2400" b="1" dirty="0">
                <a:sym typeface="+mn-ea"/>
              </a:rPr>
              <a:t>NAAN MUDHALVAN ID :</a:t>
            </a:r>
            <a:r>
              <a:rPr lang="en-IN" sz="2400" b="1">
                <a:sym typeface="+mn-ea"/>
              </a:rPr>
              <a:t>027BDF475BE89DAB8C54AB442CC06DBA</a:t>
            </a:r>
            <a:endParaRPr lang="en-US" sz="2400" b="1" dirty="0"/>
          </a:p>
          <a:p>
            <a:r>
              <a:rPr lang="en-US" sz="2400" b="1" dirty="0"/>
              <a:t>DEPARTMENT: B.COM(GENERAL)</a:t>
            </a:r>
          </a:p>
          <a:p>
            <a:r>
              <a:rPr lang="en-US" sz="2400" b="1" dirty="0"/>
              <a:t>COLLEGE: C KANDASWAMI NAIDU COLLEGE FOR MEN</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 Box 3"/>
          <p:cNvSpPr txBox="1"/>
          <p:nvPr/>
        </p:nvSpPr>
        <p:spPr>
          <a:xfrm>
            <a:off x="1047115" y="2345690"/>
            <a:ext cx="4064000" cy="368300"/>
          </a:xfrm>
          <a:prstGeom prst="rect">
            <a:avLst/>
          </a:prstGeom>
          <a:noFill/>
        </p:spPr>
        <p:txBody>
          <a:bodyPr wrap="square" rtlCol="0">
            <a:spAutoFit/>
          </a:bodyPr>
          <a:lstStyle/>
          <a:p>
            <a:endParaRPr lang="en-US"/>
          </a:p>
        </p:txBody>
      </p:sp>
      <p:sp>
        <p:nvSpPr>
          <p:cNvPr id="2" name="Text Box 1"/>
          <p:cNvSpPr txBox="1"/>
          <p:nvPr/>
        </p:nvSpPr>
        <p:spPr>
          <a:xfrm>
            <a:off x="412115" y="1143000"/>
            <a:ext cx="9646285" cy="2450465"/>
          </a:xfrm>
          <a:prstGeom prst="rect">
            <a:avLst/>
          </a:prstGeom>
          <a:noFill/>
        </p:spPr>
        <p:txBody>
          <a:bodyPr wrap="square" rtlCol="0">
            <a:noAutofit/>
          </a:bodyPr>
          <a:lstStyle/>
          <a:p>
            <a:r>
              <a:rPr lang="en-US"/>
              <a:t>1. Data Preparation: Extract the job function categories and their corresponding percentages from the chart.</a:t>
            </a:r>
          </a:p>
          <a:p>
            <a:endParaRPr lang="en-US"/>
          </a:p>
          <a:p>
            <a:r>
              <a:rPr lang="en-US"/>
              <a:t>2. Descriptive Statistics: </a:t>
            </a:r>
          </a:p>
          <a:p>
            <a:r>
              <a:rPr lang="en-US"/>
              <a:t>   - Calculate the mean, median, and mode of the job counts if raw counts are available.</a:t>
            </a:r>
          </a:p>
          <a:p>
            <a:r>
              <a:rPr lang="en-US"/>
              <a:t>   - Determine the variability or spread of job function counts.</a:t>
            </a:r>
          </a:p>
          <a:p>
            <a:endParaRPr lang="en-US"/>
          </a:p>
          <a:p>
            <a:r>
              <a:rPr lang="en-US"/>
              <a:t>3. Distribution Modeling:</a:t>
            </a:r>
          </a:p>
          <a:p>
            <a:r>
              <a:rPr lang="en-US"/>
              <a:t>   - Use a categorical distribution to model the likelihood of each job function occurring based on its percentage share.</a:t>
            </a:r>
          </a:p>
          <a:p>
            <a:r>
              <a:rPr lang="en-US"/>
              <a:t>   - Apply a multinomial distribution</a:t>
            </a:r>
            <a:r>
              <a:rPr lang="en-IN" altLang="en-US"/>
              <a:t> </a:t>
            </a:r>
            <a:r>
              <a:rPr lang="en-US"/>
              <a:t>if you're interested in modeling the counts of each category.</a:t>
            </a:r>
          </a:p>
          <a:p>
            <a:endParaRPr lang="en-US"/>
          </a:p>
          <a:p>
            <a:r>
              <a:rPr lang="en-US"/>
              <a:t>4. Predictive Modeling:</a:t>
            </a:r>
          </a:p>
          <a:p>
            <a:r>
              <a:rPr lang="en-US"/>
              <a:t>   - Utilize classification models (e.g., decision trees, random forests) to predict the most common job functions based on features like job requirements, department, or historical data.</a:t>
            </a:r>
          </a:p>
          <a:p>
            <a:r>
              <a:rPr lang="en-US"/>
              <a:t>   - Use clustering methods (like K-means) if you want to group similar job functions.</a:t>
            </a:r>
          </a:p>
          <a:p>
            <a:endParaRPr lang="en-US"/>
          </a:p>
          <a:p>
            <a:r>
              <a:rPr lang="en-US"/>
              <a:t>5. Visualization:</a:t>
            </a:r>
          </a:p>
          <a:p>
            <a:r>
              <a:rPr lang="en-US"/>
              <a:t>   - Recreate similar visualizations (pie or bar charts) using modeling results to validate your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818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592455" y="1169035"/>
            <a:ext cx="6523355" cy="2919095"/>
          </a:xfrm>
          <a:prstGeom prst="rect">
            <a:avLst/>
          </a:prstGeom>
          <a:noFill/>
        </p:spPr>
        <p:txBody>
          <a:bodyPr wrap="square" rtlCol="0">
            <a:noAutofit/>
          </a:bodyPr>
          <a:lstStyle/>
          <a:p>
            <a:endParaRPr lang="en-IN" b="1" dirty="0"/>
          </a:p>
          <a:p>
            <a:r>
              <a:rPr lang="en-IN" b="1" dirty="0">
                <a:sym typeface="+mn-ea"/>
              </a:rPr>
              <a:t>The two charts display the distribution of job functions with their counts. </a:t>
            </a:r>
          </a:p>
          <a:p>
            <a:endParaRPr lang="en-IN" b="1" dirty="0">
              <a:sym typeface="+mn-ea"/>
            </a:endParaRPr>
          </a:p>
          <a:p>
            <a:r>
              <a:rPr lang="en-IN" b="1" dirty="0">
                <a:sym typeface="+mn-ea"/>
              </a:rPr>
              <a:t>1. *Pie Chart*: The largest category is "Technician" at 19%, followed by "Foreman" at 13%. Several other job functions are evenly distributed, each representing about 4%.</a:t>
            </a:r>
          </a:p>
          <a:p>
            <a:endParaRPr lang="en-IN" b="1" dirty="0">
              <a:sym typeface="+mn-ea"/>
            </a:endParaRPr>
          </a:p>
          <a:p>
            <a:r>
              <a:rPr lang="en-IN" b="1" dirty="0">
                <a:sym typeface="+mn-ea"/>
              </a:rPr>
              <a:t>2. *Bar Chart*: It shows specific counts for each job function, with "Technician" having the highest count (9), followed by "Foreman" (6), and "Laborer" (4). The rest have counts between 1 and 2, indicating a more evenly distributed representation among the other job functions.</a:t>
            </a:r>
          </a:p>
        </p:txBody>
      </p:sp>
      <p:pic>
        <p:nvPicPr>
          <p:cNvPr id="8" name="Picture 7" descr="ha"/>
          <p:cNvPicPr>
            <a:picLocks noChangeAspect="1"/>
          </p:cNvPicPr>
          <p:nvPr/>
        </p:nvPicPr>
        <p:blipFill>
          <a:blip r:embed="rId3"/>
          <a:stretch>
            <a:fillRect/>
          </a:stretch>
        </p:blipFill>
        <p:spPr>
          <a:xfrm>
            <a:off x="7391400" y="0"/>
            <a:ext cx="2948305" cy="3422650"/>
          </a:xfrm>
          <a:prstGeom prst="rect">
            <a:avLst/>
          </a:prstGeom>
        </p:spPr>
      </p:pic>
      <p:pic>
        <p:nvPicPr>
          <p:cNvPr id="11" name="Picture 10" descr="Picturehha1"/>
          <p:cNvPicPr>
            <a:picLocks noChangeAspect="1"/>
          </p:cNvPicPr>
          <p:nvPr/>
        </p:nvPicPr>
        <p:blipFill>
          <a:blip r:embed="rId4"/>
          <a:stretch>
            <a:fillRect/>
          </a:stretch>
        </p:blipFill>
        <p:spPr>
          <a:xfrm>
            <a:off x="7391400" y="3505200"/>
            <a:ext cx="3088640" cy="3084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84250" y="1358265"/>
            <a:ext cx="8470900" cy="1377315"/>
          </a:xfrm>
          <a:prstGeom prst="rect">
            <a:avLst/>
          </a:prstGeom>
          <a:noFill/>
        </p:spPr>
        <p:txBody>
          <a:bodyPr wrap="square" rtlCol="0">
            <a:noAutofit/>
          </a:bodyPr>
          <a:lstStyle/>
          <a:p>
            <a:r>
              <a:rPr lang="en-US" sz="2000" b="1"/>
              <a:t>This Excel-based approach provides a scalable, adaptable, and efficient method for enhancing employee performance management.By leveraging data analytics, the organization can foster a culture of continuous improvement and drive overall success.Implemented an Excel-based solution for systematic employee performance analysis.Addressed the lack of consistency in evaluating performance, leading to more informed decision-making.Enabled identification of top performers, areas needing support, and overall productivity trends.Enhanced data-driven insights for management and HR.Streamlined reporting processes and reduced manual effort.Improved employee engagement and targeted development strategies.Regular updates and refinements to the model based on feedback.Integration with other data sources for a more holistic view.Continuous training for end-users to maximize tool effectiveness.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Job</a:t>
            </a:r>
            <a:r>
              <a:rPr lang="en-IN" altLang="en-US" sz="4400" b="1" dirty="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Function Analysis Throug</a:t>
            </a:r>
            <a:r>
              <a:rPr lang="en-IN" altLang="en-US" sz="4400" b="1" dirty="0">
                <a:solidFill>
                  <a:srgbClr val="0F0F0F"/>
                </a:solidFill>
                <a:latin typeface="Times New Roman" panose="02020603050405020304" pitchFamily="18" charset="0"/>
                <a:cs typeface="Times New Roman" panose="02020603050405020304" pitchFamily="18" charset="0"/>
              </a:rPr>
              <a:t>h</a:t>
            </a:r>
            <a:r>
              <a:rPr lang="en-US" sz="4400" b="1" dirty="0">
                <a:solidFill>
                  <a:srgbClr val="0F0F0F"/>
                </a:solidFill>
                <a:latin typeface="Times New Roman" panose="02020603050405020304" pitchFamily="18" charset="0"/>
                <a:cs typeface="Times New Roman" panose="02020603050405020304" pitchFamily="18" charset="0"/>
              </a:rPr>
              <a:t> Excel Data Mod</a:t>
            </a:r>
            <a:r>
              <a:rPr lang="en-IN" altLang="en-US" sz="4400" b="1" dirty="0">
                <a:solidFill>
                  <a:srgbClr val="0F0F0F"/>
                </a:solidFill>
                <a:latin typeface="Times New Roman" panose="02020603050405020304" pitchFamily="18" charset="0"/>
                <a:cs typeface="Times New Roman" panose="02020603050405020304" pitchFamily="18" charset="0"/>
              </a:rPr>
              <a:t>el</a:t>
            </a:r>
            <a:r>
              <a:rPr lang="en-US" sz="4400" b="1" dirty="0">
                <a:solidFill>
                  <a:srgbClr val="0F0F0F"/>
                </a:solidFill>
                <a:latin typeface="Times New Roman" panose="02020603050405020304" pitchFamily="18" charset="0"/>
                <a:cs typeface="Times New Roman" panose="02020603050405020304" pitchFamily="18" charset="0"/>
              </a:rPr>
              <a:t>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1628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 Box 14"/>
          <p:cNvSpPr txBox="1"/>
          <p:nvPr/>
        </p:nvSpPr>
        <p:spPr>
          <a:xfrm>
            <a:off x="606425" y="2058670"/>
            <a:ext cx="7385685" cy="3957955"/>
          </a:xfrm>
          <a:prstGeom prst="rect">
            <a:avLst/>
          </a:prstGeom>
          <a:noFill/>
        </p:spPr>
        <p:txBody>
          <a:bodyPr wrap="square" rtlCol="0">
            <a:noAutofit/>
          </a:bodyPr>
          <a:lstStyle/>
          <a:p>
            <a:r>
              <a:rPr lang="en-US" sz="2400" b="1"/>
              <a:t>      The organization needs to optimize its workforce allocation across various job functions to enhance operational efficiency and meet future demand. Currently, the distribution of job functions is imbalanced, with certain roles like Technicians and Foremen being overrepresented compared to others. The goal is to model the current job function distribution to understand the workforce composition better, identify areas of overstaffing or understaffing, and predict future needs based on historical trends.</a:t>
            </a:r>
          </a:p>
          <a:p>
            <a:endParaRPr lang="en-US" sz="2400" b="1"/>
          </a:p>
          <a:p>
            <a:endParaRPr 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33095" y="2133600"/>
            <a:ext cx="8502015" cy="3415030"/>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This project will analyzing and evaluating employees performance across various departments such as Human resources, marketing, Acconting, services, research and     development, Legal, Support, Engineering.This project includes graphs and pie chart and this project will result in a comprehensive, user-friendly excel tool that can be regularly updated and used by HR and management to drive performance improvemets within the organistion</a:t>
            </a: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 Box 9"/>
          <p:cNvSpPr txBox="1"/>
          <p:nvPr/>
        </p:nvSpPr>
        <p:spPr>
          <a:xfrm>
            <a:off x="984250" y="2063750"/>
            <a:ext cx="4064000" cy="521970"/>
          </a:xfrm>
          <a:prstGeom prst="rect">
            <a:avLst/>
          </a:prstGeom>
          <a:noFill/>
        </p:spPr>
        <p:txBody>
          <a:bodyPr wrap="square" rtlCol="0">
            <a:spAutoFit/>
          </a:bodyPr>
          <a:lstStyle/>
          <a:p>
            <a:pPr algn="l"/>
            <a:r>
              <a:rPr lang="en-US" sz="2800" b="1"/>
              <a:t>Employees:</a:t>
            </a:r>
          </a:p>
        </p:txBody>
      </p:sp>
      <p:sp>
        <p:nvSpPr>
          <p:cNvPr id="11" name="Text Box 10"/>
          <p:cNvSpPr txBox="1"/>
          <p:nvPr/>
        </p:nvSpPr>
        <p:spPr>
          <a:xfrm>
            <a:off x="1981200" y="2514600"/>
            <a:ext cx="7782560" cy="1123950"/>
          </a:xfrm>
          <a:prstGeom prst="rect">
            <a:avLst/>
          </a:prstGeom>
          <a:noFill/>
        </p:spPr>
        <p:txBody>
          <a:bodyPr wrap="square" rtlCol="0">
            <a:noAutofit/>
          </a:bodyPr>
          <a:lstStyle/>
          <a:p>
            <a:r>
              <a:rPr lang="en-US" sz="2400"/>
              <a:t>Individual Employees May have access to their performance data and metrics to self-assess and identify areas for personal improvement.</a:t>
            </a:r>
          </a:p>
          <a:p>
            <a:endParaRPr lang="en-US" sz="2400"/>
          </a:p>
        </p:txBody>
      </p:sp>
      <p:sp>
        <p:nvSpPr>
          <p:cNvPr id="13" name="Text Box 12"/>
          <p:cNvSpPr txBox="1"/>
          <p:nvPr/>
        </p:nvSpPr>
        <p:spPr>
          <a:xfrm>
            <a:off x="984250" y="3733800"/>
            <a:ext cx="4267835" cy="500380"/>
          </a:xfrm>
          <a:prstGeom prst="rect">
            <a:avLst/>
          </a:prstGeom>
          <a:noFill/>
        </p:spPr>
        <p:txBody>
          <a:bodyPr wrap="square" rtlCol="0">
            <a:noAutofit/>
          </a:bodyPr>
          <a:lstStyle/>
          <a:p>
            <a:r>
              <a:rPr lang="en-US" sz="2800" b="1"/>
              <a:t>Business Organization:</a:t>
            </a:r>
          </a:p>
        </p:txBody>
      </p:sp>
      <p:sp>
        <p:nvSpPr>
          <p:cNvPr id="15" name="Text Box 14"/>
          <p:cNvSpPr txBox="1"/>
          <p:nvPr/>
        </p:nvSpPr>
        <p:spPr>
          <a:xfrm>
            <a:off x="1981200" y="4272280"/>
            <a:ext cx="7117080" cy="2047240"/>
          </a:xfrm>
          <a:prstGeom prst="rect">
            <a:avLst/>
          </a:prstGeom>
          <a:noFill/>
        </p:spPr>
        <p:txBody>
          <a:bodyPr wrap="square" rtlCol="0">
            <a:noAutofit/>
          </a:bodyPr>
          <a:lstStyle/>
          <a:p>
            <a:r>
              <a:rPr lang="en-US" sz="2400"/>
              <a:t>Business Organization and Analysts  Use the data to support performance reviews, identify training needs, and develop employee development plans.Recruitment Teams Analyze data to understand the skills and performance trends that are beneficial for hiring.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838200" y="1524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743200" y="727710"/>
            <a:ext cx="7708265" cy="935990"/>
          </a:xfrm>
          <a:prstGeom prst="rect">
            <a:avLst/>
          </a:prstGeom>
          <a:noFill/>
        </p:spPr>
        <p:txBody>
          <a:bodyPr wrap="square" rtlCol="0">
            <a:noAutofit/>
          </a:bodyPr>
          <a:lstStyle/>
          <a:p>
            <a:r>
              <a:rPr lang="en-US" sz="1400" b="1"/>
              <a:t>Solution:*</a:t>
            </a:r>
          </a:p>
          <a:p>
            <a:endParaRPr lang="en-US" sz="1400" b="1"/>
          </a:p>
          <a:p>
            <a:r>
              <a:rPr lang="en-US" sz="1400" b="1"/>
              <a:t>1. *Data Analysis and Visualization*: Using descriptive analytics to understand the current job function distribution and identify areas of imbalance.</a:t>
            </a:r>
          </a:p>
          <a:p>
            <a:r>
              <a:rPr lang="en-US" sz="1400" b="1"/>
              <a:t>  2. *Predictive Modeling*: Implementing predictive models (e.g., machine learning algorithms) to forecast future job function demands based on historical data, trends, and business needs.</a:t>
            </a:r>
          </a:p>
          <a:p>
            <a:r>
              <a:rPr lang="en-US" sz="1400" b="1"/>
              <a:t>3. *Optimization Algorithms*: Applying optimization techniques to recommend optimal staffing levels, ensuring that resources are allocated efficiently across all job functions.</a:t>
            </a:r>
          </a:p>
          <a:p>
            <a:r>
              <a:rPr lang="en-US" sz="1400" b="1"/>
              <a:t>4. *Dynamic Workforce Planning Tool*: Developing an interactive tool/dashboard that allows management to visualize current staffing levels, simulate various scenarios, and make informed decisions on hiring, training, or reallocating staff.</a:t>
            </a:r>
          </a:p>
          <a:p>
            <a:endParaRPr lang="en-US" sz="1400" b="1"/>
          </a:p>
          <a:p>
            <a:r>
              <a:rPr lang="en-US" sz="1400" b="1"/>
              <a:t>*Value Proposition:*</a:t>
            </a:r>
          </a:p>
          <a:p>
            <a:r>
              <a:rPr lang="en-US" sz="1400" b="1"/>
              <a:t>1. *Enhanced Efficiency*: By aligning staffing levels with actual operational needs, the organization can reduce overstaffing or understaffing, leading to improved productivity and cost savings.</a:t>
            </a:r>
          </a:p>
          <a:p>
            <a:r>
              <a:rPr lang="en-US" sz="1400" b="1"/>
              <a:t>2. *Informed Decision-Making*: The predictive models provide actionable insights, enabling management to make proactive staffing decisions based on future needs rather than reactive adjustments.</a:t>
            </a:r>
          </a:p>
          <a:p>
            <a:r>
              <a:rPr lang="en-US" sz="1400" b="1"/>
              <a:t>3. *Scalability*: The solution is scalable and can be adapted as the organization grows or changes, providing long-term value in workforce planning.</a:t>
            </a:r>
          </a:p>
          <a:p>
            <a:r>
              <a:rPr lang="en-US" sz="1400" b="1"/>
              <a:t>4. *Increased Flexibility*: The dynamic planning tool offers flexibility in adjusting staffing strategies, allowing the organization to respond quickly to market changes or unexpected demands.</a:t>
            </a:r>
          </a:p>
          <a:p>
            <a:r>
              <a:rPr lang="en-US" sz="1400" b="1"/>
              <a:t>5. *Strategic Resource Allocation*: By optimizing job functions, the organization can better allocate resources to high-impact areas, enhancing overall business performance and achieving strategic goals.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dirty="0"/>
              <a:t>Data Description</a:t>
            </a:r>
          </a:p>
        </p:txBody>
      </p:sp>
      <p:sp>
        <p:nvSpPr>
          <p:cNvPr id="3" name="Text Box 2"/>
          <p:cNvSpPr txBox="1"/>
          <p:nvPr/>
        </p:nvSpPr>
        <p:spPr>
          <a:xfrm>
            <a:off x="1066800" y="1295400"/>
            <a:ext cx="10012680" cy="334010"/>
          </a:xfrm>
          <a:prstGeom prst="rect">
            <a:avLst/>
          </a:prstGeom>
          <a:noFill/>
        </p:spPr>
        <p:txBody>
          <a:bodyPr wrap="square" rtlCol="0">
            <a:noAutofit/>
          </a:bodyPr>
          <a:lstStyle/>
          <a:p>
            <a:r>
              <a:rPr lang="en-US" sz="1600" b="1" dirty="0">
                <a:sym typeface="+mn-ea"/>
              </a:rPr>
              <a:t>   The dataset consists of 3,000 records with 26 columns. Here is a brief description of some key columns:</a:t>
            </a:r>
          </a:p>
          <a:p>
            <a:endParaRPr lang="en-US" sz="1600" b="1" dirty="0">
              <a:sym typeface="+mn-ea"/>
            </a:endParaRPr>
          </a:p>
          <a:p>
            <a:r>
              <a:rPr lang="en-US" sz="1600" b="1" dirty="0">
                <a:sym typeface="+mn-ea"/>
              </a:rPr>
              <a:t>1. EmpID: Unique identifier for each employee.</a:t>
            </a:r>
          </a:p>
          <a:p>
            <a:r>
              <a:rPr lang="en-US" sz="1600" b="1" dirty="0">
                <a:sym typeface="+mn-ea"/>
              </a:rPr>
              <a:t>2. FirstName and LastName: Employee's first and last names.</a:t>
            </a:r>
          </a:p>
          <a:p>
            <a:r>
              <a:rPr lang="en-US" sz="1600" b="1" dirty="0">
                <a:sym typeface="+mn-ea"/>
              </a:rPr>
              <a:t>3. StartDate: Date when the employee started.</a:t>
            </a:r>
          </a:p>
          <a:p>
            <a:r>
              <a:rPr lang="en-US" sz="1600" b="1" dirty="0">
                <a:sym typeface="+mn-ea"/>
              </a:rPr>
              <a:t>4. ExitDate: Date when the employee left the company (if applicable).</a:t>
            </a:r>
          </a:p>
          <a:p>
            <a:r>
              <a:rPr lang="en-US" sz="1600" b="1" dirty="0">
                <a:sym typeface="+mn-ea"/>
              </a:rPr>
              <a:t>5. Title: Job title of the employee.</a:t>
            </a:r>
          </a:p>
          <a:p>
            <a:r>
              <a:rPr lang="en-US" sz="1600" b="1" dirty="0">
                <a:sym typeface="+mn-ea"/>
              </a:rPr>
              <a:t>6. Supervisor: Name of the employee's supervisor.</a:t>
            </a:r>
          </a:p>
          <a:p>
            <a:r>
              <a:rPr lang="en-US" sz="1600" b="1" dirty="0">
                <a:sym typeface="+mn-ea"/>
              </a:rPr>
              <a:t>7. ADEmail: Company email address of the employee.</a:t>
            </a:r>
          </a:p>
          <a:p>
            <a:r>
              <a:rPr lang="en-US" sz="1600" b="1" dirty="0">
                <a:sym typeface="+mn-ea"/>
              </a:rPr>
              <a:t>8. BusinessUnit: The business unit the employee belongs to.</a:t>
            </a:r>
          </a:p>
          <a:p>
            <a:r>
              <a:rPr lang="en-US" sz="1600" b="1" dirty="0">
                <a:sym typeface="+mn-ea"/>
              </a:rPr>
              <a:t>9. EmployeeStatus: Indicates if the employee is active or not.</a:t>
            </a:r>
          </a:p>
          <a:p>
            <a:r>
              <a:rPr lang="en-US" sz="1600" b="1" dirty="0">
                <a:sym typeface="+mn-ea"/>
              </a:rPr>
              <a:t>10. EmployeeType: Type of employment (e.g., full-time, part-time).</a:t>
            </a:r>
          </a:p>
          <a:p>
            <a:r>
              <a:rPr lang="en-US" sz="1600" b="1" dirty="0">
                <a:sym typeface="+mn-ea"/>
              </a:rPr>
              <a:t>11. DepartmentType and *Division: Department and division of the employee.</a:t>
            </a:r>
          </a:p>
          <a:p>
            <a:r>
              <a:rPr lang="en-US" sz="1600" b="1" dirty="0">
                <a:sym typeface="+mn-ea"/>
              </a:rPr>
              <a:t>12. LocationCode: Numerical code representing the employee's work location.</a:t>
            </a:r>
          </a:p>
          <a:p>
            <a:r>
              <a:rPr lang="en-US" sz="1600" b="1" dirty="0">
                <a:sym typeface="+mn-ea"/>
              </a:rPr>
              <a:t>13. State: State where the employee is located.</a:t>
            </a:r>
          </a:p>
          <a:p>
            <a:r>
              <a:rPr lang="en-US" sz="1600" b="1" dirty="0">
                <a:sym typeface="+mn-ea"/>
              </a:rPr>
              <a:t>14. JobFunctionDescription: A description of the employee's job function.</a:t>
            </a:r>
          </a:p>
          <a:p>
            <a:r>
              <a:rPr lang="en-US" sz="1600" b="1" dirty="0">
                <a:sym typeface="+mn-ea"/>
              </a:rPr>
              <a:t>15. GenderCode: Gender of the employee.</a:t>
            </a:r>
          </a:p>
          <a:p>
            <a:r>
              <a:rPr lang="en-US" sz="1600" b="1" dirty="0">
                <a:sym typeface="+mn-ea"/>
              </a:rPr>
              <a:t>16. RaceDesc: Race/ethnicity of the employee.</a:t>
            </a:r>
          </a:p>
          <a:p>
            <a:r>
              <a:rPr lang="en-US" sz="1600" b="1" dirty="0">
                <a:sym typeface="+mn-ea"/>
              </a:rPr>
              <a:t>17. MaritalDesc: Marital status of the employee.</a:t>
            </a:r>
          </a:p>
          <a:p>
            <a:r>
              <a:rPr lang="en-US" sz="1600" b="1" dirty="0">
                <a:sym typeface="+mn-ea"/>
              </a:rPr>
              <a:t>18. Performance Score: Employee's performance rating.</a:t>
            </a:r>
          </a:p>
          <a:p>
            <a:r>
              <a:rPr lang="en-US" sz="1600" b="1" dirty="0">
                <a:sym typeface="+mn-ea"/>
              </a:rPr>
              <a:t>19. Current Employee Rating: Numeric rating of the employee's current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93035" y="1610995"/>
            <a:ext cx="6504940" cy="4266565"/>
          </a:xfrm>
          <a:prstGeom prst="rect">
            <a:avLst/>
          </a:prstGeom>
          <a:noFill/>
        </p:spPr>
        <p:txBody>
          <a:bodyPr wrap="square" rtlCol="0">
            <a:noAutofit/>
          </a:bodyPr>
          <a:lstStyle/>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efficient, and intuitive Excel-based solution that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not only meets but exceeds expectations in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managing and analyzing employee </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r>
              <a:rPr lang="en-US" sz="2400" b="1" dirty="0">
                <a:solidFill>
                  <a:srgbClr val="0D0D0D"/>
                </a:solidFill>
                <a:effectLst/>
                <a:latin typeface="Times New Roman" panose="02020603050405020304" pitchFamily="18" charset="0"/>
                <a:cs typeface="Times New Roman" panose="02020603050405020304" pitchFamily="18" charset="0"/>
                <a:sym typeface="+mn-ea"/>
              </a:rPr>
              <a:t>Performance</a:t>
            </a:r>
            <a:r>
              <a:rPr lang="en-IN" sz="2400" b="1" dirty="0">
                <a:solidFill>
                  <a:srgbClr val="0D0D0D"/>
                </a:solidFill>
                <a:latin typeface="Times New Roman" panose="02020603050405020304" pitchFamily="18" charset="0"/>
                <a:cs typeface="Times New Roman" panose="02020603050405020304" pitchFamily="18" charset="0"/>
                <a:sym typeface="+mn-ea"/>
              </a:rPr>
              <a:t>. </a:t>
            </a:r>
            <a:r>
              <a:rPr lang="en-US" sz="2400" b="1"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IN" sz="2400" b="1" dirty="0">
              <a:latin typeface="Times New Roman" panose="02020603050405020304" pitchFamily="18" charset="0"/>
              <a:cs typeface="Times New Roman" panose="02020603050405020304" pitchFamily="18" charset="0"/>
            </a:endParaRPr>
          </a:p>
          <a:p>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7726</Words>
  <Application>Microsoft Office PowerPoint</Application>
  <PresentationFormat>Widescreen</PresentationFormat>
  <Paragraphs>153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Jagadish kumar</cp:lastModifiedBy>
  <cp:revision>20</cp:revision>
  <dcterms:created xsi:type="dcterms:W3CDTF">2024-03-29T15:07:00Z</dcterms:created>
  <dcterms:modified xsi:type="dcterms:W3CDTF">2024-09-05T06:04:04Z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8117DC2BD36A419888C70988198D61FE_13</vt:lpwstr>
  </property>
  <property fmtid="{D5CDD505-2E9C-101B-9397-08002B2CF9AE}" pid="5" name="KSOProductBuildVer">
    <vt:lpwstr>1033-12.2.0.18165</vt:lpwstr>
  </property>
</Properties>
</file>