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9" r:id="rId4"/>
    <p:sldId id="295" r:id="rId5"/>
    <p:sldId id="258" r:id="rId6"/>
    <p:sldId id="296" r:id="rId7"/>
    <p:sldId id="297" r:id="rId8"/>
    <p:sldId id="298" r:id="rId9"/>
    <p:sldId id="299" r:id="rId10"/>
    <p:sldId id="300" r:id="rId11"/>
    <p:sldId id="262" r:id="rId12"/>
    <p:sldId id="293" r:id="rId13"/>
  </p:sldIdLst>
  <p:sldSz cx="9144000" cy="5143500" type="screen16x9"/>
  <p:notesSz cx="6858000" cy="9144000"/>
  <p:embeddedFontLs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479BE-477D-6B57-3487-1471B6C3B7B4}" v="8" dt="2022-12-27T16:58:34.114"/>
  </p1510:revLst>
</p1510:revInfo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107" d="100"/>
          <a:sy n="107" d="100"/>
        </p:scale>
        <p:origin x="103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15507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2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Artificial_intelligen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AAP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pq9jeODQYW-LceQN-HyMMHzrhvnjQSeE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K4Ie_6XNJpUKZdfC_JpBVxHZwhXEAR3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;p12"/>
          <p:cNvSpPr txBox="1">
            <a:spLocks/>
          </p:cNvSpPr>
          <p:nvPr/>
        </p:nvSpPr>
        <p:spPr>
          <a:xfrm>
            <a:off x="2819400" y="1341411"/>
            <a:ext cx="4724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Inter-Regular" charset="0"/>
                <a:ea typeface="Inter-Regular" charset="0"/>
              </a:rPr>
              <a:t>AI </a:t>
            </a:r>
            <a:r>
              <a:rPr lang="en-US" dirty="0">
                <a:solidFill>
                  <a:schemeClr val="bg1"/>
                </a:solidFill>
                <a:latin typeface="Inter-Regular" charset="0"/>
                <a:ea typeface="Inter-Regular" charset="0"/>
              </a:rPr>
              <a:t>PROJECT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3685" y="2473210"/>
            <a:ext cx="8229600" cy="38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54827" y="2558732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APPLE STOCK PRICE 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6827" y="325755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excand deca"/>
              </a:rPr>
              <a:t>BY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Lexcand deca"/>
              </a:rPr>
              <a:t>Medikurthi.Hariprasad</a:t>
            </a:r>
            <a:endParaRPr lang="en-US" sz="1600" dirty="0">
              <a:solidFill>
                <a:schemeClr val="bg1"/>
              </a:solidFill>
              <a:latin typeface="Lexcand deca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excand deca"/>
              </a:rPr>
              <a:t>(20691A3117)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D1D1BD-DEB6-7744-010E-1A945160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5294" y="102462"/>
            <a:ext cx="1170764" cy="1440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0872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800" b="1" dirty="0">
                <a:solidFill>
                  <a:schemeClr val="tx1"/>
                </a:solidFill>
                <a:latin typeface="Lexcand deca"/>
              </a:rPr>
              <a:t>LONG SHORT TERM MEMORY(LSTM)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996" y="142875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Long short-term memory</a:t>
            </a:r>
            <a:r>
              <a:rPr lang="en-US" sz="1800" dirty="0"/>
              <a:t> (</a:t>
            </a:r>
            <a:r>
              <a:rPr lang="en-US" sz="1800" b="1" dirty="0"/>
              <a:t>LSTM</a:t>
            </a:r>
            <a:r>
              <a:rPr lang="en-US" sz="1800" dirty="0"/>
              <a:t>) is an </a:t>
            </a:r>
            <a:r>
              <a:rPr lang="en-US" sz="1800" dirty="0">
                <a:hlinkClick r:id="rId3" tooltip="Artificial neural network"/>
              </a:rPr>
              <a:t>artificial neural network</a:t>
            </a:r>
            <a:r>
              <a:rPr lang="en-US" sz="1800" dirty="0"/>
              <a:t> used in the fields of </a:t>
            </a:r>
            <a:r>
              <a:rPr lang="en-US" sz="1800" dirty="0">
                <a:hlinkClick r:id="rId4" tooltip="Artificial intelligence"/>
              </a:rPr>
              <a:t>artificial intelligence</a:t>
            </a:r>
            <a:r>
              <a:rPr lang="en-US" sz="1800" dirty="0"/>
              <a:t> and </a:t>
            </a:r>
            <a:r>
              <a:rPr lang="en-US" sz="1800" dirty="0">
                <a:hlinkClick r:id="rId5" tooltip="Deep learning"/>
              </a:rPr>
              <a:t>deep learning</a:t>
            </a:r>
            <a:r>
              <a:rPr lang="en-US" sz="1800" dirty="0"/>
              <a:t>. 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It is the  most complicated and often used algorithm for stock prediction.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LSTM is a special kind of RNN.it is capable of processing the entire sequence of data, apart from single data points.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2"/>
          <p:cNvGrpSpPr/>
          <p:nvPr/>
        </p:nvGrpSpPr>
        <p:grpSpPr>
          <a:xfrm rot="978695">
            <a:off x="5259028" y="551564"/>
            <a:ext cx="1828987" cy="182893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4900829" y="2376230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2"/>
          <p:cNvSpPr/>
          <p:nvPr/>
        </p:nvSpPr>
        <p:spPr>
          <a:xfrm rot="978736">
            <a:off x="4816697" y="1007455"/>
            <a:ext cx="285894" cy="27298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 rot="3675659">
            <a:off x="6343618" y="2570105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 rot="2257894">
            <a:off x="4362453" y="1834001"/>
            <a:ext cx="173805" cy="16604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869446" y="71118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excand deca"/>
              </a:rPr>
              <a:t>CONCLUSION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4996" y="142875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This Machine learning model predicts the stock prices of apple company with high accuracy.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With this model the user can predict and trade to make profits from APPLE company stocks.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809750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5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3"/>
            </a:gs>
            <a:gs pos="0">
              <a:schemeClr val="accent1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47800" y="458011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excand deca"/>
              </a:rPr>
              <a:t>INDEX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6337"/>
              </p:ext>
            </p:extLst>
          </p:nvPr>
        </p:nvGraphicFramePr>
        <p:xfrm>
          <a:off x="1600200" y="1428750"/>
          <a:ext cx="6096000" cy="26701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632">
                <a:tc>
                  <a:txBody>
                    <a:bodyPr/>
                    <a:lstStyle/>
                    <a:p>
                      <a:r>
                        <a:rPr lang="en-US" sz="1600" dirty="0"/>
                        <a:t>TOPIC                                              SLIDE</a:t>
                      </a:r>
                      <a:r>
                        <a:rPr lang="en-US" sz="1600" baseline="0" dirty="0"/>
                        <a:t> NO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5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Introduction                                           3</a:t>
                      </a:r>
                      <a:endParaRPr lang="en-US" dirty="0">
                        <a:solidFill>
                          <a:schemeClr val="bg1"/>
                        </a:solidFill>
                        <a:latin typeface="Inter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5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sym typeface="Arial"/>
                        </a:rPr>
                        <a:t>Purpose                                                             4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Inter-Regular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5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sym typeface="Arial"/>
                        </a:rPr>
                        <a:t>Tools and Technology                                       5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Inter-Regular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5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sym typeface="Arial"/>
                        </a:rPr>
                        <a:t>Dataset                                                              6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Inter-Regular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5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sym typeface="Arial"/>
                        </a:rPr>
                        <a:t>Algorithms                                                         7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Inter-Regular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5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sym typeface="Arial"/>
                        </a:rPr>
                        <a:t>Conclusion                                                       11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Inter-Regular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97155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Lexcand deca"/>
              </a:rPr>
              <a:t>PROJECT 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80975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Apple stock price prediction using </a:t>
            </a:r>
            <a:r>
              <a:rPr lang="en-US" sz="1800" u="sng" dirty="0">
                <a:solidFill>
                  <a:schemeClr val="bg1"/>
                </a:solidFill>
              </a:rPr>
              <a:t>Machine learning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Stock Price Prediction using machine learning helps us discover the future value of company stock and other </a:t>
            </a:r>
            <a:r>
              <a:rPr lang="en-US" sz="1800" u="sng" dirty="0">
                <a:solidFill>
                  <a:schemeClr val="bg1"/>
                </a:solidFill>
              </a:rPr>
              <a:t>financial assets</a:t>
            </a:r>
            <a:r>
              <a:rPr lang="en-US" sz="1800" dirty="0"/>
              <a:t> traded on an exchange.</a:t>
            </a:r>
          </a:p>
          <a:p>
            <a:r>
              <a:rPr lang="en-US" sz="18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The entire idea of </a:t>
            </a:r>
            <a:r>
              <a:rPr lang="en-US" sz="1800" u="sng" dirty="0"/>
              <a:t>predicting stock prices is to gain significant profits. </a:t>
            </a:r>
            <a:r>
              <a:rPr lang="en-US" sz="1800" dirty="0"/>
              <a:t>Predicting how the stock market will perform is a hard task to do.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8" name="Google Shape;1320;p52"/>
          <p:cNvGrpSpPr/>
          <p:nvPr/>
        </p:nvGrpSpPr>
        <p:grpSpPr>
          <a:xfrm>
            <a:off x="6842818" y="353458"/>
            <a:ext cx="2057400" cy="1308918"/>
            <a:chOff x="1510757" y="3225422"/>
            <a:chExt cx="720214" cy="637347"/>
          </a:xfrm>
        </p:grpSpPr>
        <p:sp>
          <p:nvSpPr>
            <p:cNvPr id="9" name="Google Shape;1321;p52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22;p52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23;p52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24;p52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25;p52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326;p52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327;p52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97155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Lexcand deca"/>
              </a:rPr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80975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It is used to predict the stock price of ‘</a:t>
            </a:r>
            <a:r>
              <a:rPr lang="en-US" sz="1800" u="sng" dirty="0">
                <a:solidFill>
                  <a:schemeClr val="bg1"/>
                </a:solidFill>
              </a:rPr>
              <a:t>APPLE</a:t>
            </a:r>
            <a:r>
              <a:rPr lang="en-US" sz="1800" dirty="0"/>
              <a:t>’ company for further dates.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Now-a-days </a:t>
            </a:r>
            <a:r>
              <a:rPr lang="en-US" sz="1800" u="sng" dirty="0">
                <a:solidFill>
                  <a:schemeClr val="bg1"/>
                </a:solidFill>
              </a:rPr>
              <a:t>stock market </a:t>
            </a:r>
            <a:r>
              <a:rPr lang="en-US" sz="1800" dirty="0"/>
              <a:t>has became more popular and source of income for people. With this project it will be helpful for them.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Every predicted output with this model will be </a:t>
            </a:r>
            <a:r>
              <a:rPr lang="en-US" sz="1800" u="sng" dirty="0">
                <a:solidFill>
                  <a:schemeClr val="bg1"/>
                </a:solidFill>
              </a:rPr>
              <a:t>more accurate </a:t>
            </a:r>
            <a:r>
              <a:rPr lang="en-US" sz="1800" dirty="0"/>
              <a:t>to current  stock price.</a:t>
            </a:r>
          </a:p>
        </p:txBody>
      </p:sp>
      <p:grpSp>
        <p:nvGrpSpPr>
          <p:cNvPr id="6" name="Google Shape;675;p51"/>
          <p:cNvGrpSpPr/>
          <p:nvPr/>
        </p:nvGrpSpPr>
        <p:grpSpPr>
          <a:xfrm>
            <a:off x="7239000" y="63845"/>
            <a:ext cx="1855926" cy="1815409"/>
            <a:chOff x="596350" y="929175"/>
            <a:chExt cx="407950" cy="497475"/>
          </a:xfrm>
        </p:grpSpPr>
        <p:sp>
          <p:nvSpPr>
            <p:cNvPr id="7" name="Google Shape;676;p5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7;p5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8;p5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9;p5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0;p5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sp>
          <p:nvSpPr>
            <p:cNvPr id="12" name="Google Shape;681;p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2;p5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01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19DD1514-5043-55BB-249F-FC8657D24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047" y="2964447"/>
            <a:ext cx="2087554" cy="2087554"/>
          </a:xfrm>
          <a:prstGeom prst="rect">
            <a:avLst/>
          </a:prstGeom>
        </p:spPr>
      </p:pic>
      <p:pic>
        <p:nvPicPr>
          <p:cNvPr id="8" name="Graphic 13">
            <a:extLst>
              <a:ext uri="{FF2B5EF4-FFF2-40B4-BE49-F238E27FC236}">
                <a16:creationId xmlns:a16="http://schemas.microsoft.com/office/drawing/2014/main" id="{6145E24C-3DF2-F899-D80B-266598371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2813" y="-323850"/>
            <a:ext cx="4048374" cy="2494494"/>
          </a:xfrm>
          <a:prstGeom prst="rect">
            <a:avLst/>
          </a:prstGeom>
        </p:spPr>
      </p:pic>
      <p:pic>
        <p:nvPicPr>
          <p:cNvPr id="9" name="Graphic 15">
            <a:extLst>
              <a:ext uri="{FF2B5EF4-FFF2-40B4-BE49-F238E27FC236}">
                <a16:creationId xmlns:a16="http://schemas.microsoft.com/office/drawing/2014/main" id="{CFC34D80-C18D-076B-D306-1EEBE6734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4455" y="1982868"/>
            <a:ext cx="2641014" cy="2639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819401"/>
            <a:ext cx="2285999" cy="2285999"/>
          </a:xfrm>
          <a:prstGeom prst="rect">
            <a:avLst/>
          </a:prstGeom>
        </p:spPr>
      </p:pic>
      <p:pic>
        <p:nvPicPr>
          <p:cNvPr id="2" name="Graphic 2">
            <a:extLst>
              <a:ext uri="{FF2B5EF4-FFF2-40B4-BE49-F238E27FC236}">
                <a16:creationId xmlns:a16="http://schemas.microsoft.com/office/drawing/2014/main" id="{4B2B1A11-FE34-FF5C-7B1B-A11B50FC7F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6873" y="41385"/>
            <a:ext cx="1637581" cy="1941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08724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Lexcand deca"/>
              </a:rPr>
              <a:t>DATASET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996" y="1428750"/>
            <a:ext cx="7696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The dataset is taken from a website named </a:t>
            </a:r>
            <a:r>
              <a:rPr lang="en-US" sz="1800" b="1" dirty="0">
                <a:hlinkClick r:id="rId3"/>
              </a:rPr>
              <a:t>Yahoo Finance</a:t>
            </a:r>
            <a:r>
              <a:rPr lang="en-US" sz="1800" b="1" dirty="0"/>
              <a:t>.</a:t>
            </a:r>
            <a:br>
              <a:rPr lang="en-US" sz="1800" b="1" dirty="0"/>
            </a:br>
            <a:endParaRPr lang="en-US" sz="1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Yahoo Finance delivers hours of live, daily market coverage, with expert analysis and real-time market data </a:t>
            </a:r>
            <a:r>
              <a:rPr lang="en-US" sz="1800" b="1" dirty="0"/>
              <a:t>. </a:t>
            </a:r>
            <a:r>
              <a:rPr lang="en-US" sz="1800" dirty="0"/>
              <a:t>It's the place for insight-driven investors, financial professionals and business leaders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From this previous 2 years data of “APPLE STOCK” has taken</a:t>
            </a:r>
          </a:p>
          <a:p>
            <a:r>
              <a:rPr lang="en-US" sz="1800" b="1" dirty="0"/>
              <a:t>     </a:t>
            </a:r>
            <a:r>
              <a:rPr lang="en-US" sz="1800" dirty="0"/>
              <a:t>dated </a:t>
            </a:r>
            <a:r>
              <a:rPr lang="en-US" sz="1800" b="1" dirty="0"/>
              <a:t>(03-Dec-2020 </a:t>
            </a:r>
            <a:r>
              <a:rPr lang="en-US" sz="1800" dirty="0"/>
              <a:t>to</a:t>
            </a:r>
            <a:r>
              <a:rPr lang="en-US" sz="1800" b="1" dirty="0"/>
              <a:t> 02-Dec-2022).</a:t>
            </a:r>
          </a:p>
          <a:p>
            <a:endParaRPr lang="en-US" sz="1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hlinkClick r:id="rId4"/>
              </a:rPr>
              <a:t>https://drive.google.com/file/d/1pq9jeODQYW-LceQN-HyMMHzrhvnjQSeE/view?usp=sharing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08724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Lexcand deca"/>
              </a:rPr>
              <a:t>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996" y="1428750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Three Machine Learning algorithms are used in this project. Based on the accuracy user can use the particular algorithm.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lvl="4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algorithms are:</a:t>
            </a:r>
          </a:p>
          <a:p>
            <a:pPr lvl="4"/>
            <a:r>
              <a:rPr lang="en-US" sz="1800" dirty="0">
                <a:solidFill>
                  <a:schemeClr val="bg1"/>
                </a:solidFill>
              </a:rPr>
              <a:t>	1.Linear regression</a:t>
            </a:r>
          </a:p>
          <a:p>
            <a:pPr lvl="4"/>
            <a:r>
              <a:rPr lang="en-US" sz="1800" dirty="0">
                <a:solidFill>
                  <a:schemeClr val="bg1"/>
                </a:solidFill>
              </a:rPr>
              <a:t>	2.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K-Nearest neighbor(KNN)</a:t>
            </a:r>
          </a:p>
          <a:p>
            <a:pPr lvl="4"/>
            <a:r>
              <a:rPr lang="en-US" sz="1800" dirty="0">
                <a:solidFill>
                  <a:schemeClr val="bg1"/>
                </a:solidFill>
              </a:rPr>
              <a:t>	3.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Long short term memory network(LSTM)</a:t>
            </a:r>
          </a:p>
          <a:p>
            <a:pPr lvl="4"/>
            <a:endParaRPr lang="en-US" sz="1800" dirty="0">
              <a:solidFill>
                <a:schemeClr val="bg1"/>
              </a:solidFill>
            </a:endParaRPr>
          </a:p>
          <a:p>
            <a:pPr marL="285750" lvl="4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hlinkClick r:id="rId3"/>
              </a:rPr>
              <a:t>https://drive.google.com/drive/folders/1bK4Ie_6XNJpUKZdfC_JpBVxHZwhXEAR3?usp=sharing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" name="Google Shape;1191;p52"/>
          <p:cNvGrpSpPr/>
          <p:nvPr/>
        </p:nvGrpSpPr>
        <p:grpSpPr>
          <a:xfrm>
            <a:off x="7889667" y="283257"/>
            <a:ext cx="923057" cy="1042810"/>
            <a:chOff x="5526246" y="1011207"/>
            <a:chExt cx="592758" cy="720086"/>
          </a:xfrm>
        </p:grpSpPr>
        <p:sp>
          <p:nvSpPr>
            <p:cNvPr id="7" name="Google Shape;1192;p52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93;p52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94;p52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95;p52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96;p52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97;p52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08724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Lexcand deca"/>
              </a:rPr>
              <a:t>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996" y="142875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Linear regression is one of the </a:t>
            </a:r>
            <a:r>
              <a:rPr lang="en-US" sz="1800" u="sng" dirty="0">
                <a:solidFill>
                  <a:schemeClr val="bg1"/>
                </a:solidFill>
              </a:rPr>
              <a:t>supervised learning </a:t>
            </a:r>
            <a:r>
              <a:rPr lang="en-US" sz="1800" dirty="0"/>
              <a:t>algorithm.</a:t>
            </a:r>
          </a:p>
          <a:p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Linear regression is one of the easiest and most popular Machine Learning algorithm. It is a statistical method that is used for predictive analysis.</a:t>
            </a:r>
            <a:endParaRPr lang="en-US" sz="1800" dirty="0">
              <a:solidFill>
                <a:schemeClr val="bg1"/>
              </a:solidFill>
            </a:endParaRPr>
          </a:p>
          <a:p>
            <a:pPr marL="285750" lvl="4" indent="-285750">
              <a:buFont typeface="Arial" pitchFamily="34" charset="0"/>
              <a:buChar char="•"/>
            </a:pPr>
            <a:r>
              <a:rPr lang="en-US" sz="1800" dirty="0"/>
              <a:t>It makes predictions for continuous/real or numeric variables such as </a:t>
            </a:r>
            <a:r>
              <a:rPr lang="en-US" sz="1800" b="1" dirty="0"/>
              <a:t>sales, salary, age, product price,</a:t>
            </a:r>
            <a:r>
              <a:rPr lang="en-US" sz="1800" dirty="0"/>
              <a:t> etc.</a:t>
            </a:r>
          </a:p>
          <a:p>
            <a:pPr marL="285750" lvl="4" indent="-285750">
              <a:buFont typeface="Arial" pitchFamily="34" charset="0"/>
              <a:buChar char="•"/>
            </a:pPr>
            <a:r>
              <a:rPr lang="en-US" sz="1800" dirty="0"/>
              <a:t>The linear regression model provides a sloped straight line representing the relationship between the variables.</a:t>
            </a:r>
          </a:p>
          <a:p>
            <a:pPr marL="285750" lvl="4" indent="-285750">
              <a:buFont typeface="Arial" pitchFamily="34" charset="0"/>
              <a:buChar char="•"/>
            </a:pPr>
            <a:r>
              <a:rPr lang="en-US" sz="1800" dirty="0"/>
              <a:t>Mathematically, we can represent a linear regression as: </a:t>
            </a:r>
            <a:r>
              <a:rPr lang="en-US" sz="1800" u="sng" dirty="0">
                <a:solidFill>
                  <a:schemeClr val="bg1"/>
                </a:solidFill>
              </a:rPr>
              <a:t>y=</a:t>
            </a:r>
            <a:r>
              <a:rPr lang="en-US" sz="1800" u="sng" dirty="0" err="1">
                <a:solidFill>
                  <a:schemeClr val="bg1"/>
                </a:solidFill>
              </a:rPr>
              <a:t>mx+c</a:t>
            </a:r>
            <a:endParaRPr lang="en-US" sz="1800" u="sng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30" y="0"/>
            <a:ext cx="175887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08724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800" b="1" dirty="0">
                <a:solidFill>
                  <a:schemeClr val="tx1"/>
                </a:solidFill>
              </a:rPr>
              <a:t>K-NEAREST NEIGHBOURS(KNN)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996" y="1428750"/>
            <a:ext cx="810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K-Nearest </a:t>
            </a:r>
            <a:r>
              <a:rPr lang="en-US" sz="1800" dirty="0" err="1"/>
              <a:t>Neighbour</a:t>
            </a:r>
            <a:r>
              <a:rPr lang="en-US" sz="1800" dirty="0"/>
              <a:t> is based on Supervised Learning technique.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It stores all the available data and classifies a new data point based on the similarity.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2533"/>
            <a:ext cx="4302125" cy="215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96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537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Lexcand deca</vt:lpstr>
      <vt:lpstr>DM Serif Display</vt:lpstr>
      <vt:lpstr>Arial</vt:lpstr>
      <vt:lpstr>Montserrat Light</vt:lpstr>
      <vt:lpstr>Inter-Regular</vt:lpstr>
      <vt:lpstr>Calibri</vt:lpstr>
      <vt:lpstr>Mutius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ali</dc:creator>
  <cp:lastModifiedBy>Hari Prasad M</cp:lastModifiedBy>
  <cp:revision>39</cp:revision>
  <dcterms:modified xsi:type="dcterms:W3CDTF">2024-01-20T18:14:53Z</dcterms:modified>
</cp:coreProperties>
</file>