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0" r:id="rId5"/>
    <p:sldId id="259" r:id="rId6"/>
    <p:sldId id="258"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90160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C305C-CE16-4454-BFCF-76FF78446A6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191357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71542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2303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2619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920404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410966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297739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413507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196069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135345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C305C-CE16-4454-BFCF-76FF78446A6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274385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C305C-CE16-4454-BFCF-76FF78446A66}"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151622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85745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30248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6C305C-CE16-4454-BFCF-76FF78446A66}" type="datetimeFigureOut">
              <a:rPr lang="en-IN" smtClean="0"/>
              <a:t>10-07-2023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1704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C305C-CE16-4454-BFCF-76FF78446A66}"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6623C5-03D1-4276-83CF-ACD2D2F13B07}" type="slidenum">
              <a:rPr lang="en-IN" smtClean="0"/>
              <a:t>‹#›</a:t>
            </a:fld>
            <a:endParaRPr lang="en-IN"/>
          </a:p>
        </p:txBody>
      </p:sp>
    </p:spTree>
    <p:extLst>
      <p:ext uri="{BB962C8B-B14F-4D97-AF65-F5344CB8AC3E}">
        <p14:creationId xmlns:p14="http://schemas.microsoft.com/office/powerpoint/2010/main" val="348795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6C305C-CE16-4454-BFCF-76FF78446A66}" type="datetimeFigureOut">
              <a:rPr lang="en-IN" smtClean="0"/>
              <a:t>10-07-2023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6623C5-03D1-4276-83CF-ACD2D2F13B07}" type="slidenum">
              <a:rPr lang="en-IN" smtClean="0"/>
              <a:t>‹#›</a:t>
            </a:fld>
            <a:endParaRPr lang="en-IN"/>
          </a:p>
        </p:txBody>
      </p:sp>
    </p:spTree>
    <p:extLst>
      <p:ext uri="{BB962C8B-B14F-4D97-AF65-F5344CB8AC3E}">
        <p14:creationId xmlns:p14="http://schemas.microsoft.com/office/powerpoint/2010/main" val="3910654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ics.uci.edu/dataset/504/qsar+fish+toxic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9C56-896E-BDA2-BC6A-2309018D695A}"/>
              </a:ext>
            </a:extLst>
          </p:cNvPr>
          <p:cNvSpPr>
            <a:spLocks noGrp="1"/>
          </p:cNvSpPr>
          <p:nvPr>
            <p:ph type="ctrTitle"/>
          </p:nvPr>
        </p:nvSpPr>
        <p:spPr/>
        <p:txBody>
          <a:bodyPr/>
          <a:lstStyle/>
          <a:p>
            <a:pPr algn="ctr"/>
            <a:r>
              <a:rPr lang="en-US" sz="3600" dirty="0">
                <a:latin typeface="Times New Roman" panose="02020603050405020304" pitchFamily="18" charset="0"/>
                <a:cs typeface="Times New Roman" panose="02020603050405020304" pitchFamily="18" charset="0"/>
              </a:rPr>
              <a:t>Prediction of LC50 value using Quantitative structure–activity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relationship models (QSAR models)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1B11EF-3D9C-412D-BA49-25B5DF5FFC4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9886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8FEF-7544-528E-D251-F92E70F5CFDC}"/>
              </a:ext>
            </a:extLst>
          </p:cNvPr>
          <p:cNvSpPr>
            <a:spLocks noGrp="1"/>
          </p:cNvSpPr>
          <p:nvPr>
            <p:ph type="title"/>
          </p:nvPr>
        </p:nvSpPr>
        <p:spPr/>
        <p:txBody>
          <a:bodyPr/>
          <a:lstStyle/>
          <a:p>
            <a:pPr algn="ctr"/>
            <a:r>
              <a:rPr lang="en-IN" sz="2800" dirty="0">
                <a:latin typeface="Times New Roman" panose="02020603050405020304" pitchFamily="18" charset="0"/>
                <a:cs typeface="Times New Roman" panose="02020603050405020304" pitchFamily="18" charset="0"/>
              </a:rPr>
              <a:t>Q &amp; A</a:t>
            </a:r>
          </a:p>
        </p:txBody>
      </p:sp>
      <p:sp>
        <p:nvSpPr>
          <p:cNvPr id="3" name="Content Placeholder 2">
            <a:extLst>
              <a:ext uri="{FF2B5EF4-FFF2-40B4-BE49-F238E27FC236}">
                <a16:creationId xmlns:a16="http://schemas.microsoft.com/office/drawing/2014/main" id="{9C426FD7-BCC6-FF18-5479-E9CF50B87CBE}"/>
              </a:ext>
            </a:extLst>
          </p:cNvPr>
          <p:cNvSpPr>
            <a:spLocks noGrp="1"/>
          </p:cNvSpPr>
          <p:nvPr>
            <p:ph idx="1"/>
          </p:nvPr>
        </p:nvSpPr>
        <p:spPr>
          <a:xfrm>
            <a:off x="645130" y="2052918"/>
            <a:ext cx="9404723" cy="4195481"/>
          </a:xfrm>
        </p:spPr>
        <p:txBody>
          <a:bodyPr>
            <a:normAutofit lnSpcReduction="10000"/>
          </a:bodyPr>
          <a:lstStyle/>
          <a:p>
            <a:r>
              <a:rPr lang="en-IN" dirty="0"/>
              <a:t>Q1)  What’s the source of data?</a:t>
            </a:r>
          </a:p>
          <a:p>
            <a:pPr marL="0" indent="0">
              <a:buNone/>
            </a:pPr>
            <a:r>
              <a:rPr lang="en-IN" dirty="0"/>
              <a:t>      </a:t>
            </a:r>
            <a:r>
              <a:rPr lang="en-US" dirty="0">
                <a:hlinkClick r:id="rId2"/>
              </a:rPr>
              <a:t>QSAR fish toxicity - UCI Machine Learning Repository</a:t>
            </a:r>
            <a:endParaRPr lang="en-US" dirty="0"/>
          </a:p>
          <a:p>
            <a:r>
              <a:rPr lang="en-US" dirty="0"/>
              <a:t>Q2) What was the type of data?</a:t>
            </a:r>
          </a:p>
          <a:p>
            <a:pPr marL="457200" lvl="1" indent="0">
              <a:buNone/>
            </a:pPr>
            <a:r>
              <a:rPr lang="en-IN" dirty="0"/>
              <a:t>Combination of both numerical and categorical data</a:t>
            </a:r>
          </a:p>
          <a:p>
            <a:r>
              <a:rPr lang="en-IN" dirty="0"/>
              <a:t>Q3) What are all the Techniques used for data pre-processing?</a:t>
            </a:r>
          </a:p>
          <a:p>
            <a:pPr marL="0" indent="0">
              <a:buNone/>
            </a:pPr>
            <a:r>
              <a:rPr lang="en-IN" dirty="0"/>
              <a:t>             1) Removal of Duplicates,</a:t>
            </a:r>
          </a:p>
          <a:p>
            <a:pPr marL="0" indent="0">
              <a:buNone/>
            </a:pPr>
            <a:r>
              <a:rPr lang="en-IN" dirty="0"/>
              <a:t>             2) Handling Outliers and</a:t>
            </a:r>
          </a:p>
          <a:p>
            <a:pPr marL="0" indent="0">
              <a:buNone/>
            </a:pPr>
            <a:r>
              <a:rPr lang="en-IN" dirty="0"/>
              <a:t>             3) Dimensionality Reduction</a:t>
            </a:r>
          </a:p>
          <a:p>
            <a:r>
              <a:rPr lang="en-IN" dirty="0"/>
              <a:t>Q4) What’s tool used for Deployment of this project.</a:t>
            </a:r>
          </a:p>
          <a:p>
            <a:pPr marL="0" indent="0">
              <a:buNone/>
            </a:pPr>
            <a:r>
              <a:rPr lang="en-IN" dirty="0"/>
              <a:t>       Amazon Web Service – Elastic Beanstalk, GitHub</a:t>
            </a:r>
          </a:p>
        </p:txBody>
      </p:sp>
    </p:spTree>
    <p:extLst>
      <p:ext uri="{BB962C8B-B14F-4D97-AF65-F5344CB8AC3E}">
        <p14:creationId xmlns:p14="http://schemas.microsoft.com/office/powerpoint/2010/main" val="254858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E1C6-3BBF-FC63-4414-24B92CCFB96B}"/>
              </a:ext>
            </a:extLst>
          </p:cNvPr>
          <p:cNvSpPr>
            <a:spLocks noGrp="1"/>
          </p:cNvSpPr>
          <p:nvPr>
            <p:ph type="title"/>
          </p:nvPr>
        </p:nvSpPr>
        <p:spPr>
          <a:xfrm>
            <a:off x="646111" y="452718"/>
            <a:ext cx="9404723" cy="623047"/>
          </a:xfrm>
        </p:spPr>
        <p:txBody>
          <a:bodyPr numCol="1"/>
          <a:lstStyle/>
          <a:p>
            <a:r>
              <a:rPr lang="en-IN" sz="28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766DF8DA-D840-1DC2-B2B5-A74AE890E678}"/>
              </a:ext>
            </a:extLst>
          </p:cNvPr>
          <p:cNvSpPr>
            <a:spLocks noGrp="1"/>
          </p:cNvSpPr>
          <p:nvPr>
            <p:ph idx="1"/>
          </p:nvPr>
        </p:nvSpPr>
        <p:spPr>
          <a:xfrm>
            <a:off x="645130" y="1013012"/>
            <a:ext cx="9404723" cy="5235387"/>
          </a:xfrm>
        </p:spPr>
        <p:txBody>
          <a:bodyPr/>
          <a:lstStyle/>
          <a:p>
            <a:r>
              <a:rPr lang="en-IN" sz="1800" dirty="0">
                <a:effectLst/>
                <a:latin typeface="Times New Roman" panose="02020603050405020304" pitchFamily="18" charset="0"/>
                <a:ea typeface="Calibri" panose="020F0502020204030204" pitchFamily="34" charset="0"/>
              </a:rPr>
              <a:t>This project aims to develop a machine learning model for predicting the acute toxicity of fish. Traditional experimental methods for toxicity testing are time-consuming and costly, prompting the need for alternative approaches. </a:t>
            </a:r>
          </a:p>
          <a:p>
            <a:r>
              <a:rPr lang="en-IN" sz="1800" dirty="0">
                <a:effectLst/>
                <a:latin typeface="Times New Roman" panose="02020603050405020304" pitchFamily="18" charset="0"/>
                <a:ea typeface="Calibri" panose="020F0502020204030204" pitchFamily="34" charset="0"/>
              </a:rPr>
              <a:t>The project will collect a comprehensive dataset of acute toxicity tests on fish, including chemical properties and exposure conditions. Machine learning algorithms, such as Gradient Boosting, Ensemble techniques, etc., will be explored and evaluated to identify the most suitable model. </a:t>
            </a:r>
          </a:p>
          <a:p>
            <a:r>
              <a:rPr lang="en-IN" sz="1800" dirty="0">
                <a:effectLst/>
                <a:latin typeface="Times New Roman" panose="02020603050405020304" pitchFamily="18" charset="0"/>
                <a:ea typeface="Calibri" panose="020F0502020204030204" pitchFamily="34" charset="0"/>
              </a:rPr>
              <a:t>Cross-validation techniques and feature selection methods will enhance the model's performance and generalization capabilities. The final model will be implemented in a user-friendly software tool or web application. This tool will enable quick and cost-effective prediction of acute toxicity, aiding researchers, regulatory agencies, and industries in environmental risk assessment. By reducing reliance on experimental methods, the project aims to promote sustainable practices for protecting aquatic ecosystems.</a:t>
            </a:r>
            <a:endParaRPr lang="en-IN" dirty="0"/>
          </a:p>
        </p:txBody>
      </p:sp>
    </p:spTree>
    <p:extLst>
      <p:ext uri="{BB962C8B-B14F-4D97-AF65-F5344CB8AC3E}">
        <p14:creationId xmlns:p14="http://schemas.microsoft.com/office/powerpoint/2010/main" val="108197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2525-01EE-F877-369B-4D54A9D97E22}"/>
              </a:ext>
            </a:extLst>
          </p:cNvPr>
          <p:cNvSpPr>
            <a:spLocks noGrp="1"/>
          </p:cNvSpPr>
          <p:nvPr>
            <p:ph type="title"/>
          </p:nvPr>
        </p:nvSpPr>
        <p:spPr>
          <a:xfrm>
            <a:off x="646111" y="452718"/>
            <a:ext cx="9404723" cy="632011"/>
          </a:xfrm>
        </p:spPr>
        <p:txBody>
          <a:bodyPr/>
          <a:lstStyle/>
          <a:p>
            <a:r>
              <a:rPr lang="en-IN" sz="2800"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3938C063-4A03-8E36-56D1-8E6359798566}"/>
              </a:ext>
            </a:extLst>
          </p:cNvPr>
          <p:cNvSpPr>
            <a:spLocks noGrp="1"/>
          </p:cNvSpPr>
          <p:nvPr>
            <p:ph idx="1"/>
          </p:nvPr>
        </p:nvSpPr>
        <p:spPr>
          <a:xfrm>
            <a:off x="708212" y="1183342"/>
            <a:ext cx="9341641" cy="5065058"/>
          </a:xfrm>
        </p:spPr>
        <p:txBody>
          <a:bodyPr>
            <a:normAutofit fontScale="92500" lnSpcReduction="20000"/>
          </a:bodyPr>
          <a:lstStyle/>
          <a:p>
            <a:r>
              <a:rPr lang="en-US" dirty="0"/>
              <a:t>Predicting the acute toxicity of fish provides several important benefits. Firstly, it helps protect the environment by assessing the potential impact of chemicals and pollutants on aquatic ecosystems, enabling the identification of harmful substances and implementation of measures for protection.</a:t>
            </a:r>
          </a:p>
          <a:p>
            <a:r>
              <a:rPr lang="en-US" dirty="0"/>
              <a:t> Secondly, it aids in risk assessment by evaluating the potential risk posed by various chemicals, assisting regulatory agencies and industries in making informed decisions about chemical usage and disposal.</a:t>
            </a:r>
          </a:p>
          <a:p>
            <a:r>
              <a:rPr lang="en-US" dirty="0"/>
              <a:t> Additionally, accurate prediction models reduce the need for extensive animal testing, promoting the use of alternative methods and minimizing harm to fish populations. These models also save time and resources by providing quick and cost-effective toxicity assessments, enabling timely intervention and mitigation measures. </a:t>
            </a:r>
          </a:p>
          <a:p>
            <a:r>
              <a:rPr lang="en-US" dirty="0"/>
              <a:t>Moreover, they facilitate compliance with environmental regulations and guidelines, helping industries stay within acceptable toxicity thresholds. Finally, predictions of acute toxicity contribute to research and development efforts by enhancing understanding of toxicity mechanisms and guiding the development of safer chemicals and processes.</a:t>
            </a:r>
            <a:endParaRPr lang="en-IN" dirty="0"/>
          </a:p>
        </p:txBody>
      </p:sp>
    </p:spTree>
    <p:extLst>
      <p:ext uri="{BB962C8B-B14F-4D97-AF65-F5344CB8AC3E}">
        <p14:creationId xmlns:p14="http://schemas.microsoft.com/office/powerpoint/2010/main" val="429026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D370-A6A0-0D75-C669-C369D5D357C8}"/>
              </a:ext>
            </a:extLst>
          </p:cNvPr>
          <p:cNvSpPr>
            <a:spLocks noGrp="1"/>
          </p:cNvSpPr>
          <p:nvPr>
            <p:ph type="title"/>
          </p:nvPr>
        </p:nvSpPr>
        <p:spPr>
          <a:xfrm>
            <a:off x="646111" y="452718"/>
            <a:ext cx="9404723" cy="649941"/>
          </a:xfrm>
        </p:spPr>
        <p:txBody>
          <a:bodyPr/>
          <a:lstStyle/>
          <a:p>
            <a:r>
              <a:rPr lang="en-IN" sz="2800"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362B0264-5B92-5012-3980-93EB56649AD3}"/>
              </a:ext>
            </a:extLst>
          </p:cNvPr>
          <p:cNvPicPr>
            <a:picLocks noGrp="1" noChangeAspect="1"/>
          </p:cNvPicPr>
          <p:nvPr>
            <p:ph idx="1"/>
          </p:nvPr>
        </p:nvPicPr>
        <p:blipFill>
          <a:blip r:embed="rId2"/>
          <a:stretch>
            <a:fillRect/>
          </a:stretch>
        </p:blipFill>
        <p:spPr>
          <a:xfrm>
            <a:off x="1371601" y="1103313"/>
            <a:ext cx="4876799" cy="5145087"/>
          </a:xfrm>
          <a:prstGeom prst="rect">
            <a:avLst/>
          </a:prstGeom>
        </p:spPr>
      </p:pic>
    </p:spTree>
    <p:extLst>
      <p:ext uri="{BB962C8B-B14F-4D97-AF65-F5344CB8AC3E}">
        <p14:creationId xmlns:p14="http://schemas.microsoft.com/office/powerpoint/2010/main" val="14522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95B5-A04C-51D9-C6EE-C24B91B48186}"/>
              </a:ext>
            </a:extLst>
          </p:cNvPr>
          <p:cNvSpPr>
            <a:spLocks noGrp="1"/>
          </p:cNvSpPr>
          <p:nvPr>
            <p:ph type="title"/>
          </p:nvPr>
        </p:nvSpPr>
        <p:spPr>
          <a:xfrm>
            <a:off x="646111" y="452718"/>
            <a:ext cx="9404723" cy="676835"/>
          </a:xfrm>
        </p:spPr>
        <p:txBody>
          <a:bodyPr/>
          <a:lstStyle/>
          <a:p>
            <a:r>
              <a:rPr lang="en-IN" sz="2800" dirty="0">
                <a:latin typeface="Times New Roman" panose="02020603050405020304" pitchFamily="18" charset="0"/>
                <a:cs typeface="Times New Roman" panose="02020603050405020304" pitchFamily="18" charset="0"/>
              </a:rPr>
              <a:t>Data Validation</a:t>
            </a:r>
          </a:p>
        </p:txBody>
      </p:sp>
      <p:sp>
        <p:nvSpPr>
          <p:cNvPr id="3" name="Content Placeholder 2">
            <a:extLst>
              <a:ext uri="{FF2B5EF4-FFF2-40B4-BE49-F238E27FC236}">
                <a16:creationId xmlns:a16="http://schemas.microsoft.com/office/drawing/2014/main" id="{4B3C051A-F4FA-BB06-C908-8F7612A662C4}"/>
              </a:ext>
            </a:extLst>
          </p:cNvPr>
          <p:cNvSpPr>
            <a:spLocks noGrp="1"/>
          </p:cNvSpPr>
          <p:nvPr>
            <p:ph idx="1"/>
          </p:nvPr>
        </p:nvSpPr>
        <p:spPr>
          <a:xfrm>
            <a:off x="645130" y="1129554"/>
            <a:ext cx="9404723" cy="5118846"/>
          </a:xfrm>
        </p:spPr>
        <p:txBody>
          <a:bodyPr/>
          <a:lstStyle/>
          <a:p>
            <a:r>
              <a:rPr lang="en-IN" dirty="0"/>
              <a:t>The Data Validation module is responsible for importing the desired document from the desired location.</a:t>
            </a:r>
          </a:p>
          <a:p>
            <a:r>
              <a:rPr lang="en-IN" dirty="0"/>
              <a:t> The data should follow the standards to pass the validation phase.</a:t>
            </a:r>
          </a:p>
          <a:p>
            <a:pPr marL="0" indent="0">
              <a:buNone/>
            </a:pPr>
            <a:endParaRPr lang="en-IN" dirty="0"/>
          </a:p>
        </p:txBody>
      </p:sp>
    </p:spTree>
    <p:extLst>
      <p:ext uri="{BB962C8B-B14F-4D97-AF65-F5344CB8AC3E}">
        <p14:creationId xmlns:p14="http://schemas.microsoft.com/office/powerpoint/2010/main" val="47843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79C2-373E-0106-2E45-49F6C8D893F9}"/>
              </a:ext>
            </a:extLst>
          </p:cNvPr>
          <p:cNvSpPr>
            <a:spLocks noGrp="1"/>
          </p:cNvSpPr>
          <p:nvPr>
            <p:ph type="title"/>
          </p:nvPr>
        </p:nvSpPr>
        <p:spPr>
          <a:xfrm>
            <a:off x="646111" y="452718"/>
            <a:ext cx="9404723" cy="775447"/>
          </a:xfrm>
        </p:spPr>
        <p:txBody>
          <a:bodyPr/>
          <a:lstStyle/>
          <a:p>
            <a:r>
              <a:rPr lang="en-IN" sz="2800"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4A7C5A4C-C118-A8A6-9C79-91172C5619F6}"/>
              </a:ext>
            </a:extLst>
          </p:cNvPr>
          <p:cNvSpPr>
            <a:spLocks noGrp="1"/>
          </p:cNvSpPr>
          <p:nvPr>
            <p:ph idx="1"/>
          </p:nvPr>
        </p:nvSpPr>
        <p:spPr>
          <a:xfrm>
            <a:off x="645130" y="1228166"/>
            <a:ext cx="9404723" cy="5020234"/>
          </a:xfrm>
        </p:spPr>
        <p:txBody>
          <a:bodyPr/>
          <a:lstStyle/>
          <a:p>
            <a:r>
              <a:rPr lang="en-IN" dirty="0"/>
              <a:t>Data Transformation is first phase of Machine Learning process after validation.</a:t>
            </a:r>
          </a:p>
          <a:p>
            <a:r>
              <a:rPr lang="en-IN" dirty="0"/>
              <a:t>Data Transformation is responsible for all the operations related to transforming the data into cleaned one.</a:t>
            </a:r>
          </a:p>
          <a:p>
            <a:r>
              <a:rPr lang="en-IN" dirty="0"/>
              <a:t>The process carried out in data transformation are, Handling Duplicates, Feature Validation, Handling Missing values, Handling Outliers, Dimensionality Reduction and Train/Test splitting.</a:t>
            </a:r>
          </a:p>
        </p:txBody>
      </p:sp>
    </p:spTree>
    <p:extLst>
      <p:ext uri="{BB962C8B-B14F-4D97-AF65-F5344CB8AC3E}">
        <p14:creationId xmlns:p14="http://schemas.microsoft.com/office/powerpoint/2010/main" val="34232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7CA5-B96D-4728-5F6C-73B147DCF64E}"/>
              </a:ext>
            </a:extLst>
          </p:cNvPr>
          <p:cNvSpPr>
            <a:spLocks noGrp="1"/>
          </p:cNvSpPr>
          <p:nvPr>
            <p:ph type="title"/>
          </p:nvPr>
        </p:nvSpPr>
        <p:spPr>
          <a:xfrm>
            <a:off x="646111" y="452718"/>
            <a:ext cx="9404723" cy="712694"/>
          </a:xfrm>
        </p:spPr>
        <p:txBody>
          <a:bodyPr/>
          <a:lstStyle/>
          <a:p>
            <a:r>
              <a:rPr lang="en-IN" sz="2800" dirty="0">
                <a:latin typeface="Times New Roman" panose="02020603050405020304" pitchFamily="18" charset="0"/>
                <a:cs typeface="Times New Roman" panose="02020603050405020304" pitchFamily="18" charset="0"/>
              </a:rPr>
              <a:t>Model Trainer</a:t>
            </a:r>
          </a:p>
        </p:txBody>
      </p:sp>
      <p:sp>
        <p:nvSpPr>
          <p:cNvPr id="3" name="Content Placeholder 2">
            <a:extLst>
              <a:ext uri="{FF2B5EF4-FFF2-40B4-BE49-F238E27FC236}">
                <a16:creationId xmlns:a16="http://schemas.microsoft.com/office/drawing/2014/main" id="{89D18012-0CDA-100D-55F3-239741309097}"/>
              </a:ext>
            </a:extLst>
          </p:cNvPr>
          <p:cNvSpPr>
            <a:spLocks noGrp="1"/>
          </p:cNvSpPr>
          <p:nvPr>
            <p:ph idx="1"/>
          </p:nvPr>
        </p:nvSpPr>
        <p:spPr>
          <a:xfrm>
            <a:off x="645130" y="1165412"/>
            <a:ext cx="9404723" cy="5082987"/>
          </a:xfrm>
        </p:spPr>
        <p:txBody>
          <a:bodyPr/>
          <a:lstStyle/>
          <a:p>
            <a:r>
              <a:rPr lang="en-IN" dirty="0"/>
              <a:t>Model Trainer is the second phase of the Machine Learning process.</a:t>
            </a:r>
          </a:p>
          <a:p>
            <a:r>
              <a:rPr lang="en-IN" dirty="0"/>
              <a:t>Model Trainer is responsible for importing the splitted data from the desired location. </a:t>
            </a:r>
          </a:p>
          <a:p>
            <a:r>
              <a:rPr lang="en-IN" dirty="0"/>
              <a:t>The, the splitted data moved on to the model training in which the performance of each model is recorded and saved it in a desired location.</a:t>
            </a:r>
          </a:p>
          <a:p>
            <a:pPr marL="0" indent="0">
              <a:buNone/>
            </a:pPr>
            <a:endParaRPr lang="en-IN" dirty="0"/>
          </a:p>
        </p:txBody>
      </p:sp>
    </p:spTree>
    <p:extLst>
      <p:ext uri="{BB962C8B-B14F-4D97-AF65-F5344CB8AC3E}">
        <p14:creationId xmlns:p14="http://schemas.microsoft.com/office/powerpoint/2010/main" val="220464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47F6-C27C-2E32-BA7E-9244F89E5F2A}"/>
              </a:ext>
            </a:extLst>
          </p:cNvPr>
          <p:cNvSpPr>
            <a:spLocks noGrp="1"/>
          </p:cNvSpPr>
          <p:nvPr>
            <p:ph type="title"/>
          </p:nvPr>
        </p:nvSpPr>
        <p:spPr>
          <a:xfrm>
            <a:off x="646111" y="452718"/>
            <a:ext cx="9404723" cy="775447"/>
          </a:xfrm>
        </p:spPr>
        <p:txBody>
          <a:bodyPr/>
          <a:lstStyle/>
          <a:p>
            <a:r>
              <a:rPr lang="en-IN" sz="2800"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B6C1C79A-3E22-DD68-F564-C1347D243AB6}"/>
              </a:ext>
            </a:extLst>
          </p:cNvPr>
          <p:cNvSpPr>
            <a:spLocks noGrp="1"/>
          </p:cNvSpPr>
          <p:nvPr>
            <p:ph idx="1"/>
          </p:nvPr>
        </p:nvSpPr>
        <p:spPr>
          <a:xfrm>
            <a:off x="645132" y="1147482"/>
            <a:ext cx="9404722" cy="5100917"/>
          </a:xfrm>
        </p:spPr>
        <p:txBody>
          <a:bodyPr/>
          <a:lstStyle/>
          <a:p>
            <a:r>
              <a:rPr lang="en-IN" dirty="0"/>
              <a:t>This is the final stage of machine Learning process.</a:t>
            </a:r>
          </a:p>
          <a:p>
            <a:r>
              <a:rPr lang="en-IN" dirty="0"/>
              <a:t>In this phase, the recorded report is evaluated and picked the best model based on the scoring metrics.</a:t>
            </a:r>
          </a:p>
          <a:p>
            <a:r>
              <a:rPr lang="en-IN" dirty="0"/>
              <a:t>The possibility of Underfitting/Overfitting occurred, If the dataset is non-linear in nature.</a:t>
            </a:r>
          </a:p>
          <a:p>
            <a:r>
              <a:rPr lang="en-IN" dirty="0"/>
              <a:t>Then, Custom Model Training happens and generates optimal fit model in a desired location.</a:t>
            </a:r>
          </a:p>
        </p:txBody>
      </p:sp>
    </p:spTree>
    <p:extLst>
      <p:ext uri="{BB962C8B-B14F-4D97-AF65-F5344CB8AC3E}">
        <p14:creationId xmlns:p14="http://schemas.microsoft.com/office/powerpoint/2010/main" val="165763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DB75-4B76-3538-20E4-67FA1D384E28}"/>
              </a:ext>
            </a:extLst>
          </p:cNvPr>
          <p:cNvSpPr>
            <a:spLocks noGrp="1"/>
          </p:cNvSpPr>
          <p:nvPr>
            <p:ph type="title"/>
          </p:nvPr>
        </p:nvSpPr>
        <p:spPr>
          <a:xfrm>
            <a:off x="646111" y="452718"/>
            <a:ext cx="9404723" cy="721658"/>
          </a:xfrm>
        </p:spPr>
        <p:txBody>
          <a:bodyPr/>
          <a:lstStyle/>
          <a:p>
            <a:r>
              <a:rPr lang="en-IN" sz="2800" dirty="0">
                <a:latin typeface="Times New Roman" panose="02020603050405020304" pitchFamily="18" charset="0"/>
                <a:cs typeface="Times New Roman" panose="02020603050405020304" pitchFamily="18" charset="0"/>
              </a:rPr>
              <a:t>Utility</a:t>
            </a:r>
          </a:p>
        </p:txBody>
      </p:sp>
      <p:sp>
        <p:nvSpPr>
          <p:cNvPr id="3" name="Content Placeholder 2">
            <a:extLst>
              <a:ext uri="{FF2B5EF4-FFF2-40B4-BE49-F238E27FC236}">
                <a16:creationId xmlns:a16="http://schemas.microsoft.com/office/drawing/2014/main" id="{97815B85-5B55-1456-C3E3-B27EE1325953}"/>
              </a:ext>
            </a:extLst>
          </p:cNvPr>
          <p:cNvSpPr>
            <a:spLocks noGrp="1"/>
          </p:cNvSpPr>
          <p:nvPr>
            <p:ph idx="1"/>
          </p:nvPr>
        </p:nvSpPr>
        <p:spPr>
          <a:xfrm>
            <a:off x="645130" y="1174376"/>
            <a:ext cx="9404723" cy="5074023"/>
          </a:xfrm>
        </p:spPr>
        <p:txBody>
          <a:bodyPr/>
          <a:lstStyle/>
          <a:p>
            <a:r>
              <a:rPr lang="en-IN" dirty="0"/>
              <a:t>The Utility module holds number of functions which were frequently used.</a:t>
            </a:r>
          </a:p>
          <a:p>
            <a:r>
              <a:rPr lang="en-IN" dirty="0"/>
              <a:t>The functions are, Create Directory, Models, Remove Unwanted Columns, Save/Load Model, etc.,</a:t>
            </a:r>
          </a:p>
          <a:p>
            <a:pPr marL="0" indent="0">
              <a:buNone/>
            </a:pPr>
            <a:endParaRPr lang="en-IN" dirty="0"/>
          </a:p>
        </p:txBody>
      </p:sp>
    </p:spTree>
    <p:extLst>
      <p:ext uri="{BB962C8B-B14F-4D97-AF65-F5344CB8AC3E}">
        <p14:creationId xmlns:p14="http://schemas.microsoft.com/office/powerpoint/2010/main" val="271666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679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Prediction of LC50 value using Quantitative structure–activity relationship models (QSAR models)</vt:lpstr>
      <vt:lpstr>Objective</vt:lpstr>
      <vt:lpstr>Benefits</vt:lpstr>
      <vt:lpstr>Architecture</vt:lpstr>
      <vt:lpstr>Data Validation</vt:lpstr>
      <vt:lpstr>Data Transformation</vt:lpstr>
      <vt:lpstr>Model Trainer</vt:lpstr>
      <vt:lpstr>Model Evaluation</vt:lpstr>
      <vt:lpstr>Utility</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LC50 value using Quantitative structure–activity relationship models (QSAR models)</dc:title>
  <dc:creator>Hariprasath G</dc:creator>
  <cp:lastModifiedBy>Hariprasath G</cp:lastModifiedBy>
  <cp:revision>1</cp:revision>
  <dcterms:created xsi:type="dcterms:W3CDTF">2023-07-10T05:27:54Z</dcterms:created>
  <dcterms:modified xsi:type="dcterms:W3CDTF">2023-07-10T06:16:03Z</dcterms:modified>
</cp:coreProperties>
</file>