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5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965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87844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2800" b="1" dirty="0" smtClean="0">
                <a:solidFill>
                  <a:srgbClr val="0F0F0F"/>
                </a:solidFill>
                <a:latin typeface="Baskerville Old Face" panose="02020602080505020303" pitchFamily="18" charset="0"/>
              </a:rPr>
              <a:t>Financial forecasting data analysis using excel</a:t>
            </a:r>
            <a:r>
              <a:rPr lang="en-US" sz="2800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</a:rPr>
              <a:t/>
            </a:r>
            <a:br>
              <a:rPr lang="en-US" sz="2800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</a:rPr>
            </a:br>
            <a:endParaRPr sz="2800" spc="15" dirty="0">
              <a:latin typeface="Baskerville Old Face" panose="02020602080505020303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dirty="0" err="1" smtClean="0"/>
              <a:t>Hariprasath.S</a:t>
            </a:r>
            <a:endParaRPr lang="en-US" sz="2400" dirty="0" smtClean="0"/>
          </a:p>
          <a:p>
            <a:r>
              <a:rPr lang="en-US" sz="2400" dirty="0" smtClean="0"/>
              <a:t>REGISTER </a:t>
            </a:r>
            <a:r>
              <a:rPr lang="en-US" sz="2400" dirty="0"/>
              <a:t>NO</a:t>
            </a:r>
            <a:r>
              <a:rPr lang="en-US" sz="2400" dirty="0" smtClean="0"/>
              <a:t>: 422200012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B.COM (ISM)</a:t>
            </a:r>
            <a:endParaRPr lang="en-US" sz="2400" dirty="0"/>
          </a:p>
          <a:p>
            <a:r>
              <a:rPr lang="en-US" sz="2400" dirty="0" smtClean="0"/>
              <a:t>COLLEGE  S.I.V.E.T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057400"/>
            <a:ext cx="5328366" cy="30238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647475"/>
            <a:ext cx="5328366" cy="3023878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737452"/>
              </p:ext>
            </p:extLst>
          </p:nvPr>
        </p:nvGraphicFramePr>
        <p:xfrm>
          <a:off x="914400" y="1159933"/>
          <a:ext cx="7315200" cy="2050812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6616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CUST001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Beauty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6616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CUST002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Clothing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44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CUST003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6616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CUST004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Clothing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6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CUST005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Beauty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6616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CUST006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Beauty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6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CUST007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Clothing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29244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CUST008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44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CUST009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6616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CUST010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Clothing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1676400"/>
            <a:ext cx="8153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Financial Forecasting </a:t>
            </a:r>
            <a:r>
              <a:rPr lang="en-US" sz="3200" dirty="0" err="1"/>
              <a:t>ConclusionFinancial</a:t>
            </a:r>
            <a:r>
              <a:rPr lang="en-US" sz="3200" dirty="0"/>
              <a:t> forecasting is a crucial component of business decision-making, enabling organizations to make informed strategic choices, optimize resources, and mitigate financial risks. By leveraging advanced predictive analytics, machine learning algorithms, and real-time data integration, financial forecasting solutions can provide accurate and reliable projections.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forecasting data </a:t>
            </a:r>
            <a:r>
              <a:rPr lang="en-US" sz="4400" b="1" dirty="0" err="1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uusing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4072" y="1695451"/>
            <a:ext cx="83099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Here are some potential problem statements for financial </a:t>
            </a:r>
            <a:r>
              <a:rPr lang="en-US" dirty="0" smtClean="0"/>
              <a:t>forecasting</a:t>
            </a:r>
          </a:p>
          <a:p>
            <a:r>
              <a:rPr lang="en-US" dirty="0" smtClean="0"/>
              <a:t>:</a:t>
            </a:r>
            <a:r>
              <a:rPr lang="en-US" dirty="0"/>
              <a:t>1. Inaccurate Revenue Projections: "Our company struggles to accurately forecast revenue, leading to inconsistent resource allocation and poor strategic planning</a:t>
            </a:r>
            <a:r>
              <a:rPr lang="en-US" dirty="0" smtClean="0"/>
              <a:t>.“</a:t>
            </a:r>
          </a:p>
          <a:p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. Insufficient Expense Prediction: "We need a reliable method to anticipate monthly expenses, enabling better budgeting and cost management</a:t>
            </a:r>
            <a:r>
              <a:rPr lang="en-US" dirty="0" smtClean="0"/>
              <a:t>.“ </a:t>
            </a:r>
          </a:p>
          <a:p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. Unreliable Cash Flow Estimates: "Our business requires improved cash flow forecasting to ensure timely investments and avoid liquidity crises."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4072" y="4419600"/>
            <a:ext cx="78527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4. Ineffective Portfolio Optimization: "We seek a data-driven approach to optimize investment portfolios, maximizing returns while minimizing risk</a:t>
            </a:r>
            <a:r>
              <a:rPr lang="en-US" dirty="0" smtClean="0"/>
              <a:t>.“</a:t>
            </a:r>
          </a:p>
          <a:p>
            <a:endParaRPr lang="en-US" dirty="0"/>
          </a:p>
          <a:p>
            <a:r>
              <a:rPr lang="en-US" dirty="0" smtClean="0"/>
              <a:t>5</a:t>
            </a:r>
            <a:r>
              <a:rPr lang="en-US" dirty="0"/>
              <a:t>. Limited Scenario Analysis: "Our organization needs a flexible financial forecasting model to simulate different market scenarios and inform strategic decisions</a:t>
            </a:r>
            <a:r>
              <a:rPr lang="en-US" dirty="0" smtClean="0"/>
              <a:t>."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76275" y="1695450"/>
            <a:ext cx="8239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 an accurate, reliable, and scalable financial forecasting system to enhance strategic decision-making, optimize resource allocation, and improve financial performance.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5" y="4110692"/>
            <a:ext cx="61182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Automated reporting system for regular forecasting </a:t>
            </a:r>
            <a:r>
              <a:rPr lang="en-US" dirty="0" smtClean="0"/>
              <a:t>updates</a:t>
            </a:r>
          </a:p>
          <a:p>
            <a:endParaRPr lang="en-US" dirty="0" smtClean="0"/>
          </a:p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Scenario analysis tool for sensitivity </a:t>
            </a:r>
            <a:r>
              <a:rPr lang="en-US" dirty="0" smtClean="0"/>
              <a:t>testing</a:t>
            </a:r>
          </a:p>
          <a:p>
            <a:endParaRPr lang="en-US" dirty="0" smtClean="0"/>
          </a:p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/>
              <a:t>Model performance evaluation and refinement6. User training and documentation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9775" y="3452753"/>
            <a:ext cx="55086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Financial forecasting model(s) with documented </a:t>
            </a:r>
            <a:r>
              <a:rPr lang="en-US" dirty="0" err="1"/>
              <a:t>methodolog</a:t>
            </a:r>
            <a:r>
              <a:rPr lang="en-US" dirty="0"/>
              <a:t>. Data visualization dashboard for key stakeholders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914400" y="1905000"/>
            <a:ext cx="8229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Chief </a:t>
            </a:r>
            <a:r>
              <a:rPr lang="en-US" dirty="0"/>
              <a:t>Financial Officer (CFO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2</a:t>
            </a:r>
            <a:r>
              <a:rPr lang="en-US" dirty="0"/>
              <a:t>. Financial Planning and Analysis (FP&amp;A) </a:t>
            </a:r>
            <a:r>
              <a:rPr lang="en-US" dirty="0" smtClean="0"/>
              <a:t>team</a:t>
            </a:r>
          </a:p>
          <a:p>
            <a:r>
              <a:rPr lang="en-US" dirty="0" smtClean="0"/>
              <a:t>3</a:t>
            </a:r>
            <a:r>
              <a:rPr lang="en-US" dirty="0"/>
              <a:t>. Accounting and finance </a:t>
            </a:r>
            <a:r>
              <a:rPr lang="en-US" dirty="0" err="1" smtClean="0"/>
              <a:t>staf</a:t>
            </a:r>
            <a:endParaRPr lang="en-US" dirty="0" smtClean="0"/>
          </a:p>
          <a:p>
            <a:r>
              <a:rPr lang="en-US" dirty="0" smtClean="0"/>
              <a:t>4</a:t>
            </a:r>
            <a:r>
              <a:rPr lang="en-US" dirty="0"/>
              <a:t>. Executive management (CEO, COO, etc</a:t>
            </a:r>
            <a:r>
              <a:rPr lang="en-US" dirty="0" smtClean="0"/>
              <a:t>.)</a:t>
            </a:r>
          </a:p>
          <a:p>
            <a:r>
              <a:rPr lang="en-US" dirty="0" smtClean="0"/>
              <a:t>5</a:t>
            </a:r>
            <a:r>
              <a:rPr lang="en-US" dirty="0"/>
              <a:t>. Department heads (e.g., sales, marketing, operations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6</a:t>
            </a:r>
            <a:r>
              <a:rPr lang="en-US" dirty="0"/>
              <a:t>. Budget </a:t>
            </a:r>
            <a:r>
              <a:rPr lang="en-US" dirty="0" smtClean="0"/>
              <a:t>managers</a:t>
            </a:r>
          </a:p>
          <a:p>
            <a:r>
              <a:rPr lang="en-US" dirty="0" smtClean="0"/>
              <a:t>7</a:t>
            </a:r>
            <a:r>
              <a:rPr lang="en-US" dirty="0"/>
              <a:t>. Financial </a:t>
            </a:r>
            <a:r>
              <a:rPr lang="en-US" dirty="0" smtClean="0"/>
              <a:t>analysts</a:t>
            </a:r>
          </a:p>
          <a:p>
            <a:r>
              <a:rPr lang="en-US" dirty="0" smtClean="0"/>
              <a:t>8</a:t>
            </a:r>
            <a:r>
              <a:rPr lang="en-US" dirty="0"/>
              <a:t>. Risk management </a:t>
            </a:r>
            <a:r>
              <a:rPr lang="en-US" dirty="0" smtClean="0"/>
              <a:t>team</a:t>
            </a:r>
          </a:p>
          <a:p>
            <a:r>
              <a:rPr lang="en-US" dirty="0" smtClean="0"/>
              <a:t>9</a:t>
            </a:r>
            <a:r>
              <a:rPr lang="en-US" dirty="0"/>
              <a:t>. Treasury management </a:t>
            </a:r>
            <a:r>
              <a:rPr lang="en-US" dirty="0" smtClean="0"/>
              <a:t>team</a:t>
            </a:r>
          </a:p>
          <a:p>
            <a:r>
              <a:rPr lang="en-US" dirty="0" smtClean="0"/>
              <a:t>10</a:t>
            </a:r>
            <a:r>
              <a:rPr lang="en-US" dirty="0"/>
              <a:t>. Strategic planning team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2514600" y="185261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10-20</a:t>
            </a:r>
            <a:r>
              <a:rPr lang="en-US" dirty="0"/>
              <a:t>% improvement in forecast </a:t>
            </a:r>
            <a:r>
              <a:rPr lang="en-US" dirty="0" smtClean="0"/>
              <a:t>accuracy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. 5-15% reduction in </a:t>
            </a:r>
            <a:r>
              <a:rPr lang="en-US" dirty="0" smtClean="0"/>
              <a:t>costs</a:t>
            </a:r>
          </a:p>
          <a:p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. 10-25% increase in </a:t>
            </a:r>
            <a:r>
              <a:rPr lang="en-US" dirty="0" smtClean="0"/>
              <a:t>revenue</a:t>
            </a:r>
          </a:p>
          <a:p>
            <a:endParaRPr lang="en-US" dirty="0" smtClean="0"/>
          </a:p>
          <a:p>
            <a:r>
              <a:rPr lang="en-US" dirty="0" smtClean="0"/>
              <a:t>4</a:t>
            </a:r>
            <a:r>
              <a:rPr lang="en-US" dirty="0"/>
              <a:t>. 20-30% improvement in cash flow </a:t>
            </a:r>
            <a:r>
              <a:rPr lang="en-US" dirty="0" smtClean="0"/>
              <a:t>management</a:t>
            </a:r>
          </a:p>
          <a:p>
            <a:endParaRPr lang="en-US" dirty="0" smtClean="0"/>
          </a:p>
          <a:p>
            <a:r>
              <a:rPr lang="en-US" dirty="0" smtClean="0"/>
              <a:t>5</a:t>
            </a:r>
            <a:r>
              <a:rPr lang="en-US" dirty="0"/>
              <a:t>. 5-10% reduction in financial risk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524000"/>
            <a:ext cx="83886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Dataset Name: Financial Forecasting </a:t>
            </a:r>
            <a:r>
              <a:rPr lang="en-US" dirty="0" err="1" smtClean="0"/>
              <a:t>DatasetDataset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Type: Time-series, </a:t>
            </a:r>
            <a:r>
              <a:rPr lang="en-US" dirty="0" smtClean="0"/>
              <a:t>Panel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err="1"/>
              <a:t>DataDescription</a:t>
            </a:r>
            <a:r>
              <a:rPr lang="en-US" dirty="0"/>
              <a:t>: This dataset contains historical financial data for a company/organization, including income statements, balance sheets, and cash flow statements. The data is used to train and test financial forecasting models.</a:t>
            </a:r>
          </a:p>
        </p:txBody>
      </p:sp>
      <p:sp>
        <p:nvSpPr>
          <p:cNvPr id="4" name="Rectangle 3"/>
          <p:cNvSpPr/>
          <p:nvPr/>
        </p:nvSpPr>
        <p:spPr>
          <a:xfrm>
            <a:off x="788669" y="3733800"/>
            <a:ext cx="6324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Date </a:t>
            </a:r>
            <a:r>
              <a:rPr lang="en-US" dirty="0"/>
              <a:t>(YYYY-MM-DD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2</a:t>
            </a:r>
            <a:r>
              <a:rPr lang="en-US" dirty="0"/>
              <a:t>. Assets (Current, </a:t>
            </a:r>
            <a:r>
              <a:rPr lang="en-US" dirty="0" smtClean="0"/>
              <a:t>Non-Current)</a:t>
            </a:r>
          </a:p>
          <a:p>
            <a:pPr marL="342900" indent="-342900">
              <a:buAutoNum type="arabicPeriod"/>
            </a:pPr>
            <a:r>
              <a:rPr lang="en-US" dirty="0" smtClean="0"/>
              <a:t>3</a:t>
            </a:r>
            <a:r>
              <a:rPr lang="en-US" dirty="0"/>
              <a:t>. Liabilities (Current, Non-Current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4</a:t>
            </a:r>
            <a:r>
              <a:rPr lang="en-US" dirty="0"/>
              <a:t>. </a:t>
            </a:r>
            <a:r>
              <a:rPr lang="en-US" dirty="0" smtClean="0"/>
              <a:t>Equity</a:t>
            </a:r>
          </a:p>
          <a:p>
            <a:pPr marL="342900" indent="-342900">
              <a:buAutoNum type="arabicPeriod"/>
            </a:pPr>
            <a:r>
              <a:rPr lang="en-US" dirty="0" smtClean="0"/>
              <a:t>5</a:t>
            </a:r>
            <a:r>
              <a:rPr lang="en-US" dirty="0"/>
              <a:t>. Cash and </a:t>
            </a:r>
            <a:r>
              <a:rPr lang="en-US" dirty="0" smtClean="0"/>
              <a:t>Equivalents</a:t>
            </a:r>
          </a:p>
          <a:p>
            <a:pPr marL="342900" indent="-342900">
              <a:buAutoNum type="arabicPeriod"/>
            </a:pPr>
            <a:r>
              <a:rPr lang="en-US" dirty="0" smtClean="0"/>
              <a:t>6</a:t>
            </a:r>
            <a:r>
              <a:rPr lang="en-US" dirty="0"/>
              <a:t>. Accounts </a:t>
            </a:r>
            <a:r>
              <a:rPr lang="en-US" dirty="0" smtClean="0"/>
              <a:t>Receivable</a:t>
            </a:r>
          </a:p>
          <a:p>
            <a:pPr marL="342900" indent="-342900">
              <a:buAutoNum type="arabicPeriod"/>
            </a:pPr>
            <a:r>
              <a:rPr lang="en-US" dirty="0" smtClean="0"/>
              <a:t>7</a:t>
            </a:r>
            <a:r>
              <a:rPr lang="en-US" dirty="0"/>
              <a:t>. Accounts Payable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-1066800" y="-265441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2" descr="blob:https://web.whatsapp.com/ddc33ced-6df2-4a3f-8a6b-1011625ce41e"/>
          <p:cNvSpPr>
            <a:spLocks noChangeAspect="1" noChangeArrowheads="1"/>
          </p:cNvSpPr>
          <p:nvPr/>
        </p:nvSpPr>
        <p:spPr bwMode="auto">
          <a:xfrm>
            <a:off x="-1587118" y="-230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blob:https://web.whatsapp.com/ddc33ced-6df2-4a3f-8a6b-1011625ce41e"/>
          <p:cNvSpPr>
            <a:spLocks noChangeAspect="1" noChangeArrowheads="1"/>
          </p:cNvSpPr>
          <p:nvPr/>
        </p:nvSpPr>
        <p:spPr bwMode="auto">
          <a:xfrm>
            <a:off x="-291718" y="-509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6" descr="blob:https://web.whatsapp.com/ddc33ced-6df2-4a3f-8a6b-1011625ce41e"/>
          <p:cNvSpPr>
            <a:spLocks noChangeAspect="1" noChangeArrowheads="1"/>
          </p:cNvSpPr>
          <p:nvPr/>
        </p:nvSpPr>
        <p:spPr bwMode="auto">
          <a:xfrm>
            <a:off x="-3641343" y="-391979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 descr="blob:https://web.whatsapp.com/ddc33ced-6df2-4a3f-8a6b-1011625ce41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951" y="1527807"/>
            <a:ext cx="6809016" cy="37071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619</Words>
  <Application>Microsoft Office PowerPoint</Application>
  <PresentationFormat>Widescreen</PresentationFormat>
  <Paragraphs>170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Baskerville Old Face</vt:lpstr>
      <vt:lpstr>Calibri</vt:lpstr>
      <vt:lpstr>Times New Roman</vt:lpstr>
      <vt:lpstr>Trebuchet MS</vt:lpstr>
      <vt:lpstr>Office Theme</vt:lpstr>
      <vt:lpstr>Financial forecasting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19</cp:revision>
  <dcterms:created xsi:type="dcterms:W3CDTF">2024-03-29T15:07:22Z</dcterms:created>
  <dcterms:modified xsi:type="dcterms:W3CDTF">2024-09-19T08:27:24Z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