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309" r:id="rId4"/>
    <p:sldId id="273" r:id="rId5"/>
    <p:sldId id="310" r:id="rId6"/>
    <p:sldId id="284" r:id="rId7"/>
    <p:sldId id="291" r:id="rId8"/>
    <p:sldId id="295" r:id="rId9"/>
    <p:sldId id="293" r:id="rId10"/>
    <p:sldId id="297" r:id="rId11"/>
    <p:sldId id="300" r:id="rId12"/>
    <p:sldId id="296" r:id="rId13"/>
    <p:sldId id="304" r:id="rId14"/>
    <p:sldId id="308" r:id="rId15"/>
    <p:sldId id="303" r:id="rId16"/>
    <p:sldId id="302" r:id="rId17"/>
    <p:sldId id="301" r:id="rId18"/>
    <p:sldId id="306" r:id="rId19"/>
    <p:sldId id="271"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CC0000"/>
    <a:srgbClr val="0066FF"/>
    <a:srgbClr val="00009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autoAdjust="0"/>
    <p:restoredTop sz="94660"/>
  </p:normalViewPr>
  <p:slideViewPr>
    <p:cSldViewPr>
      <p:cViewPr varScale="1">
        <p:scale>
          <a:sx n="82" d="100"/>
          <a:sy n="82" d="100"/>
        </p:scale>
        <p:origin x="141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C3F2-125F-C05C-30A0-85C77647AAA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A4816F-9B53-0B65-9552-F2B57244609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C9961-EDD2-6351-FACA-128B58B556C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679BD33-12ED-891E-C973-3D84196B80B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32A6ADE-BC26-B2CC-9516-EF2A94214111}"/>
              </a:ext>
            </a:extLst>
          </p:cNvPr>
          <p:cNvSpPr>
            <a:spLocks noGrp="1"/>
          </p:cNvSpPr>
          <p:nvPr>
            <p:ph type="sldNum" sz="quarter" idx="12"/>
          </p:nvPr>
        </p:nvSpPr>
        <p:spPr/>
        <p:txBody>
          <a:bodyPr/>
          <a:lstStyle>
            <a:lvl1pPr>
              <a:defRPr/>
            </a:lvl1pPr>
          </a:lstStyle>
          <a:p>
            <a:fld id="{63183D0D-DF78-4A86-93C3-F9747DEB223D}" type="slidenum">
              <a:rPr lang="en-US" altLang="en-US"/>
              <a:pPr/>
              <a:t>‹#›</a:t>
            </a:fld>
            <a:endParaRPr lang="en-US" altLang="en-US"/>
          </a:p>
        </p:txBody>
      </p:sp>
    </p:spTree>
    <p:extLst>
      <p:ext uri="{BB962C8B-B14F-4D97-AF65-F5344CB8AC3E}">
        <p14:creationId xmlns:p14="http://schemas.microsoft.com/office/powerpoint/2010/main" val="403151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9FD89-8D19-C54B-D596-E2A73E76B2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1B5DB2-39F0-2981-70F7-A14EE7E4CA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19AC0-6C85-639D-8391-EB34EB2EB9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BBBF2-A712-56B3-0E27-BC3C4F92073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E39CCB3-9EC2-3815-9279-2BC0DA4C96FB}"/>
              </a:ext>
            </a:extLst>
          </p:cNvPr>
          <p:cNvSpPr>
            <a:spLocks noGrp="1"/>
          </p:cNvSpPr>
          <p:nvPr>
            <p:ph type="sldNum" sz="quarter" idx="12"/>
          </p:nvPr>
        </p:nvSpPr>
        <p:spPr/>
        <p:txBody>
          <a:bodyPr/>
          <a:lstStyle>
            <a:lvl1pPr>
              <a:defRPr/>
            </a:lvl1pPr>
          </a:lstStyle>
          <a:p>
            <a:fld id="{F8B1D467-F82D-4AD8-9D1D-B9B0C2A36B94}" type="slidenum">
              <a:rPr lang="en-US" altLang="en-US"/>
              <a:pPr/>
              <a:t>‹#›</a:t>
            </a:fld>
            <a:endParaRPr lang="en-US" altLang="en-US"/>
          </a:p>
        </p:txBody>
      </p:sp>
    </p:spTree>
    <p:extLst>
      <p:ext uri="{BB962C8B-B14F-4D97-AF65-F5344CB8AC3E}">
        <p14:creationId xmlns:p14="http://schemas.microsoft.com/office/powerpoint/2010/main" val="41718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02E1BD-11E7-8762-96DC-1D9C2850668C}"/>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EE7E6-112C-FCC4-2D67-790AC272CA78}"/>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9793C1-72E1-16DE-E1DB-0D998296830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96869C9-CC1B-F499-6A4F-3D4B45D0F82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F2483BF-D0F6-61CD-068E-AE2B7843BAFF}"/>
              </a:ext>
            </a:extLst>
          </p:cNvPr>
          <p:cNvSpPr>
            <a:spLocks noGrp="1"/>
          </p:cNvSpPr>
          <p:nvPr>
            <p:ph type="sldNum" sz="quarter" idx="12"/>
          </p:nvPr>
        </p:nvSpPr>
        <p:spPr/>
        <p:txBody>
          <a:bodyPr/>
          <a:lstStyle>
            <a:lvl1pPr>
              <a:defRPr/>
            </a:lvl1pPr>
          </a:lstStyle>
          <a:p>
            <a:fld id="{93ADF9EC-E650-417D-91A6-C37A3AC00B9A}" type="slidenum">
              <a:rPr lang="en-US" altLang="en-US"/>
              <a:pPr/>
              <a:t>‹#›</a:t>
            </a:fld>
            <a:endParaRPr lang="en-US" altLang="en-US"/>
          </a:p>
        </p:txBody>
      </p:sp>
    </p:spTree>
    <p:extLst>
      <p:ext uri="{BB962C8B-B14F-4D97-AF65-F5344CB8AC3E}">
        <p14:creationId xmlns:p14="http://schemas.microsoft.com/office/powerpoint/2010/main" val="248536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3952-BA4E-4A7A-6F4C-C2CE1A0402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351C8-6D55-9CC3-AE95-3317EADEA4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2E8723-43AA-5928-14F5-4C98555E4D4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8AE821F-D943-BCD7-6B25-C1392438A2A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68B050B-9186-2301-569C-569B1B65A364}"/>
              </a:ext>
            </a:extLst>
          </p:cNvPr>
          <p:cNvSpPr>
            <a:spLocks noGrp="1"/>
          </p:cNvSpPr>
          <p:nvPr>
            <p:ph type="sldNum" sz="quarter" idx="12"/>
          </p:nvPr>
        </p:nvSpPr>
        <p:spPr/>
        <p:txBody>
          <a:bodyPr/>
          <a:lstStyle>
            <a:lvl1pPr>
              <a:defRPr/>
            </a:lvl1pPr>
          </a:lstStyle>
          <a:p>
            <a:fld id="{BAC01B02-8C23-45A1-AAC7-ABE0281714D4}" type="slidenum">
              <a:rPr lang="en-US" altLang="en-US"/>
              <a:pPr/>
              <a:t>‹#›</a:t>
            </a:fld>
            <a:endParaRPr lang="en-US" altLang="en-US"/>
          </a:p>
        </p:txBody>
      </p:sp>
    </p:spTree>
    <p:extLst>
      <p:ext uri="{BB962C8B-B14F-4D97-AF65-F5344CB8AC3E}">
        <p14:creationId xmlns:p14="http://schemas.microsoft.com/office/powerpoint/2010/main" val="41265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09F2-CD54-568E-5FEE-7026B41EFA5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722820-26FF-4B74-FA2C-A4BA99DD002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465B80B4-C0FA-C3D7-E8CF-C51E212B0BD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9F61B47-3BFB-5426-B387-66FC4062600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980774E-2617-BFA2-A3D7-230D939E5158}"/>
              </a:ext>
            </a:extLst>
          </p:cNvPr>
          <p:cNvSpPr>
            <a:spLocks noGrp="1"/>
          </p:cNvSpPr>
          <p:nvPr>
            <p:ph type="sldNum" sz="quarter" idx="12"/>
          </p:nvPr>
        </p:nvSpPr>
        <p:spPr/>
        <p:txBody>
          <a:bodyPr/>
          <a:lstStyle>
            <a:lvl1pPr>
              <a:defRPr/>
            </a:lvl1pPr>
          </a:lstStyle>
          <a:p>
            <a:fld id="{98AFCA3E-4617-4A0F-947E-A209CF079188}" type="slidenum">
              <a:rPr lang="en-US" altLang="en-US"/>
              <a:pPr/>
              <a:t>‹#›</a:t>
            </a:fld>
            <a:endParaRPr lang="en-US" altLang="en-US"/>
          </a:p>
        </p:txBody>
      </p:sp>
    </p:spTree>
    <p:extLst>
      <p:ext uri="{BB962C8B-B14F-4D97-AF65-F5344CB8AC3E}">
        <p14:creationId xmlns:p14="http://schemas.microsoft.com/office/powerpoint/2010/main" val="83535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2DF8-5DE0-5D3D-DC33-1A7F4D907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7BFEFE-C7F0-2EAA-C2EE-3638FEF729C7}"/>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95CA96-4947-46C5-F1DA-C4CEA5DF6075}"/>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063A10-9E17-9190-0CAC-A03580C729F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AC6B2F2-916F-5B6D-73D2-90F246A45AF1}"/>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1F1BE36-89AF-B27F-8A11-B42E298A84F0}"/>
              </a:ext>
            </a:extLst>
          </p:cNvPr>
          <p:cNvSpPr>
            <a:spLocks noGrp="1"/>
          </p:cNvSpPr>
          <p:nvPr>
            <p:ph type="sldNum" sz="quarter" idx="12"/>
          </p:nvPr>
        </p:nvSpPr>
        <p:spPr/>
        <p:txBody>
          <a:bodyPr/>
          <a:lstStyle>
            <a:lvl1pPr>
              <a:defRPr/>
            </a:lvl1pPr>
          </a:lstStyle>
          <a:p>
            <a:fld id="{00F52EF0-A007-470A-AEA2-9A676AD249C5}" type="slidenum">
              <a:rPr lang="en-US" altLang="en-US"/>
              <a:pPr/>
              <a:t>‹#›</a:t>
            </a:fld>
            <a:endParaRPr lang="en-US" altLang="en-US"/>
          </a:p>
        </p:txBody>
      </p:sp>
    </p:spTree>
    <p:extLst>
      <p:ext uri="{BB962C8B-B14F-4D97-AF65-F5344CB8AC3E}">
        <p14:creationId xmlns:p14="http://schemas.microsoft.com/office/powerpoint/2010/main" val="297870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31D8-E67E-B913-B9CB-06D8A1718A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9A43FC-CA06-85C4-9757-00236A10A6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E7723B-21E8-B9C0-B309-C6C1BE75B0B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320187-05A8-8C9E-C04F-84A51FD0E95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BF1A9B-F3AD-587A-90AE-EEA742F0BFC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14CE9C-948B-E776-C6B4-F1EB7DD978F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884EE58A-C718-C979-C9DA-3AB57649FBAB}"/>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7D18ADB9-9CCD-D3D0-A2B1-CBA62DAA1DB5}"/>
              </a:ext>
            </a:extLst>
          </p:cNvPr>
          <p:cNvSpPr>
            <a:spLocks noGrp="1"/>
          </p:cNvSpPr>
          <p:nvPr>
            <p:ph type="sldNum" sz="quarter" idx="12"/>
          </p:nvPr>
        </p:nvSpPr>
        <p:spPr/>
        <p:txBody>
          <a:bodyPr/>
          <a:lstStyle>
            <a:lvl1pPr>
              <a:defRPr/>
            </a:lvl1pPr>
          </a:lstStyle>
          <a:p>
            <a:fld id="{E239B55C-DB0E-4886-A6AD-21873F356092}" type="slidenum">
              <a:rPr lang="en-US" altLang="en-US"/>
              <a:pPr/>
              <a:t>‹#›</a:t>
            </a:fld>
            <a:endParaRPr lang="en-US" altLang="en-US"/>
          </a:p>
        </p:txBody>
      </p:sp>
    </p:spTree>
    <p:extLst>
      <p:ext uri="{BB962C8B-B14F-4D97-AF65-F5344CB8AC3E}">
        <p14:creationId xmlns:p14="http://schemas.microsoft.com/office/powerpoint/2010/main" val="300086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5BEC-ACB9-B584-0D4C-35C35ACAD1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01DD57-F133-418E-7E10-0873FF084A02}"/>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F06D424B-252B-8EEF-FC60-6A0854CDB15F}"/>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891AE493-0196-9C28-F373-679536D10612}"/>
              </a:ext>
            </a:extLst>
          </p:cNvPr>
          <p:cNvSpPr>
            <a:spLocks noGrp="1"/>
          </p:cNvSpPr>
          <p:nvPr>
            <p:ph type="sldNum" sz="quarter" idx="12"/>
          </p:nvPr>
        </p:nvSpPr>
        <p:spPr/>
        <p:txBody>
          <a:bodyPr/>
          <a:lstStyle>
            <a:lvl1pPr>
              <a:defRPr/>
            </a:lvl1pPr>
          </a:lstStyle>
          <a:p>
            <a:fld id="{3322CB04-9AB6-4EDD-8A22-9A85B4C5C1EF}" type="slidenum">
              <a:rPr lang="en-US" altLang="en-US"/>
              <a:pPr/>
              <a:t>‹#›</a:t>
            </a:fld>
            <a:endParaRPr lang="en-US" altLang="en-US"/>
          </a:p>
        </p:txBody>
      </p:sp>
    </p:spTree>
    <p:extLst>
      <p:ext uri="{BB962C8B-B14F-4D97-AF65-F5344CB8AC3E}">
        <p14:creationId xmlns:p14="http://schemas.microsoft.com/office/powerpoint/2010/main" val="412815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72DFAF-B37D-B016-93D4-AFF8277C0DA6}"/>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EF8842F3-7573-7708-8435-91AED8761D5D}"/>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CBED862A-A533-1067-B224-7CE4A48AFDBA}"/>
              </a:ext>
            </a:extLst>
          </p:cNvPr>
          <p:cNvSpPr>
            <a:spLocks noGrp="1"/>
          </p:cNvSpPr>
          <p:nvPr>
            <p:ph type="sldNum" sz="quarter" idx="12"/>
          </p:nvPr>
        </p:nvSpPr>
        <p:spPr/>
        <p:txBody>
          <a:bodyPr/>
          <a:lstStyle>
            <a:lvl1pPr>
              <a:defRPr/>
            </a:lvl1pPr>
          </a:lstStyle>
          <a:p>
            <a:fld id="{871FC81D-0686-4A91-84DE-69A23B4E3CE7}" type="slidenum">
              <a:rPr lang="en-US" altLang="en-US"/>
              <a:pPr/>
              <a:t>‹#›</a:t>
            </a:fld>
            <a:endParaRPr lang="en-US" altLang="en-US"/>
          </a:p>
        </p:txBody>
      </p:sp>
    </p:spTree>
    <p:extLst>
      <p:ext uri="{BB962C8B-B14F-4D97-AF65-F5344CB8AC3E}">
        <p14:creationId xmlns:p14="http://schemas.microsoft.com/office/powerpoint/2010/main" val="301898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BD91-2160-7425-9920-3009B40E178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84B5F1-E385-441E-C63E-7586424573D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3D82B2-151B-FDC0-E40D-D95CAAA28A5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F7D75F-FBA4-35A5-3325-FA8B0B51FE8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54B930E-E7FD-3B02-34D5-9E2BA6083640}"/>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5F949D2-6D06-8735-9924-8C6F48FE47B6}"/>
              </a:ext>
            </a:extLst>
          </p:cNvPr>
          <p:cNvSpPr>
            <a:spLocks noGrp="1"/>
          </p:cNvSpPr>
          <p:nvPr>
            <p:ph type="sldNum" sz="quarter" idx="12"/>
          </p:nvPr>
        </p:nvSpPr>
        <p:spPr/>
        <p:txBody>
          <a:bodyPr/>
          <a:lstStyle>
            <a:lvl1pPr>
              <a:defRPr/>
            </a:lvl1pPr>
          </a:lstStyle>
          <a:p>
            <a:fld id="{D783426F-BF78-47E3-8E00-41C4FEE4A386}" type="slidenum">
              <a:rPr lang="en-US" altLang="en-US"/>
              <a:pPr/>
              <a:t>‹#›</a:t>
            </a:fld>
            <a:endParaRPr lang="en-US" altLang="en-US"/>
          </a:p>
        </p:txBody>
      </p:sp>
    </p:spTree>
    <p:extLst>
      <p:ext uri="{BB962C8B-B14F-4D97-AF65-F5344CB8AC3E}">
        <p14:creationId xmlns:p14="http://schemas.microsoft.com/office/powerpoint/2010/main" val="182079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5529-CE55-F88C-731D-60288D50F97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81997B-340C-6592-A12E-98864C5B228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AE66CC-7D3B-908B-E57D-1D4C09278D2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BBC5AF-7809-670C-5E7D-539E342CA835}"/>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27CBB82-D3A1-46C3-2C5F-1EE78AF97E9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A2A2C4F-2E0A-03DA-8CB5-C5DCDAB5CD3A}"/>
              </a:ext>
            </a:extLst>
          </p:cNvPr>
          <p:cNvSpPr>
            <a:spLocks noGrp="1"/>
          </p:cNvSpPr>
          <p:nvPr>
            <p:ph type="sldNum" sz="quarter" idx="12"/>
          </p:nvPr>
        </p:nvSpPr>
        <p:spPr/>
        <p:txBody>
          <a:bodyPr/>
          <a:lstStyle>
            <a:lvl1pPr>
              <a:defRPr/>
            </a:lvl1pPr>
          </a:lstStyle>
          <a:p>
            <a:fld id="{5682D045-3EE0-473D-8DB4-EF86BF3E7D4D}" type="slidenum">
              <a:rPr lang="en-US" altLang="en-US"/>
              <a:pPr/>
              <a:t>‹#›</a:t>
            </a:fld>
            <a:endParaRPr lang="en-US" altLang="en-US"/>
          </a:p>
        </p:txBody>
      </p:sp>
    </p:spTree>
    <p:extLst>
      <p:ext uri="{BB962C8B-B14F-4D97-AF65-F5344CB8AC3E}">
        <p14:creationId xmlns:p14="http://schemas.microsoft.com/office/powerpoint/2010/main" val="334294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805DE2A-A169-205F-457E-ABF264D2E2D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F7BB356-BC5C-78A0-EF4A-E83EB7B0D794}"/>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555AC39-5599-3208-59FC-EFB34639847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12B3B7FC-7311-5AE6-C6E7-E0ABA89EE44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77048CCC-E007-61D4-C935-792A3BF5BEEA}"/>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B25D085-8FB8-49E5-9652-15246D909D9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BD1E0755-B478-DF69-BEF6-F5AA12B9B232}"/>
              </a:ext>
            </a:extLst>
          </p:cNvPr>
          <p:cNvSpPr>
            <a:spLocks noGrp="1" noChangeArrowheads="1"/>
          </p:cNvSpPr>
          <p:nvPr>
            <p:ph type="subTitle" idx="1"/>
          </p:nvPr>
        </p:nvSpPr>
        <p:spPr>
          <a:xfrm>
            <a:off x="2514600" y="3028950"/>
            <a:ext cx="6400800" cy="2533650"/>
          </a:xfrm>
        </p:spPr>
        <p:txBody>
          <a:bodyPr/>
          <a:lstStyle/>
          <a:p>
            <a:pPr algn="r">
              <a:lnSpc>
                <a:spcPct val="80000"/>
              </a:lnSpc>
            </a:pPr>
            <a:r>
              <a:rPr lang="en-US" altLang="en-US" sz="2800" dirty="0"/>
              <a:t>   </a:t>
            </a:r>
          </a:p>
          <a:p>
            <a:pPr algn="r">
              <a:lnSpc>
                <a:spcPct val="80000"/>
              </a:lnSpc>
            </a:pPr>
            <a:r>
              <a:rPr lang="en-US" altLang="en-US" b="1" dirty="0">
                <a:solidFill>
                  <a:srgbClr val="0000FF"/>
                </a:solidFill>
              </a:rPr>
              <a:t>Team Leader:</a:t>
            </a:r>
          </a:p>
          <a:p>
            <a:pPr algn="r">
              <a:lnSpc>
                <a:spcPct val="80000"/>
              </a:lnSpc>
            </a:pPr>
            <a:r>
              <a:rPr lang="en-US" altLang="en-US" b="1" dirty="0" err="1">
                <a:solidFill>
                  <a:srgbClr val="0000FF"/>
                </a:solidFill>
              </a:rPr>
              <a:t>Subadhina.J</a:t>
            </a:r>
            <a:endParaRPr lang="en-US" altLang="en-US" b="1" dirty="0">
              <a:solidFill>
                <a:srgbClr val="0000FF"/>
              </a:solidFill>
            </a:endParaRPr>
          </a:p>
          <a:p>
            <a:pPr algn="r">
              <a:lnSpc>
                <a:spcPct val="80000"/>
              </a:lnSpc>
            </a:pPr>
            <a:r>
              <a:rPr lang="en-US" altLang="en-US" b="1" dirty="0">
                <a:solidFill>
                  <a:srgbClr val="0000FF"/>
                </a:solidFill>
              </a:rPr>
              <a:t>Team Members:</a:t>
            </a:r>
          </a:p>
          <a:p>
            <a:pPr algn="r">
              <a:lnSpc>
                <a:spcPct val="80000"/>
              </a:lnSpc>
            </a:pPr>
            <a:r>
              <a:rPr lang="en-US" altLang="en-US" b="1" dirty="0" err="1">
                <a:solidFill>
                  <a:srgbClr val="0000FF"/>
                </a:solidFill>
              </a:rPr>
              <a:t>Miruthula.N</a:t>
            </a:r>
            <a:endParaRPr lang="en-US" altLang="en-US" b="1" dirty="0">
              <a:solidFill>
                <a:srgbClr val="0000FF"/>
              </a:solidFill>
            </a:endParaRPr>
          </a:p>
          <a:p>
            <a:pPr algn="r">
              <a:lnSpc>
                <a:spcPct val="80000"/>
              </a:lnSpc>
            </a:pPr>
            <a:r>
              <a:rPr lang="en-US" altLang="en-US" b="1" dirty="0" err="1">
                <a:solidFill>
                  <a:srgbClr val="0000FF"/>
                </a:solidFill>
              </a:rPr>
              <a:t>Poornimadevi.A</a:t>
            </a:r>
            <a:r>
              <a:rPr lang="en-US" altLang="en-US" b="1" dirty="0">
                <a:solidFill>
                  <a:srgbClr val="0000FF"/>
                </a:solidFill>
              </a:rPr>
              <a:t>  </a:t>
            </a:r>
          </a:p>
          <a:p>
            <a:pPr algn="r">
              <a:lnSpc>
                <a:spcPct val="80000"/>
              </a:lnSpc>
            </a:pPr>
            <a:r>
              <a:rPr lang="en-US" altLang="en-US" b="1" dirty="0" err="1">
                <a:solidFill>
                  <a:srgbClr val="0000FF"/>
                </a:solidFill>
              </a:rPr>
              <a:t>Suuky.M</a:t>
            </a:r>
            <a:endParaRPr lang="en-US" altLang="en-US" b="1" dirty="0">
              <a:solidFill>
                <a:srgbClr val="0000FF"/>
              </a:solidFill>
            </a:endParaRPr>
          </a:p>
        </p:txBody>
      </p:sp>
      <p:sp>
        <p:nvSpPr>
          <p:cNvPr id="2053" name="Rectangle 5">
            <a:extLst>
              <a:ext uri="{FF2B5EF4-FFF2-40B4-BE49-F238E27FC236}">
                <a16:creationId xmlns:a16="http://schemas.microsoft.com/office/drawing/2014/main" id="{0FB40234-14F6-6558-1315-E0F1B22DE78F}"/>
              </a:ext>
            </a:extLst>
          </p:cNvPr>
          <p:cNvSpPr>
            <a:spLocks noChangeArrowheads="1"/>
          </p:cNvSpPr>
          <p:nvPr/>
        </p:nvSpPr>
        <p:spPr bwMode="auto">
          <a:xfrm>
            <a:off x="0" y="3429000"/>
            <a:ext cx="5105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lnSpc>
                <a:spcPct val="80000"/>
              </a:lnSpc>
            </a:pPr>
            <a:r>
              <a:rPr lang="en-US" altLang="en-US" sz="2400" b="1" dirty="0">
                <a:solidFill>
                  <a:srgbClr val="0000FF"/>
                </a:solidFill>
              </a:rPr>
              <a:t>Mentor:</a:t>
            </a:r>
          </a:p>
          <a:p>
            <a:pPr algn="l">
              <a:lnSpc>
                <a:spcPct val="80000"/>
              </a:lnSpc>
            </a:pPr>
            <a:r>
              <a:rPr lang="en-US" altLang="en-US" sz="2400" b="1" dirty="0" err="1">
                <a:solidFill>
                  <a:srgbClr val="0000FF"/>
                </a:solidFill>
              </a:rPr>
              <a:t>Dr.S.Ponmalar</a:t>
            </a:r>
            <a:r>
              <a:rPr lang="en-US" altLang="en-US" sz="2400" b="1" dirty="0">
                <a:solidFill>
                  <a:srgbClr val="0000FF"/>
                </a:solidFill>
              </a:rPr>
              <a:t> </a:t>
            </a:r>
          </a:p>
          <a:p>
            <a:pPr algn="l">
              <a:lnSpc>
                <a:spcPct val="80000"/>
              </a:lnSpc>
            </a:pPr>
            <a:endParaRPr lang="en-US" altLang="en-US" sz="2400" b="1" dirty="0">
              <a:solidFill>
                <a:srgbClr val="0000FF"/>
              </a:solidFill>
            </a:endParaRPr>
          </a:p>
          <a:p>
            <a:pPr algn="l">
              <a:lnSpc>
                <a:spcPct val="80000"/>
              </a:lnSpc>
            </a:pPr>
            <a:endParaRPr lang="en-US" altLang="en-US" b="1" dirty="0">
              <a:solidFill>
                <a:srgbClr val="0000FF"/>
              </a:solidFill>
            </a:endParaRPr>
          </a:p>
        </p:txBody>
      </p:sp>
      <p:sp>
        <p:nvSpPr>
          <p:cNvPr id="2055" name="Rectangle 7">
            <a:extLst>
              <a:ext uri="{FF2B5EF4-FFF2-40B4-BE49-F238E27FC236}">
                <a16:creationId xmlns:a16="http://schemas.microsoft.com/office/drawing/2014/main" id="{85B6B11C-6E37-C194-5C54-9EC1A13DC0A8}"/>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 name="Rectangle 10">
            <a:extLst>
              <a:ext uri="{FF2B5EF4-FFF2-40B4-BE49-F238E27FC236}">
                <a16:creationId xmlns:a16="http://schemas.microsoft.com/office/drawing/2014/main" id="{D632D7FD-0250-B514-5171-7BE273263439}"/>
              </a:ext>
            </a:extLst>
          </p:cNvPr>
          <p:cNvSpPr>
            <a:spLocks noGrp="1" noChangeArrowheads="1"/>
          </p:cNvSpPr>
          <p:nvPr>
            <p:ph type="ctrTitle"/>
          </p:nvPr>
        </p:nvSpPr>
        <p:spPr>
          <a:xfrm>
            <a:off x="685800" y="1066801"/>
            <a:ext cx="7772400" cy="1219199"/>
          </a:xfrm>
          <a:noFill/>
          <a:ln/>
        </p:spPr>
        <p:txBody>
          <a:bodyPr anchor="ctr"/>
          <a:lstStyle/>
          <a:p>
            <a:r>
              <a:rPr lang="en-US" altLang="en-US" sz="3200" b="1" dirty="0">
                <a:solidFill>
                  <a:srgbClr val="FF0000"/>
                </a:solidFill>
              </a:rPr>
              <a:t>PERSONAL EXPENSE TRACKER</a:t>
            </a:r>
            <a:r>
              <a:rPr lang="en-US" altLang="en-US" sz="3200" dirty="0"/>
              <a:t> </a:t>
            </a:r>
            <a:br>
              <a:rPr lang="en-US" altLang="en-US" sz="3200" dirty="0"/>
            </a:br>
            <a:br>
              <a:rPr lang="en-US" altLang="en-US" sz="3200" dirty="0"/>
            </a:br>
            <a:r>
              <a:rPr lang="en-US" altLang="en-US" sz="2800" b="1" dirty="0"/>
              <a:t>TEAM ID: PNT2022TMID23073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000" dirty="0"/>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533400" y="762000"/>
            <a:ext cx="8305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endParaRPr lang="en-US" altLang="en-US" sz="2000" b="1" dirty="0">
              <a:solidFill>
                <a:srgbClr val="0000FF"/>
              </a:solidFill>
            </a:endParaRPr>
          </a:p>
          <a:p>
            <a:pPr algn="l">
              <a:buFont typeface="Wingdings" panose="05000000000000000000" pitchFamily="2" charset="2"/>
              <a:buChar char="Ø"/>
            </a:pPr>
            <a:endParaRPr lang="en-US" altLang="en-US" sz="20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 name="Picture 2">
            <a:extLst>
              <a:ext uri="{FF2B5EF4-FFF2-40B4-BE49-F238E27FC236}">
                <a16:creationId xmlns:a16="http://schemas.microsoft.com/office/drawing/2014/main" id="{2508968C-0E42-A413-C3DB-658AFADDBFA1}"/>
              </a:ext>
            </a:extLst>
          </p:cNvPr>
          <p:cNvPicPr>
            <a:picLocks noChangeAspect="1"/>
          </p:cNvPicPr>
          <p:nvPr/>
        </p:nvPicPr>
        <p:blipFill>
          <a:blip r:embed="rId2"/>
          <a:stretch>
            <a:fillRect/>
          </a:stretch>
        </p:blipFill>
        <p:spPr>
          <a:xfrm>
            <a:off x="2209800" y="1066800"/>
            <a:ext cx="4876800" cy="4648200"/>
          </a:xfrm>
          <a:prstGeom prst="rect">
            <a:avLst/>
          </a:prstGeom>
        </p:spPr>
      </p:pic>
    </p:spTree>
    <p:extLst>
      <p:ext uri="{BB962C8B-B14F-4D97-AF65-F5344CB8AC3E}">
        <p14:creationId xmlns:p14="http://schemas.microsoft.com/office/powerpoint/2010/main" val="1028250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Paper-6</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 </a:t>
            </a:r>
            <a:r>
              <a:rPr lang="en-US" sz="2000" b="1" dirty="0" err="1">
                <a:solidFill>
                  <a:srgbClr val="0000FF"/>
                </a:solidFill>
                <a:cs typeface="Arial" panose="020B0604020202020204" pitchFamily="34" charset="0"/>
              </a:rPr>
              <a:t>Prapphulla</a:t>
            </a:r>
            <a:r>
              <a:rPr lang="en-US" sz="2000" b="1" dirty="0">
                <a:solidFill>
                  <a:srgbClr val="0000FF"/>
                </a:solidFill>
                <a:cs typeface="Arial" panose="020B0604020202020204" pitchFamily="34" charset="0"/>
              </a:rPr>
              <a:t> S. </a:t>
            </a:r>
            <a:r>
              <a:rPr lang="en-US" sz="2000" b="1" dirty="0" err="1">
                <a:solidFill>
                  <a:srgbClr val="0000FF"/>
                </a:solidFill>
                <a:cs typeface="Arial" panose="020B0604020202020204" pitchFamily="34" charset="0"/>
              </a:rPr>
              <a:t>Kheradhe</a:t>
            </a:r>
            <a:r>
              <a:rPr lang="en-US" sz="2000" b="1" dirty="0">
                <a:solidFill>
                  <a:srgbClr val="0000FF"/>
                </a:solidFill>
                <a:cs typeface="Arial" panose="020B0604020202020204" pitchFamily="34" charset="0"/>
              </a:rPr>
              <a:t> , Raj S. </a:t>
            </a:r>
            <a:r>
              <a:rPr lang="en-US" sz="2000" b="1" dirty="0" err="1">
                <a:solidFill>
                  <a:srgbClr val="0000FF"/>
                </a:solidFill>
                <a:cs typeface="Arial" panose="020B0604020202020204" pitchFamily="34" charset="0"/>
              </a:rPr>
              <a:t>Vilankar</a:t>
            </a:r>
            <a:endParaRPr lang="en-US" sz="2000" b="1" dirty="0">
              <a:solidFill>
                <a:srgbClr val="0000FF"/>
              </a:solidFill>
              <a:cs typeface="Arial" panose="020B0604020202020204" pitchFamily="34" charset="0"/>
            </a:endParaRPr>
          </a:p>
          <a:p>
            <a:pPr algn="l"/>
            <a:r>
              <a:rPr lang="en-US" sz="2400" b="1" i="0" dirty="0">
                <a:solidFill>
                  <a:srgbClr val="FF0000"/>
                </a:solidFill>
                <a:effectLst/>
                <a:cs typeface="Arial" panose="020B0604020202020204" pitchFamily="34" charset="0"/>
              </a:rPr>
              <a:t>Title: </a:t>
            </a:r>
            <a:r>
              <a:rPr lang="en-US" sz="2000" b="1" dirty="0">
                <a:solidFill>
                  <a:srgbClr val="0000FF"/>
                </a:solidFill>
              </a:rPr>
              <a:t>Expense Tracker </a:t>
            </a:r>
          </a:p>
          <a:p>
            <a:pPr algn="l"/>
            <a:r>
              <a:rPr lang="en-US" sz="2400" b="1" dirty="0">
                <a:solidFill>
                  <a:srgbClr val="FF0000"/>
                </a:solidFill>
              </a:rPr>
              <a:t>Published Journal: </a:t>
            </a:r>
            <a:r>
              <a:rPr lang="en-US" sz="2000" b="1" dirty="0">
                <a:solidFill>
                  <a:srgbClr val="0000FF"/>
                </a:solidFill>
              </a:rPr>
              <a:t>Iconic Research And Engineering Journals</a:t>
            </a:r>
          </a:p>
          <a:p>
            <a:pPr algn="l"/>
            <a:r>
              <a:rPr lang="en-US" sz="2400" b="1" dirty="0">
                <a:solidFill>
                  <a:srgbClr val="FF0000"/>
                </a:solidFill>
              </a:rPr>
              <a:t>Year of Published: </a:t>
            </a:r>
            <a:r>
              <a:rPr lang="en-US" sz="2000" b="1" dirty="0">
                <a:solidFill>
                  <a:srgbClr val="0000FF"/>
                </a:solidFill>
              </a:rPr>
              <a:t>May-2021</a:t>
            </a:r>
          </a:p>
          <a:p>
            <a:pPr algn="just"/>
            <a:r>
              <a:rPr lang="en-US" sz="2400" b="1" dirty="0">
                <a:solidFill>
                  <a:srgbClr val="FF0000"/>
                </a:solidFill>
              </a:rPr>
              <a:t>Objective: </a:t>
            </a:r>
            <a:r>
              <a:rPr lang="en-US" sz="2000" b="1" dirty="0">
                <a:solidFill>
                  <a:srgbClr val="0000FF"/>
                </a:solidFill>
              </a:rPr>
              <a:t>User have to input their expenses in the daily basis and when the limit exceeds ,it will give the warning and will give remainder if the user didn’t enter the daily expenses.</a:t>
            </a:r>
          </a:p>
          <a:p>
            <a:pPr algn="l">
              <a:buFont typeface="Wingdings" panose="05000000000000000000" pitchFamily="2" charset="2"/>
              <a:buNone/>
            </a:pPr>
            <a:r>
              <a:rPr lang="en-US" altLang="en-US" sz="2400" b="1" dirty="0">
                <a:solidFill>
                  <a:srgbClr val="FF0000"/>
                </a:solidFill>
              </a:rPr>
              <a:t>Language Used:</a:t>
            </a:r>
            <a:r>
              <a:rPr lang="en-US" altLang="en-US" sz="2400" b="1" dirty="0">
                <a:solidFill>
                  <a:srgbClr val="0000FF"/>
                </a:solidFill>
              </a:rPr>
              <a:t> Angular 8, SQL lite</a:t>
            </a: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8929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000" dirty="0"/>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533400" y="762000"/>
            <a:ext cx="8305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 name="Picture 2">
            <a:extLst>
              <a:ext uri="{FF2B5EF4-FFF2-40B4-BE49-F238E27FC236}">
                <a16:creationId xmlns:a16="http://schemas.microsoft.com/office/drawing/2014/main" id="{445FB8D1-4C9E-E392-097E-DD66445627D6}"/>
              </a:ext>
            </a:extLst>
          </p:cNvPr>
          <p:cNvPicPr>
            <a:picLocks noChangeAspect="1"/>
          </p:cNvPicPr>
          <p:nvPr/>
        </p:nvPicPr>
        <p:blipFill>
          <a:blip r:embed="rId2"/>
          <a:stretch>
            <a:fillRect/>
          </a:stretch>
        </p:blipFill>
        <p:spPr>
          <a:xfrm>
            <a:off x="1371600" y="803988"/>
            <a:ext cx="6086475" cy="4876800"/>
          </a:xfrm>
          <a:prstGeom prst="rect">
            <a:avLst/>
          </a:prstGeom>
        </p:spPr>
      </p:pic>
    </p:spTree>
    <p:extLst>
      <p:ext uri="{BB962C8B-B14F-4D97-AF65-F5344CB8AC3E}">
        <p14:creationId xmlns:p14="http://schemas.microsoft.com/office/powerpoint/2010/main" val="714419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Paper-7</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 </a:t>
            </a:r>
            <a:r>
              <a:rPr lang="en-US" sz="2000" b="1" dirty="0">
                <a:solidFill>
                  <a:srgbClr val="0000FF"/>
                </a:solidFill>
                <a:cs typeface="Arial" panose="020B0604020202020204" pitchFamily="34" charset="0"/>
              </a:rPr>
              <a:t>Nidhi Jitendra Jadhav, </a:t>
            </a:r>
            <a:r>
              <a:rPr lang="en-US" sz="2000" b="1" dirty="0" err="1">
                <a:solidFill>
                  <a:srgbClr val="0000FF"/>
                </a:solidFill>
                <a:cs typeface="Arial" panose="020B0604020202020204" pitchFamily="34" charset="0"/>
              </a:rPr>
              <a:t>Rutuja</a:t>
            </a:r>
            <a:r>
              <a:rPr lang="en-US" sz="2000" b="1" dirty="0">
                <a:solidFill>
                  <a:srgbClr val="0000FF"/>
                </a:solidFill>
                <a:cs typeface="Arial" panose="020B0604020202020204" pitchFamily="34" charset="0"/>
              </a:rPr>
              <a:t> Vijay </a:t>
            </a:r>
            <a:r>
              <a:rPr lang="en-US" sz="2000" b="1" dirty="0" err="1">
                <a:solidFill>
                  <a:srgbClr val="0000FF"/>
                </a:solidFill>
                <a:cs typeface="Arial" panose="020B0604020202020204" pitchFamily="34" charset="0"/>
              </a:rPr>
              <a:t>Chakor</a:t>
            </a:r>
            <a:r>
              <a:rPr lang="en-US" sz="2000" b="1" dirty="0">
                <a:solidFill>
                  <a:srgbClr val="0000FF"/>
                </a:solidFill>
                <a:cs typeface="Arial" panose="020B0604020202020204" pitchFamily="34" charset="0"/>
              </a:rPr>
              <a:t>, Trupti Mahesh </a:t>
            </a:r>
            <a:r>
              <a:rPr lang="en-US" sz="2000" b="1" dirty="0" err="1">
                <a:solidFill>
                  <a:srgbClr val="0000FF"/>
                </a:solidFill>
                <a:cs typeface="Arial" panose="020B0604020202020204" pitchFamily="34" charset="0"/>
              </a:rPr>
              <a:t>Gunjal</a:t>
            </a:r>
            <a:endParaRPr lang="en-US" sz="2000" b="1" dirty="0">
              <a:solidFill>
                <a:srgbClr val="0000FF"/>
              </a:solidFill>
              <a:cs typeface="Arial" panose="020B0604020202020204" pitchFamily="34" charset="0"/>
            </a:endParaRPr>
          </a:p>
          <a:p>
            <a:pPr algn="l"/>
            <a:r>
              <a:rPr lang="en-US" sz="2400" b="1" i="0" dirty="0">
                <a:solidFill>
                  <a:srgbClr val="FF0000"/>
                </a:solidFill>
                <a:effectLst/>
                <a:cs typeface="Arial" panose="020B0604020202020204" pitchFamily="34" charset="0"/>
              </a:rPr>
              <a:t>Title: </a:t>
            </a:r>
            <a:r>
              <a:rPr lang="en-US" sz="2000" b="1" dirty="0">
                <a:solidFill>
                  <a:srgbClr val="0000FF"/>
                </a:solidFill>
              </a:rPr>
              <a:t>Expense Tracker</a:t>
            </a:r>
          </a:p>
          <a:p>
            <a:pPr algn="l"/>
            <a:r>
              <a:rPr lang="en-US" sz="2400" b="1" dirty="0">
                <a:solidFill>
                  <a:srgbClr val="FF0000"/>
                </a:solidFill>
              </a:rPr>
              <a:t>Published Journal: </a:t>
            </a:r>
            <a:r>
              <a:rPr lang="en-US" sz="2000" b="1" dirty="0">
                <a:solidFill>
                  <a:srgbClr val="0000FF"/>
                </a:solidFill>
              </a:rPr>
              <a:t>International Research Journal of Modernization in Engineering Technology and Science</a:t>
            </a:r>
          </a:p>
          <a:p>
            <a:pPr algn="l"/>
            <a:r>
              <a:rPr lang="en-US" sz="2400" b="1" dirty="0">
                <a:solidFill>
                  <a:srgbClr val="FF0000"/>
                </a:solidFill>
              </a:rPr>
              <a:t>Year of Published: </a:t>
            </a:r>
            <a:r>
              <a:rPr lang="en-US" sz="2000" b="1" dirty="0">
                <a:solidFill>
                  <a:srgbClr val="0000FF"/>
                </a:solidFill>
              </a:rPr>
              <a:t>Mar-2022</a:t>
            </a:r>
          </a:p>
          <a:p>
            <a:pPr algn="just"/>
            <a:r>
              <a:rPr lang="en-US" sz="2400" b="1" dirty="0">
                <a:solidFill>
                  <a:srgbClr val="FF0000"/>
                </a:solidFill>
              </a:rPr>
              <a:t>Objective: </a:t>
            </a:r>
            <a:r>
              <a:rPr lang="en-US" sz="2000" b="1" dirty="0">
                <a:solidFill>
                  <a:srgbClr val="0000FF"/>
                </a:solidFill>
              </a:rPr>
              <a:t>The user can establish their own spending categories, such as food, clothing, rent, and bills, and then enter the amount spent as well as any notes. Include more information in the Additional information area to specify the expense. A pie chart of costs will be available to the user.</a:t>
            </a:r>
          </a:p>
          <a:p>
            <a:pPr algn="just"/>
            <a:endParaRPr lang="en-US" sz="2400" b="1" dirty="0">
              <a:solidFill>
                <a:srgbClr val="FF0000"/>
              </a:solidFill>
            </a:endParaRP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801443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000" dirty="0"/>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533400" y="762000"/>
            <a:ext cx="8305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 name="Picture 2">
            <a:extLst>
              <a:ext uri="{FF2B5EF4-FFF2-40B4-BE49-F238E27FC236}">
                <a16:creationId xmlns:a16="http://schemas.microsoft.com/office/drawing/2014/main" id="{3F5239A1-82A5-E163-B9D8-50A388909F2C}"/>
              </a:ext>
            </a:extLst>
          </p:cNvPr>
          <p:cNvPicPr>
            <a:picLocks noChangeAspect="1"/>
          </p:cNvPicPr>
          <p:nvPr/>
        </p:nvPicPr>
        <p:blipFill>
          <a:blip r:embed="rId2"/>
          <a:stretch>
            <a:fillRect/>
          </a:stretch>
        </p:blipFill>
        <p:spPr>
          <a:xfrm>
            <a:off x="2362200" y="938212"/>
            <a:ext cx="4724399" cy="4981575"/>
          </a:xfrm>
          <a:prstGeom prst="rect">
            <a:avLst/>
          </a:prstGeom>
        </p:spPr>
      </p:pic>
    </p:spTree>
    <p:extLst>
      <p:ext uri="{BB962C8B-B14F-4D97-AF65-F5344CB8AC3E}">
        <p14:creationId xmlns:p14="http://schemas.microsoft.com/office/powerpoint/2010/main" val="158961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Paper-8</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 </a:t>
            </a:r>
            <a:r>
              <a:rPr lang="en-US" sz="2000" b="1" dirty="0" err="1">
                <a:solidFill>
                  <a:srgbClr val="0000FF"/>
                </a:solidFill>
                <a:cs typeface="Arial" panose="020B0604020202020204" pitchFamily="34" charset="0"/>
              </a:rPr>
              <a:t>Saumya</a:t>
            </a:r>
            <a:r>
              <a:rPr lang="en-US" sz="2000" b="1" dirty="0">
                <a:solidFill>
                  <a:srgbClr val="0000FF"/>
                </a:solidFill>
                <a:cs typeface="Arial" panose="020B0604020202020204" pitchFamily="34" charset="0"/>
              </a:rPr>
              <a:t> Dubey, Pragya Dubey</a:t>
            </a:r>
          </a:p>
          <a:p>
            <a:pPr algn="l"/>
            <a:r>
              <a:rPr lang="en-US" sz="2400" b="1" i="0" dirty="0">
                <a:solidFill>
                  <a:srgbClr val="FF0000"/>
                </a:solidFill>
                <a:effectLst/>
                <a:cs typeface="Arial" panose="020B0604020202020204" pitchFamily="34" charset="0"/>
              </a:rPr>
              <a:t>Title: </a:t>
            </a:r>
            <a:r>
              <a:rPr lang="en-US" sz="2000" b="1" dirty="0">
                <a:solidFill>
                  <a:srgbClr val="0000FF"/>
                </a:solidFill>
              </a:rPr>
              <a:t>Student Expense Tracking Application</a:t>
            </a:r>
          </a:p>
          <a:p>
            <a:pPr algn="l"/>
            <a:r>
              <a:rPr lang="en-US" sz="2400" b="1" dirty="0">
                <a:solidFill>
                  <a:srgbClr val="FF0000"/>
                </a:solidFill>
              </a:rPr>
              <a:t>Published Journal: </a:t>
            </a:r>
            <a:r>
              <a:rPr lang="en-US" sz="2000" b="1" dirty="0">
                <a:solidFill>
                  <a:srgbClr val="0000FF"/>
                </a:solidFill>
              </a:rPr>
              <a:t>IJARIIE-ISSN(O)-2395-4396</a:t>
            </a:r>
          </a:p>
          <a:p>
            <a:pPr algn="l"/>
            <a:r>
              <a:rPr lang="en-US" sz="2400" b="1" dirty="0">
                <a:solidFill>
                  <a:srgbClr val="FF0000"/>
                </a:solidFill>
              </a:rPr>
              <a:t>Year of Published: </a:t>
            </a:r>
            <a:r>
              <a:rPr lang="en-US" sz="2000" b="1" dirty="0">
                <a:solidFill>
                  <a:srgbClr val="0000FF"/>
                </a:solidFill>
              </a:rPr>
              <a:t>Jul-2022</a:t>
            </a:r>
          </a:p>
          <a:p>
            <a:pPr algn="l"/>
            <a:r>
              <a:rPr lang="en-US" sz="2400" b="1" dirty="0">
                <a:solidFill>
                  <a:srgbClr val="FF0000"/>
                </a:solidFill>
              </a:rPr>
              <a:t>Objectives: </a:t>
            </a:r>
            <a:r>
              <a:rPr lang="en-US" sz="2000" b="1" dirty="0">
                <a:solidFill>
                  <a:srgbClr val="0000FF"/>
                </a:solidFill>
              </a:rPr>
              <a:t>This application creates an easier , faster and smooth tracking system between the money spent and the money earned on day to day basis for the students.</a:t>
            </a:r>
          </a:p>
          <a:p>
            <a:pPr algn="l"/>
            <a:r>
              <a:rPr lang="en-US" sz="2400" b="1" dirty="0">
                <a:solidFill>
                  <a:srgbClr val="FF0000"/>
                </a:solidFill>
              </a:rPr>
              <a:t>Technology used: </a:t>
            </a:r>
            <a:r>
              <a:rPr lang="en-US" sz="2000" b="1" dirty="0">
                <a:solidFill>
                  <a:srgbClr val="0000FF"/>
                </a:solidFill>
              </a:rPr>
              <a:t>Android studio , firebase</a:t>
            </a: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32414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Paper-9</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 </a:t>
            </a:r>
            <a:r>
              <a:rPr lang="en-US" sz="2000" b="1" dirty="0">
                <a:solidFill>
                  <a:srgbClr val="0000FF"/>
                </a:solidFill>
                <a:cs typeface="Arial" panose="020B0604020202020204" pitchFamily="34" charset="0"/>
              </a:rPr>
              <a:t>Mr. Shekhar Singh, Aman Garg </a:t>
            </a:r>
          </a:p>
          <a:p>
            <a:pPr algn="l"/>
            <a:r>
              <a:rPr lang="en-US" sz="2400" b="1" i="0" dirty="0">
                <a:solidFill>
                  <a:srgbClr val="FF0000"/>
                </a:solidFill>
                <a:effectLst/>
                <a:cs typeface="Arial" panose="020B0604020202020204" pitchFamily="34" charset="0"/>
              </a:rPr>
              <a:t>Title: </a:t>
            </a:r>
            <a:r>
              <a:rPr lang="en-US" sz="2000" b="1" dirty="0">
                <a:solidFill>
                  <a:srgbClr val="0000FF"/>
                </a:solidFill>
              </a:rPr>
              <a:t>Expense Tracker</a:t>
            </a:r>
          </a:p>
          <a:p>
            <a:pPr algn="l"/>
            <a:r>
              <a:rPr lang="en-US" sz="2400" b="1" dirty="0">
                <a:solidFill>
                  <a:srgbClr val="FF0000"/>
                </a:solidFill>
              </a:rPr>
              <a:t>Published Journal: </a:t>
            </a:r>
            <a:r>
              <a:rPr lang="en-US" sz="2000" b="1" dirty="0">
                <a:solidFill>
                  <a:srgbClr val="0000FF"/>
                </a:solidFill>
              </a:rPr>
              <a:t> International Journal for Research in Applied Science &amp;  Engineering Technology </a:t>
            </a:r>
          </a:p>
          <a:p>
            <a:pPr algn="l"/>
            <a:r>
              <a:rPr lang="en-US" sz="2400" b="1" dirty="0">
                <a:solidFill>
                  <a:srgbClr val="FF0000"/>
                </a:solidFill>
              </a:rPr>
              <a:t>Year of Published: </a:t>
            </a:r>
            <a:r>
              <a:rPr lang="en-US" sz="2000" b="1" dirty="0">
                <a:solidFill>
                  <a:srgbClr val="0000FF"/>
                </a:solidFill>
              </a:rPr>
              <a:t>Mar-2021</a:t>
            </a:r>
          </a:p>
          <a:p>
            <a:pPr algn="just"/>
            <a:r>
              <a:rPr lang="en-US" sz="2400" b="1" dirty="0">
                <a:solidFill>
                  <a:srgbClr val="FF0000"/>
                </a:solidFill>
              </a:rPr>
              <a:t>Objective: </a:t>
            </a:r>
            <a:r>
              <a:rPr lang="en-US" sz="2000" b="1" dirty="0">
                <a:solidFill>
                  <a:srgbClr val="0000FF"/>
                </a:solidFill>
              </a:rPr>
              <a:t>This application asks the user to enter the income and their expenditure . This app will analyze the monthly and year wise income so , that user will come to know in which area the user is spending more.</a:t>
            </a: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0876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Paper-10</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 </a:t>
            </a:r>
            <a:r>
              <a:rPr lang="it-IT" sz="2000" b="1" dirty="0">
                <a:solidFill>
                  <a:srgbClr val="0000FF"/>
                </a:solidFill>
                <a:cs typeface="Arial" panose="020B0604020202020204" pitchFamily="34" charset="0"/>
              </a:rPr>
              <a:t>Tamia Ruvimbo Masendu, Aanajey Mani Tripath</a:t>
            </a:r>
            <a:endParaRPr lang="en-US" sz="2000" b="1" dirty="0">
              <a:solidFill>
                <a:srgbClr val="0000FF"/>
              </a:solidFill>
              <a:cs typeface="Arial" panose="020B0604020202020204" pitchFamily="34" charset="0"/>
            </a:endParaRPr>
          </a:p>
          <a:p>
            <a:pPr algn="l"/>
            <a:r>
              <a:rPr lang="en-US" sz="2400" b="1" i="0" dirty="0">
                <a:solidFill>
                  <a:srgbClr val="FF0000"/>
                </a:solidFill>
                <a:effectLst/>
                <a:cs typeface="Arial" panose="020B0604020202020204" pitchFamily="34" charset="0"/>
              </a:rPr>
              <a:t>Title: </a:t>
            </a:r>
            <a:r>
              <a:rPr lang="en-US" sz="2000" b="1" dirty="0">
                <a:solidFill>
                  <a:srgbClr val="0000FF"/>
                </a:solidFill>
              </a:rPr>
              <a:t>Daily Expense Tracker</a:t>
            </a:r>
          </a:p>
          <a:p>
            <a:pPr algn="l"/>
            <a:r>
              <a:rPr lang="en-US" sz="2400" b="1" dirty="0">
                <a:solidFill>
                  <a:srgbClr val="FF0000"/>
                </a:solidFill>
              </a:rPr>
              <a:t>Published Journal: </a:t>
            </a:r>
            <a:r>
              <a:rPr lang="en-US" sz="2000" b="1" dirty="0">
                <a:solidFill>
                  <a:srgbClr val="0000FF"/>
                </a:solidFill>
              </a:rPr>
              <a:t>International Journal of Research in Engineering, Science and Management </a:t>
            </a:r>
          </a:p>
          <a:p>
            <a:pPr algn="l"/>
            <a:r>
              <a:rPr lang="en-US" sz="2400" b="1" dirty="0">
                <a:solidFill>
                  <a:srgbClr val="FF0000"/>
                </a:solidFill>
              </a:rPr>
              <a:t>Year of Published: </a:t>
            </a:r>
            <a:r>
              <a:rPr lang="en-US" sz="2000" b="1" dirty="0">
                <a:solidFill>
                  <a:srgbClr val="0000FF"/>
                </a:solidFill>
              </a:rPr>
              <a:t>May-2022</a:t>
            </a:r>
          </a:p>
          <a:p>
            <a:pPr algn="l"/>
            <a:r>
              <a:rPr lang="en-US" sz="2400" b="1" dirty="0">
                <a:solidFill>
                  <a:srgbClr val="FF0000"/>
                </a:solidFill>
              </a:rPr>
              <a:t>Objective: </a:t>
            </a:r>
            <a:r>
              <a:rPr lang="en-US" sz="2000" b="1" dirty="0">
                <a:solidFill>
                  <a:srgbClr val="0000FF"/>
                </a:solidFill>
              </a:rPr>
              <a:t>This application helps the user to manage their daily expense in which the user gives an input If it exceeds the certain limit fixed by the user ,it will send the alert message to the user.</a:t>
            </a:r>
            <a:endParaRPr lang="en-US" sz="2000" b="1" dirty="0">
              <a:solidFill>
                <a:srgbClr val="FF0000"/>
              </a:solidFill>
            </a:endParaRPr>
          </a:p>
          <a:p>
            <a:pPr algn="l"/>
            <a:r>
              <a:rPr lang="en-US" sz="2400" b="1" dirty="0">
                <a:solidFill>
                  <a:srgbClr val="FF0000"/>
                </a:solidFill>
              </a:rPr>
              <a:t>Technology Used: </a:t>
            </a:r>
            <a:r>
              <a:rPr lang="en-US" sz="2000" b="1" dirty="0">
                <a:solidFill>
                  <a:srgbClr val="0000FF"/>
                </a:solidFill>
              </a:rPr>
              <a:t>NetBeans IDE13</a:t>
            </a:r>
          </a:p>
          <a:p>
            <a:pPr algn="l">
              <a:buFont typeface="Wingdings" panose="05000000000000000000" pitchFamily="2" charset="2"/>
              <a:buNone/>
            </a:pPr>
            <a:r>
              <a:rPr lang="en-US" altLang="en-US" sz="2400" b="1" dirty="0">
                <a:solidFill>
                  <a:srgbClr val="FF0000"/>
                </a:solidFill>
              </a:rPr>
              <a:t>Language Used: </a:t>
            </a:r>
            <a:r>
              <a:rPr lang="en-US" altLang="en-US" sz="2000" b="1" dirty="0">
                <a:solidFill>
                  <a:srgbClr val="0000FF"/>
                </a:solidFill>
              </a:rPr>
              <a:t>MySQL</a:t>
            </a: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43669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000" dirty="0"/>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533400" y="762000"/>
            <a:ext cx="8305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altLang="en-US" sz="2400" b="1" dirty="0">
                <a:solidFill>
                  <a:srgbClr val="FF0000"/>
                </a:solidFill>
              </a:rPr>
              <a:t>Critical Findings:</a:t>
            </a:r>
            <a:endParaRPr lang="en-US" altLang="en-US" sz="2400" b="1" dirty="0">
              <a:solidFill>
                <a:srgbClr val="0000FF"/>
              </a:solidFill>
            </a:endParaRPr>
          </a:p>
          <a:p>
            <a:pPr algn="l">
              <a:buFont typeface="Wingdings" panose="05000000000000000000" pitchFamily="2" charset="2"/>
              <a:buChar char="Ø"/>
            </a:pPr>
            <a:r>
              <a:rPr lang="en-US" altLang="en-US" sz="2000" b="1" dirty="0">
                <a:solidFill>
                  <a:srgbClr val="0000FF"/>
                </a:solidFill>
              </a:rPr>
              <a:t>The application can be extended to include scanning of barcode on the price tag which decreases the effort of entering the data in the input fields</a:t>
            </a:r>
            <a:r>
              <a:rPr lang="en-US" altLang="en-US" sz="2400" b="1" dirty="0">
                <a:solidFill>
                  <a:srgbClr val="0000FF"/>
                </a:solidFill>
              </a:rPr>
              <a:t>.</a:t>
            </a:r>
          </a:p>
          <a:p>
            <a:pPr algn="l">
              <a:buFont typeface="Wingdings" panose="05000000000000000000" pitchFamily="2" charset="2"/>
              <a:buChar char="Ø"/>
            </a:pPr>
            <a:r>
              <a:rPr lang="en-US" altLang="en-US" sz="2400" b="1" dirty="0">
                <a:solidFill>
                  <a:srgbClr val="0000FF"/>
                </a:solidFill>
              </a:rPr>
              <a:t> </a:t>
            </a:r>
            <a:r>
              <a:rPr lang="en-US" altLang="en-US" sz="2000" b="1" dirty="0">
                <a:solidFill>
                  <a:srgbClr val="0000FF"/>
                </a:solidFill>
              </a:rPr>
              <a:t>A notification system can be enabled in case when the expenses crosses over the income generated by the user to warn him or her about the situation.</a:t>
            </a: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65364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a:extLst>
              <a:ext uri="{FF2B5EF4-FFF2-40B4-BE49-F238E27FC236}">
                <a16:creationId xmlns:a16="http://schemas.microsoft.com/office/drawing/2014/main" id="{8380EB24-A1C0-18AB-F5D6-FA8415C88AD0}"/>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4" name="Rectangle 6">
            <a:extLst>
              <a:ext uri="{FF2B5EF4-FFF2-40B4-BE49-F238E27FC236}">
                <a16:creationId xmlns:a16="http://schemas.microsoft.com/office/drawing/2014/main" id="{8211B6FE-7656-A2A9-1982-FCFD3C08BF8F}"/>
              </a:ext>
            </a:extLst>
          </p:cNvPr>
          <p:cNvSpPr>
            <a:spLocks noGrp="1" noChangeArrowheads="1"/>
          </p:cNvSpPr>
          <p:nvPr>
            <p:ph type="ctrTitle"/>
          </p:nvPr>
        </p:nvSpPr>
        <p:spPr>
          <a:xfrm>
            <a:off x="685800" y="2130425"/>
            <a:ext cx="7772400" cy="1470025"/>
          </a:xfrm>
        </p:spPr>
        <p:txBody>
          <a:bodyPr anchor="ctr"/>
          <a:lstStyle/>
          <a:p>
            <a:r>
              <a:rPr lang="en-US" altLang="en-US" sz="3600" b="1">
                <a:solidFill>
                  <a:srgbClr val="FF0000"/>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400" b="1" dirty="0">
                <a:solidFill>
                  <a:srgbClr val="FF0000"/>
                </a:solidFill>
              </a:rPr>
              <a:t>Problem Definition</a:t>
            </a:r>
            <a:r>
              <a:rPr lang="en-US" altLang="en-US" sz="4400" dirty="0"/>
              <a:t> </a:t>
            </a:r>
            <a:r>
              <a:rPr lang="en-US" altLang="en-US" sz="4000" dirty="0"/>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609600" y="1600200"/>
            <a:ext cx="7848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rtl="0">
              <a:spcBef>
                <a:spcPts val="0"/>
              </a:spcBef>
              <a:spcAft>
                <a:spcPts val="0"/>
              </a:spcAft>
            </a:pPr>
            <a:r>
              <a:rPr lang="en-US" sz="2000" b="1" dirty="0">
                <a:solidFill>
                  <a:srgbClr val="0000FF"/>
                </a:solidFill>
              </a:rPr>
              <a:t>P</a:t>
            </a:r>
            <a:r>
              <a:rPr lang="en-US" sz="2000" b="1" i="0" dirty="0">
                <a:solidFill>
                  <a:srgbClr val="0000FF"/>
                </a:solidFill>
                <a:effectLst/>
                <a:latin typeface="Arial" panose="020B0604020202020204" pitchFamily="34" charset="0"/>
              </a:rPr>
              <a:t>ersonal finance entails all the financial decisions and activities that a Finance app makes your life easier by helping you to manage your finances efficiently. A personal finance app will not only help you with budgeting and accounting but also give you helpful insights about money management.</a:t>
            </a:r>
            <a:endParaRPr lang="en-US" sz="2000" b="1" i="0" dirty="0">
              <a:solidFill>
                <a:srgbClr val="0000FF"/>
              </a:solidFill>
              <a:effectLst/>
              <a:latin typeface="Montserrat" panose="020B0604020202020204" pitchFamily="2" charset="0"/>
            </a:endParaRPr>
          </a:p>
          <a:p>
            <a:pPr algn="just" rtl="0">
              <a:spcBef>
                <a:spcPts val="0"/>
              </a:spcBef>
              <a:spcAft>
                <a:spcPts val="0"/>
              </a:spcAft>
            </a:pPr>
            <a:br>
              <a:rPr lang="en-US" sz="2000" b="1" dirty="0">
                <a:solidFill>
                  <a:srgbClr val="0000FF"/>
                </a:solidFill>
              </a:rPr>
            </a:br>
            <a:r>
              <a:rPr lang="en-US" sz="2000" b="1" i="0" dirty="0">
                <a:solidFill>
                  <a:srgbClr val="0000FF"/>
                </a:solidFill>
                <a:effectLst/>
                <a:latin typeface="Arial" panose="020B0604020202020204" pitchFamily="34" charset="0"/>
              </a:rPr>
              <a:t>Personal finance applications will ask users to add their expenses and based on their expenses wallet balance will be updated which will be visible to the user.  Also, users can get an analysis of their expenditure in graphical forms. They have an option to set a limit for the amount to be used for that particular month if the limit is exceeded the user will be notified with an email alert</a:t>
            </a:r>
            <a:endParaRPr lang="en-US" sz="2000" b="1" i="0" dirty="0">
              <a:solidFill>
                <a:srgbClr val="0000FF"/>
              </a:solidFill>
              <a:effectLst/>
              <a:latin typeface="Montserrat" panose="020B0604020202020204" pitchFamily="2" charset="0"/>
            </a:endParaRPr>
          </a:p>
          <a:p>
            <a:pPr algn="just"/>
            <a:endParaRPr lang="en-US" altLang="en-US" sz="2000" b="1" dirty="0">
              <a:solidFill>
                <a:srgbClr val="0000FF"/>
              </a:solidFill>
            </a:endParaRPr>
          </a:p>
          <a:p>
            <a:pPr algn="l">
              <a:buFont typeface="Wingdings" panose="05000000000000000000" pitchFamily="2" charset="2"/>
              <a:buChar char="Ø"/>
            </a:pP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400" b="1" dirty="0">
                <a:solidFill>
                  <a:srgbClr val="FF0000"/>
                </a:solidFill>
              </a:rPr>
              <a:t>Technical Architecture</a:t>
            </a:r>
            <a:r>
              <a:rPr lang="en-US" altLang="en-US" sz="4400" dirty="0"/>
              <a:t> </a:t>
            </a:r>
            <a:r>
              <a:rPr lang="en-US" altLang="en-US" sz="4000" dirty="0"/>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609600" y="1600200"/>
            <a:ext cx="7848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rtl="0">
              <a:spcBef>
                <a:spcPts val="0"/>
              </a:spcBef>
              <a:spcAft>
                <a:spcPts val="0"/>
              </a:spcAft>
            </a:pPr>
            <a:endParaRPr lang="en-US" sz="2000" b="1" i="0" dirty="0">
              <a:solidFill>
                <a:srgbClr val="0000FF"/>
              </a:solidFill>
              <a:effectLst/>
              <a:latin typeface="Montserrat" panose="020B0604020202020204" pitchFamily="2" charset="0"/>
            </a:endParaRPr>
          </a:p>
          <a:p>
            <a:pPr algn="just"/>
            <a:endParaRPr lang="en-US" altLang="en-US" sz="2000" b="1" dirty="0">
              <a:solidFill>
                <a:srgbClr val="0000FF"/>
              </a:solidFill>
            </a:endParaRPr>
          </a:p>
          <a:p>
            <a:pPr algn="l">
              <a:buFont typeface="Wingdings" panose="05000000000000000000" pitchFamily="2" charset="2"/>
              <a:buChar char="Ø"/>
            </a:pP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AutoShape 2">
            <a:extLst>
              <a:ext uri="{FF2B5EF4-FFF2-40B4-BE49-F238E27FC236}">
                <a16:creationId xmlns:a16="http://schemas.microsoft.com/office/drawing/2014/main" id="{6510DA54-6DC1-D946-1DF8-7ECE26DF1C42}"/>
              </a:ext>
            </a:extLst>
          </p:cNvPr>
          <p:cNvSpPr>
            <a:spLocks noChangeAspect="1" noChangeArrowheads="1"/>
          </p:cNvSpPr>
          <p:nvPr/>
        </p:nvSpPr>
        <p:spPr bwMode="auto">
          <a:xfrm>
            <a:off x="1828800" y="1143000"/>
            <a:ext cx="4572000" cy="411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8050E8F0-0240-4AE4-82AD-CED6593A7925}"/>
              </a:ext>
            </a:extLst>
          </p:cNvPr>
          <p:cNvPicPr>
            <a:picLocks noChangeAspect="1"/>
          </p:cNvPicPr>
          <p:nvPr/>
        </p:nvPicPr>
        <p:blipFill>
          <a:blip r:embed="rId2"/>
          <a:stretch>
            <a:fillRect/>
          </a:stretch>
        </p:blipFill>
        <p:spPr>
          <a:xfrm>
            <a:off x="709612" y="1676400"/>
            <a:ext cx="7772400" cy="3657600"/>
          </a:xfrm>
          <a:prstGeom prst="rect">
            <a:avLst/>
          </a:prstGeom>
        </p:spPr>
      </p:pic>
    </p:spTree>
    <p:extLst>
      <p:ext uri="{BB962C8B-B14F-4D97-AF65-F5344CB8AC3E}">
        <p14:creationId xmlns:p14="http://schemas.microsoft.com/office/powerpoint/2010/main" val="14602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Paper-1</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 </a:t>
            </a:r>
            <a:r>
              <a:rPr lang="en-US" sz="2000" b="1" dirty="0">
                <a:solidFill>
                  <a:srgbClr val="0000FF"/>
                </a:solidFill>
                <a:cs typeface="Arial" panose="020B0604020202020204" pitchFamily="34" charset="0"/>
              </a:rPr>
              <a:t>Shahed </a:t>
            </a:r>
            <a:r>
              <a:rPr lang="en-US" sz="2000" b="1" dirty="0" err="1">
                <a:solidFill>
                  <a:srgbClr val="0000FF"/>
                </a:solidFill>
                <a:cs typeface="Arial" panose="020B0604020202020204" pitchFamily="34" charset="0"/>
              </a:rPr>
              <a:t>Anzarus</a:t>
            </a:r>
            <a:r>
              <a:rPr lang="en-US" sz="2000" b="1" dirty="0">
                <a:solidFill>
                  <a:srgbClr val="0000FF"/>
                </a:solidFill>
                <a:cs typeface="Arial" panose="020B0604020202020204" pitchFamily="34" charset="0"/>
              </a:rPr>
              <a:t> </a:t>
            </a:r>
            <a:r>
              <a:rPr lang="en-US" sz="2000" b="1" dirty="0" err="1">
                <a:solidFill>
                  <a:srgbClr val="0000FF"/>
                </a:solidFill>
                <a:cs typeface="Arial" panose="020B0604020202020204" pitchFamily="34" charset="0"/>
              </a:rPr>
              <a:t>Sabab</a:t>
            </a:r>
            <a:r>
              <a:rPr lang="en-US" sz="2000" b="1" dirty="0">
                <a:solidFill>
                  <a:srgbClr val="0000FF"/>
                </a:solidFill>
                <a:cs typeface="Arial" panose="020B0604020202020204" pitchFamily="34" charset="0"/>
              </a:rPr>
              <a:t> , </a:t>
            </a:r>
            <a:r>
              <a:rPr lang="en-US" sz="2000" b="1" dirty="0" err="1">
                <a:solidFill>
                  <a:srgbClr val="0000FF"/>
                </a:solidFill>
                <a:cs typeface="Arial" panose="020B0604020202020204" pitchFamily="34" charset="0"/>
              </a:rPr>
              <a:t>Sadman</a:t>
            </a:r>
            <a:r>
              <a:rPr lang="en-US" sz="2000" b="1" dirty="0">
                <a:solidFill>
                  <a:srgbClr val="0000FF"/>
                </a:solidFill>
                <a:cs typeface="Arial" panose="020B0604020202020204" pitchFamily="34" charset="0"/>
              </a:rPr>
              <a:t> </a:t>
            </a:r>
            <a:r>
              <a:rPr lang="en-US" sz="2000" b="1" dirty="0" err="1">
                <a:solidFill>
                  <a:srgbClr val="0000FF"/>
                </a:solidFill>
                <a:cs typeface="Arial" panose="020B0604020202020204" pitchFamily="34" charset="0"/>
              </a:rPr>
              <a:t>Saumik</a:t>
            </a:r>
            <a:r>
              <a:rPr lang="en-US" sz="2000" b="1" dirty="0">
                <a:solidFill>
                  <a:srgbClr val="0000FF"/>
                </a:solidFill>
                <a:cs typeface="Arial" panose="020B0604020202020204" pitchFamily="34" charset="0"/>
              </a:rPr>
              <a:t> Islam , Md. Jewel Rana , Monir Hossain </a:t>
            </a:r>
          </a:p>
          <a:p>
            <a:pPr algn="l"/>
            <a:r>
              <a:rPr lang="en-US" sz="2400" b="1" i="0" dirty="0">
                <a:solidFill>
                  <a:srgbClr val="FF0000"/>
                </a:solidFill>
                <a:effectLst/>
                <a:cs typeface="Arial" panose="020B0604020202020204" pitchFamily="34" charset="0"/>
              </a:rPr>
              <a:t>Title: </a:t>
            </a:r>
            <a:r>
              <a:rPr lang="en-US" sz="2000" b="1" i="0" dirty="0" err="1">
                <a:solidFill>
                  <a:srgbClr val="0000FF"/>
                </a:solidFill>
                <a:effectLst/>
                <a:cs typeface="Arial" panose="020B0604020202020204" pitchFamily="34" charset="0"/>
              </a:rPr>
              <a:t>eExpense</a:t>
            </a:r>
            <a:r>
              <a:rPr lang="en-US" sz="2000" b="1" i="0" dirty="0">
                <a:solidFill>
                  <a:srgbClr val="0000FF"/>
                </a:solidFill>
                <a:effectLst/>
                <a:cs typeface="Arial" panose="020B0604020202020204" pitchFamily="34" charset="0"/>
              </a:rPr>
              <a:t> : Smart </a:t>
            </a:r>
            <a:r>
              <a:rPr lang="en-US" sz="2000" b="1" dirty="0">
                <a:solidFill>
                  <a:srgbClr val="0000FF"/>
                </a:solidFill>
                <a:cs typeface="Arial" panose="020B0604020202020204" pitchFamily="34" charset="0"/>
              </a:rPr>
              <a:t>A</a:t>
            </a:r>
            <a:r>
              <a:rPr lang="en-US" sz="2000" b="1" i="0" dirty="0">
                <a:solidFill>
                  <a:srgbClr val="0000FF"/>
                </a:solidFill>
                <a:effectLst/>
                <a:cs typeface="Arial" panose="020B0604020202020204" pitchFamily="34" charset="0"/>
              </a:rPr>
              <a:t>pproach to </a:t>
            </a:r>
            <a:r>
              <a:rPr lang="en-US" sz="2000" b="1" dirty="0">
                <a:solidFill>
                  <a:srgbClr val="0000FF"/>
                </a:solidFill>
                <a:cs typeface="Arial" panose="020B0604020202020204" pitchFamily="34" charset="0"/>
              </a:rPr>
              <a:t>T</a:t>
            </a:r>
            <a:r>
              <a:rPr lang="en-US" sz="2000" b="1" i="0" dirty="0">
                <a:solidFill>
                  <a:srgbClr val="0000FF"/>
                </a:solidFill>
                <a:effectLst/>
                <a:cs typeface="Arial" panose="020B0604020202020204" pitchFamily="34" charset="0"/>
              </a:rPr>
              <a:t>ra</a:t>
            </a:r>
            <a:r>
              <a:rPr lang="en-US" sz="2000" b="1" dirty="0">
                <a:solidFill>
                  <a:srgbClr val="0000FF"/>
                </a:solidFill>
                <a:cs typeface="Arial" panose="020B0604020202020204" pitchFamily="34" charset="0"/>
              </a:rPr>
              <a:t>ck Everyday Expense</a:t>
            </a:r>
            <a:endParaRPr lang="en-US" sz="2000" b="1" dirty="0">
              <a:solidFill>
                <a:srgbClr val="0000FF"/>
              </a:solidFill>
            </a:endParaRPr>
          </a:p>
          <a:p>
            <a:pPr algn="l"/>
            <a:r>
              <a:rPr lang="en-US" sz="2400" b="1" dirty="0">
                <a:solidFill>
                  <a:srgbClr val="FF0000"/>
                </a:solidFill>
              </a:rPr>
              <a:t>Published Journal: </a:t>
            </a:r>
            <a:r>
              <a:rPr lang="en-US" sz="2000" b="1" dirty="0">
                <a:solidFill>
                  <a:srgbClr val="0000FF"/>
                </a:solidFill>
              </a:rPr>
              <a:t>2018 4</a:t>
            </a:r>
            <a:r>
              <a:rPr lang="en-US" sz="2000" b="1" baseline="30000" dirty="0">
                <a:solidFill>
                  <a:srgbClr val="0000FF"/>
                </a:solidFill>
              </a:rPr>
              <a:t>th</a:t>
            </a:r>
            <a:r>
              <a:rPr lang="en-US" sz="2000" b="1" dirty="0">
                <a:solidFill>
                  <a:srgbClr val="0000FF"/>
                </a:solidFill>
              </a:rPr>
              <a:t> International Conference on Electrical Engineering and Information &amp; Communication Technology </a:t>
            </a:r>
          </a:p>
          <a:p>
            <a:pPr algn="l"/>
            <a:r>
              <a:rPr lang="en-US" sz="2400" b="1" dirty="0">
                <a:solidFill>
                  <a:srgbClr val="FF0000"/>
                </a:solidFill>
              </a:rPr>
              <a:t>Year of Published: </a:t>
            </a:r>
            <a:r>
              <a:rPr lang="en-US" sz="2000" b="1" dirty="0">
                <a:solidFill>
                  <a:srgbClr val="0000FF"/>
                </a:solidFill>
              </a:rPr>
              <a:t>13-15 sept 2018</a:t>
            </a:r>
          </a:p>
          <a:p>
            <a:pPr algn="just"/>
            <a:r>
              <a:rPr lang="en-US" sz="2400" b="1" dirty="0">
                <a:solidFill>
                  <a:srgbClr val="FF0000"/>
                </a:solidFill>
              </a:rPr>
              <a:t>Objective: </a:t>
            </a:r>
            <a:r>
              <a:rPr lang="en-US" sz="2000" b="1" dirty="0">
                <a:solidFill>
                  <a:srgbClr val="0000FF"/>
                </a:solidFill>
              </a:rPr>
              <a:t>U</a:t>
            </a:r>
            <a:r>
              <a:rPr lang="en-US" sz="2000" b="1" i="0" dirty="0">
                <a:solidFill>
                  <a:srgbClr val="0000FF"/>
                </a:solidFill>
                <a:effectLst/>
                <a:latin typeface="Arial" panose="020B0604020202020204" pitchFamily="34" charset="0"/>
              </a:rPr>
              <a:t>sers can save their expense by simply scanning the bills . This application extracts the textual information from the receipts and saves the amount and description for further processing. It also monitors user's income by tracking the received SMS's from the user's saving accounts. By calculating income and expense it produces the user's balance in monthly and yearly basis</a:t>
            </a:r>
            <a:r>
              <a:rPr lang="en-US" sz="1400" b="0" i="0" dirty="0">
                <a:solidFill>
                  <a:srgbClr val="333333"/>
                </a:solidFill>
                <a:effectLst/>
                <a:latin typeface="Arial" panose="020B0604020202020204" pitchFamily="34" charset="0"/>
              </a:rPr>
              <a:t>. </a:t>
            </a:r>
            <a:endParaRPr lang="en-US" sz="2400" b="1" dirty="0">
              <a:solidFill>
                <a:srgbClr val="FF0000"/>
              </a:solidFill>
            </a:endParaRPr>
          </a:p>
          <a:p>
            <a:pPr algn="l"/>
            <a:r>
              <a:rPr lang="en-US" sz="2400" b="1" dirty="0">
                <a:solidFill>
                  <a:srgbClr val="FF0000"/>
                </a:solidFill>
              </a:rPr>
              <a:t>Technology used: </a:t>
            </a:r>
            <a:r>
              <a:rPr lang="en-US" sz="2000" b="1" dirty="0">
                <a:solidFill>
                  <a:srgbClr val="0000FF"/>
                </a:solidFill>
              </a:rPr>
              <a:t>Artificial Intelligence</a:t>
            </a: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Paper-2</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 </a:t>
            </a:r>
            <a:r>
              <a:rPr lang="en-US" sz="2000" b="1" dirty="0">
                <a:solidFill>
                  <a:srgbClr val="0000FF"/>
                </a:solidFill>
                <a:cs typeface="Arial" panose="020B0604020202020204" pitchFamily="34" charset="0"/>
              </a:rPr>
              <a:t>Shiva Mehra, Prabhat Parashar</a:t>
            </a:r>
          </a:p>
          <a:p>
            <a:pPr algn="l"/>
            <a:r>
              <a:rPr lang="en-US" sz="2400" b="1" i="0" dirty="0">
                <a:solidFill>
                  <a:srgbClr val="FF0000"/>
                </a:solidFill>
                <a:effectLst/>
                <a:cs typeface="Arial" panose="020B0604020202020204" pitchFamily="34" charset="0"/>
              </a:rPr>
              <a:t>Title: </a:t>
            </a:r>
            <a:r>
              <a:rPr lang="en-US" sz="2000" b="1" dirty="0">
                <a:solidFill>
                  <a:srgbClr val="0000FF"/>
                </a:solidFill>
              </a:rPr>
              <a:t>Daily Expense Tracker</a:t>
            </a:r>
          </a:p>
          <a:p>
            <a:pPr algn="l"/>
            <a:r>
              <a:rPr lang="en-US" sz="2400" b="1" dirty="0">
                <a:solidFill>
                  <a:srgbClr val="FF0000"/>
                </a:solidFill>
              </a:rPr>
              <a:t>Published Journal: </a:t>
            </a:r>
            <a:r>
              <a:rPr lang="en-US" sz="2000" b="1" dirty="0">
                <a:solidFill>
                  <a:srgbClr val="0000FF"/>
                </a:solidFill>
              </a:rPr>
              <a:t>International Journal of Research in Engineering and Science </a:t>
            </a:r>
          </a:p>
          <a:p>
            <a:pPr algn="l"/>
            <a:r>
              <a:rPr lang="en-US" sz="2400" b="1" dirty="0">
                <a:solidFill>
                  <a:srgbClr val="FF0000"/>
                </a:solidFill>
              </a:rPr>
              <a:t>Year of Published: </a:t>
            </a:r>
            <a:r>
              <a:rPr lang="en-US" sz="2000" b="1" dirty="0">
                <a:solidFill>
                  <a:srgbClr val="0000FF"/>
                </a:solidFill>
              </a:rPr>
              <a:t>Dec 2021</a:t>
            </a:r>
          </a:p>
          <a:p>
            <a:pPr algn="l"/>
            <a:r>
              <a:rPr lang="en-US" sz="2400" b="1" dirty="0">
                <a:solidFill>
                  <a:srgbClr val="FF0000"/>
                </a:solidFill>
              </a:rPr>
              <a:t>Objectives: </a:t>
            </a:r>
            <a:r>
              <a:rPr lang="en-US" sz="2000" b="1" dirty="0">
                <a:solidFill>
                  <a:srgbClr val="0000FF"/>
                </a:solidFill>
              </a:rPr>
              <a:t>Daily expense tracker allows the user to track the expense of the user daily creates the digital record and illustrate in the form of chart</a:t>
            </a:r>
            <a:r>
              <a:rPr lang="en-US" sz="2400" b="1" dirty="0">
                <a:solidFill>
                  <a:srgbClr val="0000FF"/>
                </a:solidFill>
              </a:rPr>
              <a:t>.</a:t>
            </a:r>
          </a:p>
          <a:p>
            <a:pPr algn="l"/>
            <a:r>
              <a:rPr lang="en-US" sz="2400" b="1" dirty="0">
                <a:solidFill>
                  <a:srgbClr val="FF0000"/>
                </a:solidFill>
              </a:rPr>
              <a:t>Technology Used: </a:t>
            </a:r>
            <a:r>
              <a:rPr lang="en-US" sz="2000" b="1" dirty="0">
                <a:solidFill>
                  <a:srgbClr val="0000FF"/>
                </a:solidFill>
              </a:rPr>
              <a:t>React JS(FE) , DOM(JavaScript object)[For the performance of the app],AI Powered engine(Voice implementation)</a:t>
            </a:r>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50282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000" dirty="0"/>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533400" y="762000"/>
            <a:ext cx="8305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 name="Picture 2">
            <a:extLst>
              <a:ext uri="{FF2B5EF4-FFF2-40B4-BE49-F238E27FC236}">
                <a16:creationId xmlns:a16="http://schemas.microsoft.com/office/drawing/2014/main" id="{2DD8DDCD-AF0A-5170-C04E-BF44D9890EDF}"/>
              </a:ext>
            </a:extLst>
          </p:cNvPr>
          <p:cNvPicPr>
            <a:picLocks noChangeAspect="1"/>
          </p:cNvPicPr>
          <p:nvPr/>
        </p:nvPicPr>
        <p:blipFill>
          <a:blip r:embed="rId2"/>
          <a:stretch>
            <a:fillRect/>
          </a:stretch>
        </p:blipFill>
        <p:spPr>
          <a:xfrm>
            <a:off x="838200" y="783771"/>
            <a:ext cx="7010400" cy="2035629"/>
          </a:xfrm>
          <a:prstGeom prst="rect">
            <a:avLst/>
          </a:prstGeom>
        </p:spPr>
      </p:pic>
      <p:pic>
        <p:nvPicPr>
          <p:cNvPr id="4" name="Picture 3">
            <a:extLst>
              <a:ext uri="{FF2B5EF4-FFF2-40B4-BE49-F238E27FC236}">
                <a16:creationId xmlns:a16="http://schemas.microsoft.com/office/drawing/2014/main" id="{F2A3C432-8033-A514-A8A6-F63EA8BBDBE0}"/>
              </a:ext>
            </a:extLst>
          </p:cNvPr>
          <p:cNvPicPr>
            <a:picLocks noChangeAspect="1"/>
          </p:cNvPicPr>
          <p:nvPr/>
        </p:nvPicPr>
        <p:blipFill>
          <a:blip r:embed="rId3"/>
          <a:stretch>
            <a:fillRect/>
          </a:stretch>
        </p:blipFill>
        <p:spPr>
          <a:xfrm>
            <a:off x="685800" y="3057866"/>
            <a:ext cx="7239000" cy="3342934"/>
          </a:xfrm>
          <a:prstGeom prst="rect">
            <a:avLst/>
          </a:prstGeom>
        </p:spPr>
      </p:pic>
    </p:spTree>
    <p:extLst>
      <p:ext uri="{BB962C8B-B14F-4D97-AF65-F5344CB8AC3E}">
        <p14:creationId xmlns:p14="http://schemas.microsoft.com/office/powerpoint/2010/main" val="396409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Paper-3</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 </a:t>
            </a:r>
            <a:r>
              <a:rPr lang="en-US" sz="2000" b="1" dirty="0" err="1">
                <a:solidFill>
                  <a:srgbClr val="0000FF"/>
                </a:solidFill>
                <a:cs typeface="Arial" panose="020B0604020202020204" pitchFamily="34" charset="0"/>
              </a:rPr>
              <a:t>S.Chandhini</a:t>
            </a:r>
            <a:r>
              <a:rPr lang="en-US" sz="2000" b="1" dirty="0">
                <a:solidFill>
                  <a:srgbClr val="0000FF"/>
                </a:solidFill>
                <a:cs typeface="Arial" panose="020B0604020202020204" pitchFamily="34" charset="0"/>
              </a:rPr>
              <a:t> , </a:t>
            </a:r>
            <a:r>
              <a:rPr lang="en-US" sz="2000" b="1" dirty="0" err="1">
                <a:solidFill>
                  <a:srgbClr val="0000FF"/>
                </a:solidFill>
                <a:cs typeface="Arial" panose="020B0604020202020204" pitchFamily="34" charset="0"/>
              </a:rPr>
              <a:t>D.Ranjeeth</a:t>
            </a:r>
            <a:endParaRPr lang="en-US" sz="2000" b="1" dirty="0">
              <a:solidFill>
                <a:srgbClr val="0000FF"/>
              </a:solidFill>
              <a:cs typeface="Arial" panose="020B0604020202020204" pitchFamily="34" charset="0"/>
            </a:endParaRPr>
          </a:p>
          <a:p>
            <a:pPr algn="l"/>
            <a:r>
              <a:rPr lang="en-US" sz="2400" b="1" i="0" dirty="0">
                <a:solidFill>
                  <a:srgbClr val="FF0000"/>
                </a:solidFill>
                <a:effectLst/>
                <a:cs typeface="Arial" panose="020B0604020202020204" pitchFamily="34" charset="0"/>
              </a:rPr>
              <a:t>Title: </a:t>
            </a:r>
            <a:r>
              <a:rPr lang="en-US" sz="2000" b="1" dirty="0">
                <a:solidFill>
                  <a:srgbClr val="0000FF"/>
                </a:solidFill>
              </a:rPr>
              <a:t>Online Income and Expense Tracker</a:t>
            </a:r>
          </a:p>
          <a:p>
            <a:pPr algn="l"/>
            <a:r>
              <a:rPr lang="en-US" sz="2400" b="1" dirty="0">
                <a:solidFill>
                  <a:srgbClr val="FF0000"/>
                </a:solidFill>
              </a:rPr>
              <a:t>Published Journal: </a:t>
            </a:r>
            <a:r>
              <a:rPr lang="en-US" sz="2000" b="1" dirty="0">
                <a:solidFill>
                  <a:srgbClr val="0000FF"/>
                </a:solidFill>
              </a:rPr>
              <a:t>International Research Journal of Engineering and Technology</a:t>
            </a:r>
          </a:p>
          <a:p>
            <a:pPr algn="l"/>
            <a:r>
              <a:rPr lang="en-US" sz="2400" b="1" dirty="0">
                <a:solidFill>
                  <a:srgbClr val="FF0000"/>
                </a:solidFill>
              </a:rPr>
              <a:t>Year of Published: </a:t>
            </a:r>
            <a:r>
              <a:rPr lang="en-US" sz="2000" b="1" dirty="0">
                <a:solidFill>
                  <a:srgbClr val="0000FF"/>
                </a:solidFill>
              </a:rPr>
              <a:t>Mar 2019</a:t>
            </a:r>
          </a:p>
          <a:p>
            <a:pPr algn="just"/>
            <a:r>
              <a:rPr lang="en-US" sz="2400" b="1" dirty="0">
                <a:solidFill>
                  <a:srgbClr val="FF0000"/>
                </a:solidFill>
              </a:rPr>
              <a:t>Objective: </a:t>
            </a:r>
            <a:r>
              <a:rPr lang="en-US" sz="2000" b="1" dirty="0">
                <a:solidFill>
                  <a:srgbClr val="0000FF"/>
                </a:solidFill>
              </a:rPr>
              <a:t>User can input  amount of expense category wise . Also they can sort the expense weekly , monthly, yearly. User can view the expense in the graph format. User receive the mail regarding their expenses , savings and income weekly.</a:t>
            </a:r>
          </a:p>
          <a:p>
            <a:pPr algn="l"/>
            <a:r>
              <a:rPr lang="en-US" sz="2400" b="1" dirty="0">
                <a:solidFill>
                  <a:srgbClr val="FF0000"/>
                </a:solidFill>
              </a:rPr>
              <a:t>Language used: </a:t>
            </a:r>
            <a:r>
              <a:rPr lang="en-US" sz="2400" b="1" dirty="0">
                <a:solidFill>
                  <a:srgbClr val="0000FF"/>
                </a:solidFill>
              </a:rPr>
              <a:t>PHP</a:t>
            </a: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395931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Paper-4</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 </a:t>
            </a:r>
            <a:r>
              <a:rPr lang="pt-BR" sz="2000" b="1" dirty="0">
                <a:solidFill>
                  <a:srgbClr val="0000FF"/>
                </a:solidFill>
                <a:cs typeface="Arial" panose="020B0604020202020204" pitchFamily="34" charset="0"/>
              </a:rPr>
              <a:t>Prof. Miriam Thomas, Dr. Mahalaxmi</a:t>
            </a:r>
            <a:endParaRPr lang="en-US" sz="2000" b="1" dirty="0">
              <a:solidFill>
                <a:srgbClr val="0000FF"/>
              </a:solidFill>
              <a:cs typeface="Arial" panose="020B0604020202020204" pitchFamily="34" charset="0"/>
            </a:endParaRPr>
          </a:p>
          <a:p>
            <a:pPr algn="l"/>
            <a:r>
              <a:rPr lang="en-US" sz="2400" b="1" i="0" dirty="0">
                <a:solidFill>
                  <a:srgbClr val="FF0000"/>
                </a:solidFill>
                <a:effectLst/>
                <a:cs typeface="Arial" panose="020B0604020202020204" pitchFamily="34" charset="0"/>
              </a:rPr>
              <a:t>Title: </a:t>
            </a:r>
            <a:r>
              <a:rPr lang="en-US" sz="2000" b="1" dirty="0">
                <a:solidFill>
                  <a:srgbClr val="0000FF"/>
                </a:solidFill>
              </a:rPr>
              <a:t>Expense tracker</a:t>
            </a:r>
          </a:p>
          <a:p>
            <a:pPr algn="l"/>
            <a:r>
              <a:rPr lang="en-US" sz="2400" b="1" dirty="0">
                <a:solidFill>
                  <a:srgbClr val="FF0000"/>
                </a:solidFill>
              </a:rPr>
              <a:t>Published Journal: </a:t>
            </a:r>
            <a:r>
              <a:rPr lang="en-US" sz="2000" b="1" dirty="0">
                <a:solidFill>
                  <a:srgbClr val="0000FF"/>
                </a:solidFill>
              </a:rPr>
              <a:t>International Journal of Advance Research and Science Communication and Technology</a:t>
            </a:r>
          </a:p>
          <a:p>
            <a:pPr algn="l"/>
            <a:r>
              <a:rPr lang="en-US" sz="2400" b="1" dirty="0">
                <a:solidFill>
                  <a:srgbClr val="FF0000"/>
                </a:solidFill>
              </a:rPr>
              <a:t>Year of Published: </a:t>
            </a:r>
            <a:r>
              <a:rPr lang="en-US" sz="2000" b="1" dirty="0">
                <a:solidFill>
                  <a:srgbClr val="0000FF"/>
                </a:solidFill>
              </a:rPr>
              <a:t>Sept-2020</a:t>
            </a:r>
          </a:p>
          <a:p>
            <a:pPr algn="l"/>
            <a:r>
              <a:rPr lang="en-US" sz="2400" b="1" dirty="0">
                <a:solidFill>
                  <a:srgbClr val="FF0000"/>
                </a:solidFill>
              </a:rPr>
              <a:t>Objectives: </a:t>
            </a:r>
            <a:r>
              <a:rPr lang="en-US" sz="2000" b="1" dirty="0">
                <a:solidFill>
                  <a:srgbClr val="0000FF"/>
                </a:solidFill>
              </a:rPr>
              <a:t>There are three logins such as admin , manager and staff. Admin can add , delete , edit manager. Manager can add the type of expense , verify expense and generate the report. Staff can add and edit the expense and perform calculations.</a:t>
            </a:r>
          </a:p>
          <a:p>
            <a:pPr algn="l"/>
            <a:r>
              <a:rPr lang="en-US" sz="2400" b="1" dirty="0">
                <a:solidFill>
                  <a:srgbClr val="FF0000"/>
                </a:solidFill>
              </a:rPr>
              <a:t>Technology: </a:t>
            </a:r>
            <a:r>
              <a:rPr lang="en-US" sz="2000" b="1" dirty="0">
                <a:solidFill>
                  <a:srgbClr val="0000FF"/>
                </a:solidFill>
              </a:rPr>
              <a:t>NetBeans IDE</a:t>
            </a:r>
          </a:p>
          <a:p>
            <a:pPr algn="l"/>
            <a:r>
              <a:rPr lang="en-US" sz="2400" b="1" dirty="0">
                <a:solidFill>
                  <a:srgbClr val="FF0000"/>
                </a:solidFill>
              </a:rPr>
              <a:t>Language used: </a:t>
            </a:r>
            <a:r>
              <a:rPr lang="en-US" sz="2000" b="1" dirty="0">
                <a:solidFill>
                  <a:srgbClr val="0000FF"/>
                </a:solidFill>
              </a:rPr>
              <a:t>PHP,HTML5,C,C++,MySQL</a:t>
            </a:r>
            <a:endParaRPr lang="en-US" sz="2000"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77135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Paper-5</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 </a:t>
            </a:r>
            <a:r>
              <a:rPr lang="en-US" sz="2000" b="1" dirty="0" err="1">
                <a:solidFill>
                  <a:srgbClr val="0000FF"/>
                </a:solidFill>
                <a:cs typeface="Arial" panose="020B0604020202020204" pitchFamily="34" charset="0"/>
              </a:rPr>
              <a:t>M.Harish</a:t>
            </a:r>
            <a:r>
              <a:rPr lang="en-US" sz="2000" b="1" dirty="0">
                <a:solidFill>
                  <a:srgbClr val="0000FF"/>
                </a:solidFill>
                <a:cs typeface="Arial" panose="020B0604020202020204" pitchFamily="34" charset="0"/>
              </a:rPr>
              <a:t> Kumar, </a:t>
            </a:r>
            <a:r>
              <a:rPr lang="en-US" sz="2000" b="1" dirty="0" err="1">
                <a:solidFill>
                  <a:srgbClr val="0000FF"/>
                </a:solidFill>
                <a:cs typeface="Arial" panose="020B0604020202020204" pitchFamily="34" charset="0"/>
              </a:rPr>
              <a:t>D.Thenmullai</a:t>
            </a:r>
            <a:r>
              <a:rPr lang="en-US" sz="2000" b="1" dirty="0">
                <a:solidFill>
                  <a:srgbClr val="0000FF"/>
                </a:solidFill>
                <a:cs typeface="Arial" panose="020B0604020202020204" pitchFamily="34" charset="0"/>
              </a:rPr>
              <a:t> ,</a:t>
            </a:r>
            <a:r>
              <a:rPr lang="en-US" sz="2000" b="1" dirty="0" err="1">
                <a:solidFill>
                  <a:srgbClr val="0000FF"/>
                </a:solidFill>
                <a:cs typeface="Arial" panose="020B0604020202020204" pitchFamily="34" charset="0"/>
              </a:rPr>
              <a:t>G.P.Shree</a:t>
            </a:r>
            <a:r>
              <a:rPr lang="en-US" sz="2000" b="1" dirty="0">
                <a:solidFill>
                  <a:srgbClr val="0000FF"/>
                </a:solidFill>
                <a:cs typeface="Arial" panose="020B0604020202020204" pitchFamily="34" charset="0"/>
              </a:rPr>
              <a:t> Harini</a:t>
            </a:r>
          </a:p>
          <a:p>
            <a:pPr algn="l"/>
            <a:r>
              <a:rPr lang="en-US" sz="2400" b="1" i="0" dirty="0">
                <a:solidFill>
                  <a:srgbClr val="FF0000"/>
                </a:solidFill>
                <a:effectLst/>
                <a:cs typeface="Arial" panose="020B0604020202020204" pitchFamily="34" charset="0"/>
              </a:rPr>
              <a:t>Title: </a:t>
            </a:r>
            <a:r>
              <a:rPr lang="en-US" sz="2000" b="1" dirty="0">
                <a:solidFill>
                  <a:srgbClr val="0000FF"/>
                </a:solidFill>
              </a:rPr>
              <a:t>Application for Tracking Personal Expense</a:t>
            </a:r>
          </a:p>
          <a:p>
            <a:pPr algn="l"/>
            <a:r>
              <a:rPr lang="en-US" sz="2400" b="1" dirty="0">
                <a:solidFill>
                  <a:srgbClr val="FF0000"/>
                </a:solidFill>
              </a:rPr>
              <a:t>Published Journal: </a:t>
            </a:r>
            <a:r>
              <a:rPr lang="en-US" sz="2000" b="1" dirty="0">
                <a:solidFill>
                  <a:srgbClr val="0000FF"/>
                </a:solidFill>
              </a:rPr>
              <a:t>International Journal of Advanced Research in Computer and Communication Engineering</a:t>
            </a:r>
          </a:p>
          <a:p>
            <a:pPr algn="l"/>
            <a:r>
              <a:rPr lang="en-US" sz="2400" b="1" dirty="0">
                <a:solidFill>
                  <a:srgbClr val="FF0000"/>
                </a:solidFill>
              </a:rPr>
              <a:t>Year of Published: </a:t>
            </a:r>
            <a:r>
              <a:rPr lang="en-US" sz="2000" b="1" dirty="0">
                <a:solidFill>
                  <a:srgbClr val="0000FF"/>
                </a:solidFill>
              </a:rPr>
              <a:t>Mar-2022</a:t>
            </a:r>
          </a:p>
          <a:p>
            <a:pPr algn="l"/>
            <a:r>
              <a:rPr lang="en-US" sz="2400" b="1" dirty="0">
                <a:solidFill>
                  <a:srgbClr val="FF0000"/>
                </a:solidFill>
              </a:rPr>
              <a:t>Objective: </a:t>
            </a:r>
            <a:r>
              <a:rPr lang="en-US" sz="2000" b="1" dirty="0">
                <a:solidFill>
                  <a:srgbClr val="0000FF"/>
                </a:solidFill>
              </a:rPr>
              <a:t>User have to input  their expenses category wise daily which will give result in the format of graph , If it exceeds the certain limit fixed by the user ,it will send the alert message to the user</a:t>
            </a:r>
            <a:r>
              <a:rPr lang="en-US" sz="2400" b="1" dirty="0">
                <a:solidFill>
                  <a:srgbClr val="0000FF"/>
                </a:solidFill>
              </a:rPr>
              <a:t>.</a:t>
            </a:r>
          </a:p>
          <a:p>
            <a:pPr algn="l"/>
            <a:r>
              <a:rPr lang="en-US" sz="2400" b="1" dirty="0">
                <a:solidFill>
                  <a:srgbClr val="FF0000"/>
                </a:solidFill>
              </a:rPr>
              <a:t>Technology used: </a:t>
            </a:r>
            <a:r>
              <a:rPr lang="en-US" sz="2000" b="1" dirty="0">
                <a:solidFill>
                  <a:srgbClr val="0000FF"/>
                </a:solidFill>
              </a:rPr>
              <a:t>Android studio , OCR(Optical Character Recognition )</a:t>
            </a:r>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6734685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799</TotalTime>
  <Words>1107</Words>
  <Application>Microsoft Office PowerPoint</Application>
  <PresentationFormat>On-screen Show (4:3)</PresentationFormat>
  <Paragraphs>137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Montserrat</vt:lpstr>
      <vt:lpstr>Wingdings</vt:lpstr>
      <vt:lpstr>Default Design</vt:lpstr>
      <vt:lpstr>PERSONAL EXPENSE TRACKER   TEAM ID: PNT2022TMID23073</vt:lpstr>
      <vt:lpstr>Problem Definition   </vt:lpstr>
      <vt:lpstr>Technical Architecture   </vt:lpstr>
      <vt:lpstr>Paper-1</vt:lpstr>
      <vt:lpstr>Paper-2</vt:lpstr>
      <vt:lpstr> </vt:lpstr>
      <vt:lpstr>Paper-3</vt:lpstr>
      <vt:lpstr> Paper-4</vt:lpstr>
      <vt:lpstr>  Paper-5</vt:lpstr>
      <vt:lpstr> </vt:lpstr>
      <vt:lpstr> Paper-6</vt:lpstr>
      <vt:lpstr> </vt:lpstr>
      <vt:lpstr> Paper-7</vt:lpstr>
      <vt:lpstr> </vt:lpstr>
      <vt:lpstr>  Paper-8</vt:lpstr>
      <vt:lpstr>  Paper-9</vt:lpstr>
      <vt:lpstr>Paper-10</vt:lpstr>
      <vt:lpstr> </vt:lpstr>
      <vt:lpstr>Thank You!</vt:lpstr>
    </vt:vector>
  </TitlesOfParts>
  <Company>Sethu Institute of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SIT</dc:creator>
  <cp:lastModifiedBy>DELL</cp:lastModifiedBy>
  <cp:revision>51</cp:revision>
  <dcterms:created xsi:type="dcterms:W3CDTF">2009-01-22T06:27:40Z</dcterms:created>
  <dcterms:modified xsi:type="dcterms:W3CDTF">2022-09-09T18:17:30Z</dcterms:modified>
</cp:coreProperties>
</file>