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8" d="100"/>
          <a:sy n="88" d="100"/>
        </p:scale>
        <p:origin x="1104"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Hariprathap A</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622021104032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Paavai College </a:t>
            </a:r>
            <a:r>
              <a:rPr lang="en-US" sz="1100" dirty="0">
                <a:solidFill>
                  <a:schemeClr val="tx1"/>
                </a:solidFill>
              </a:rPr>
              <a:t>o</a:t>
            </a:r>
            <a:r>
              <a:rPr lang="en-US" sz="1100" b="0" i="0" u="none" strike="noStrike" cap="none" dirty="0">
                <a:solidFill>
                  <a:schemeClr val="tx1"/>
                </a:solidFill>
                <a:latin typeface="Arial"/>
                <a:ea typeface="Arial"/>
                <a:cs typeface="Arial"/>
                <a:sym typeface="Arial"/>
              </a:rPr>
              <a:t>f Engineering</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8" name="Picture 7">
            <a:extLst>
              <a:ext uri="{FF2B5EF4-FFF2-40B4-BE49-F238E27FC236}">
                <a16:creationId xmlns:a16="http://schemas.microsoft.com/office/drawing/2014/main" id="{4950364A-7630-176D-58A2-A6E9FCEB2F27}"/>
              </a:ext>
            </a:extLst>
          </p:cNvPr>
          <p:cNvPicPr>
            <a:picLocks noChangeAspect="1"/>
          </p:cNvPicPr>
          <p:nvPr/>
        </p:nvPicPr>
        <p:blipFill rotWithShape="1">
          <a:blip r:embed="rId2"/>
          <a:srcRect b="4317"/>
          <a:stretch/>
        </p:blipFill>
        <p:spPr>
          <a:xfrm>
            <a:off x="979714" y="1065075"/>
            <a:ext cx="7184572" cy="386498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492272"/>
            <a:ext cx="7886430" cy="666517"/>
          </a:xfrm>
        </p:spPr>
        <p:txBody>
          <a:bodyPr/>
          <a:lstStyle/>
          <a:p>
            <a:pPr algn="ctr"/>
            <a:r>
              <a:rPr lang="en-US" b="1" dirty="0"/>
              <a:t>About-Us-Page</a:t>
            </a:r>
          </a:p>
        </p:txBody>
      </p:sp>
      <p:pic>
        <p:nvPicPr>
          <p:cNvPr id="5" name="Picture 4">
            <a:extLst>
              <a:ext uri="{FF2B5EF4-FFF2-40B4-BE49-F238E27FC236}">
                <a16:creationId xmlns:a16="http://schemas.microsoft.com/office/drawing/2014/main" id="{F2755BB4-BF42-21BA-45D4-74CB430234F9}"/>
              </a:ext>
            </a:extLst>
          </p:cNvPr>
          <p:cNvPicPr>
            <a:picLocks noChangeAspect="1"/>
          </p:cNvPicPr>
          <p:nvPr/>
        </p:nvPicPr>
        <p:blipFill rotWithShape="1">
          <a:blip r:embed="rId2"/>
          <a:srcRect b="4317"/>
          <a:stretch/>
        </p:blipFill>
        <p:spPr>
          <a:xfrm>
            <a:off x="1001261" y="1108167"/>
            <a:ext cx="7141028" cy="3841572"/>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537026"/>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72BFBD2F-4A08-894A-AFBD-27DD7D347F77}"/>
              </a:ext>
            </a:extLst>
          </p:cNvPr>
          <p:cNvPicPr>
            <a:picLocks noChangeAspect="1"/>
          </p:cNvPicPr>
          <p:nvPr/>
        </p:nvPicPr>
        <p:blipFill rotWithShape="1">
          <a:blip r:embed="rId2"/>
          <a:srcRect b="4317"/>
          <a:stretch/>
        </p:blipFill>
        <p:spPr>
          <a:xfrm>
            <a:off x="988058" y="1115245"/>
            <a:ext cx="7167883" cy="385602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556378"/>
            <a:ext cx="7886430" cy="624183"/>
          </a:xfrm>
        </p:spPr>
        <p:txBody>
          <a:bodyPr/>
          <a:lstStyle/>
          <a:p>
            <a:pPr algn="ctr"/>
            <a:r>
              <a:rPr lang="en-US" b="1" dirty="0"/>
              <a:t>Departments-Page</a:t>
            </a:r>
          </a:p>
        </p:txBody>
      </p:sp>
      <p:pic>
        <p:nvPicPr>
          <p:cNvPr id="4" name="Picture 3">
            <a:extLst>
              <a:ext uri="{FF2B5EF4-FFF2-40B4-BE49-F238E27FC236}">
                <a16:creationId xmlns:a16="http://schemas.microsoft.com/office/drawing/2014/main" id="{FA9F5E74-614C-7D5C-F7FD-5C4F2015023B}"/>
              </a:ext>
            </a:extLst>
          </p:cNvPr>
          <p:cNvPicPr>
            <a:picLocks noChangeAspect="1"/>
          </p:cNvPicPr>
          <p:nvPr/>
        </p:nvPicPr>
        <p:blipFill rotWithShape="1">
          <a:blip r:embed="rId2"/>
          <a:srcRect b="4104"/>
          <a:stretch/>
        </p:blipFill>
        <p:spPr>
          <a:xfrm>
            <a:off x="1035691" y="1147903"/>
            <a:ext cx="7072617" cy="381319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45477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59715CF4-350B-683A-9149-474E7F620F70}"/>
              </a:ext>
            </a:extLst>
          </p:cNvPr>
          <p:cNvPicPr>
            <a:picLocks noChangeAspect="1"/>
          </p:cNvPicPr>
          <p:nvPr/>
        </p:nvPicPr>
        <p:blipFill rotWithShape="1">
          <a:blip r:embed="rId2"/>
          <a:srcRect b="4317"/>
          <a:stretch/>
        </p:blipFill>
        <p:spPr>
          <a:xfrm>
            <a:off x="907395" y="1010194"/>
            <a:ext cx="7329210" cy="3942806"/>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589034"/>
            <a:ext cx="8421857" cy="336249"/>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endParaRPr lang="en-US" dirty="0"/>
          </a:p>
        </p:txBody>
      </p:sp>
      <p:sp>
        <p:nvSpPr>
          <p:cNvPr id="3" name="TextBox 2">
            <a:extLst>
              <a:ext uri="{FF2B5EF4-FFF2-40B4-BE49-F238E27FC236}">
                <a16:creationId xmlns:a16="http://schemas.microsoft.com/office/drawing/2014/main" id="{1501CB13-52A4-40CD-E4C5-7540A926FE4B}"/>
              </a:ext>
            </a:extLst>
          </p:cNvPr>
          <p:cNvSpPr txBox="1"/>
          <p:nvPr/>
        </p:nvSpPr>
        <p:spPr>
          <a:xfrm>
            <a:off x="215053" y="947054"/>
            <a:ext cx="8713894" cy="4154984"/>
          </a:xfrm>
          <a:prstGeom prst="rect">
            <a:avLst/>
          </a:prstGeom>
          <a:noFill/>
        </p:spPr>
        <p:txBody>
          <a:bodyPr wrap="square" rtlCol="0">
            <a:spAutoFit/>
          </a:bodyPr>
          <a:lstStyle/>
          <a:p>
            <a:pPr marL="171450" indent="-171450">
              <a:buFont typeface="Wingdings" panose="05000000000000000000" pitchFamily="2" charset="2"/>
              <a:buChar char="ü"/>
            </a:pPr>
            <a:r>
              <a:rPr lang="en-US" sz="1200" b="1" dirty="0"/>
              <a:t>Mobile Application Development: </a:t>
            </a:r>
            <a:r>
              <a:rPr lang="en-US" sz="1200" dirty="0"/>
              <a:t>Expand </a:t>
            </a:r>
            <a:r>
              <a:rPr lang="en-US" sz="1200" dirty="0" err="1"/>
              <a:t>SwiftRide's</a:t>
            </a:r>
            <a:r>
              <a:rPr lang="en-US" sz="1200" dirty="0"/>
              <a:t> reach by developing mobile applications for iOS and Android platforms. This will provide users with additional flexibility and convenience, allowing them to book bus tickets on the go.</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b="1" dirty="0"/>
              <a:t>Integration with Travel Services: </a:t>
            </a:r>
            <a:r>
              <a:rPr lang="en-US" sz="1200" dirty="0"/>
              <a:t>Partner with other travel services such as hotels, car rentals, and tour operators to offer bundled packages and seamless travel experiences. Integration with these services will enhance </a:t>
            </a:r>
            <a:r>
              <a:rPr lang="en-US" sz="1200" dirty="0" err="1"/>
              <a:t>SwiftRide's</a:t>
            </a:r>
            <a:r>
              <a:rPr lang="en-US" sz="1200" dirty="0"/>
              <a:t> value proposition and attract more users.</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b="1" dirty="0"/>
              <a:t>Dynamic Pricing and Offers: </a:t>
            </a:r>
            <a:r>
              <a:rPr lang="en-US" sz="1200" dirty="0"/>
              <a:t>Implement dynamic pricing algorithms based on factors such as demand, time of booking, and seat availability. Additionally, introduce special offers, discounts, and loyalty programs to incentivize repeat bookings and increase customer retention.</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b="1" dirty="0"/>
              <a:t>Integration with Public Transport Systems: </a:t>
            </a:r>
            <a:r>
              <a:rPr lang="en-US" sz="1200" dirty="0"/>
              <a:t>Collaborate with public transport authorities to integrate </a:t>
            </a:r>
            <a:r>
              <a:rPr lang="en-US" sz="1200" dirty="0" err="1"/>
              <a:t>SwiftRide</a:t>
            </a:r>
            <a:r>
              <a:rPr lang="en-US" sz="1200" dirty="0"/>
              <a:t> with existing public transport systems. This will provide users with a seamless multimodal travel experience and promote sustainable transportation options.</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b="1" dirty="0"/>
              <a:t>Localization and Internationalization: </a:t>
            </a:r>
            <a:r>
              <a:rPr lang="en-US" sz="1200" dirty="0"/>
              <a:t>Expand </a:t>
            </a:r>
            <a:r>
              <a:rPr lang="en-US" sz="1200" dirty="0" err="1"/>
              <a:t>SwiftRide's</a:t>
            </a:r>
            <a:r>
              <a:rPr lang="en-US" sz="1200" dirty="0"/>
              <a:t> reach to global markets by adding support for multiple languages and currencies. Localization and internationalization efforts will cater to diverse user demographics and facilitate expansion into new regions.</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b="1" dirty="0"/>
              <a:t>Social Media Integration: </a:t>
            </a:r>
            <a:r>
              <a:rPr lang="en-US" sz="1200" dirty="0"/>
              <a:t>Integrate </a:t>
            </a:r>
            <a:r>
              <a:rPr lang="en-US" sz="1200" dirty="0" err="1"/>
              <a:t>SwiftRide</a:t>
            </a:r>
            <a:r>
              <a:rPr lang="en-US" sz="1200" dirty="0"/>
              <a:t> with popular social media platforms to enable users to share their travel experiences, reviews, and recommendations. Leverage social media integration to increase brand visibility, engage with users, and attract new customers.</a:t>
            </a: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274606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Python and Django Documentation </a:t>
            </a:r>
          </a:p>
        </p:txBody>
      </p:sp>
      <p:sp>
        <p:nvSpPr>
          <p:cNvPr id="3" name="TextBox 2">
            <a:extLst>
              <a:ext uri="{FF2B5EF4-FFF2-40B4-BE49-F238E27FC236}">
                <a16:creationId xmlns:a16="http://schemas.microsoft.com/office/drawing/2014/main" id="{A83FF537-1073-88C6-62FC-4C7491B99E39}"/>
              </a:ext>
            </a:extLst>
          </p:cNvPr>
          <p:cNvSpPr txBox="1"/>
          <p:nvPr/>
        </p:nvSpPr>
        <p:spPr>
          <a:xfrm>
            <a:off x="131031" y="1121227"/>
            <a:ext cx="8904111" cy="3231654"/>
          </a:xfrm>
          <a:prstGeom prst="rect">
            <a:avLst/>
          </a:prstGeom>
          <a:noFill/>
        </p:spPr>
        <p:txBody>
          <a:bodyPr wrap="square" rtlCol="0">
            <a:spAutoFit/>
          </a:bodyPr>
          <a:lstStyle/>
          <a:p>
            <a:pPr marL="171450" indent="-171450">
              <a:buFont typeface="Wingdings" panose="05000000000000000000" pitchFamily="2" charset="2"/>
              <a:buChar char="Ø"/>
            </a:pPr>
            <a:r>
              <a:rPr lang="en-US" sz="1200" dirty="0"/>
              <a:t>In conclusion, </a:t>
            </a:r>
            <a:r>
              <a:rPr lang="en-US" sz="1200" dirty="0" err="1"/>
              <a:t>SwiftRide</a:t>
            </a:r>
            <a:r>
              <a:rPr lang="en-US" sz="1200" dirty="0"/>
              <a:t> represents a significant advancement in the realm of online bus ticket reservation systems, leveraging the power of Python and the Django framework to deliver a modern, efficient, and user-friendly platform for travelers. Throughout the development process, we have successfully addressed the challenges faced by existing systems and introduced innovative features and functionalities to enhance the booking experience.</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err="1"/>
              <a:t>SwiftRide</a:t>
            </a:r>
            <a:r>
              <a:rPr lang="en-US" sz="1200" dirty="0"/>
              <a:t> offers users a seamless and convenient way to book bus tickets, with features such as real-time availability updates, flexible payment options, interactive seat selection, and instant confirmation of bookings. The system prioritizes user security and data integrity, ensuring that user information remains protected at all times.</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Looking ahead, </a:t>
            </a:r>
            <a:r>
              <a:rPr lang="en-US" sz="1200" dirty="0" err="1"/>
              <a:t>SwiftRide</a:t>
            </a:r>
            <a:r>
              <a:rPr lang="en-US" sz="1200" dirty="0"/>
              <a:t> has the potential for further expansion and enhancement through future development efforts. By embracing mobile application development, integration with travel services, dynamic pricing strategies, and advanced analytics capabilities, </a:t>
            </a:r>
            <a:r>
              <a:rPr lang="en-US" sz="1200" dirty="0" err="1"/>
              <a:t>SwiftRide</a:t>
            </a:r>
            <a:r>
              <a:rPr lang="en-US" sz="1200" dirty="0"/>
              <a:t> can continue to evolve and meet the changing needs of travelers.</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Overall, </a:t>
            </a:r>
            <a:r>
              <a:rPr lang="en-US" sz="1200" dirty="0" err="1"/>
              <a:t>SwiftRide</a:t>
            </a:r>
            <a:r>
              <a:rPr lang="en-US" sz="1200" dirty="0"/>
              <a:t> represents a paradigm shift in the online bus ticket reservation industry, setting a new standard for efficiency, convenience, and reliability. With its user-centric design, robust backend architecture, and commitment to continuous improvement, </a:t>
            </a:r>
            <a:r>
              <a:rPr lang="en-US" sz="1200" dirty="0" err="1"/>
              <a:t>SwiftRide</a:t>
            </a:r>
            <a:r>
              <a:rPr lang="en-US" sz="1200" dirty="0"/>
              <a:t> is poised to become the preferred choice for travelers seeking hassle-free and enjoyable journeys.</a:t>
            </a: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5434" y="3166079"/>
            <a:ext cx="5977892"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1"/>
            <a:ext cx="7434539" cy="43909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 : </a:t>
            </a:r>
            <a:r>
              <a:rPr lang="en-US" sz="1600" b="1" dirty="0" err="1">
                <a:solidFill>
                  <a:srgbClr val="213163"/>
                </a:solidFill>
              </a:rPr>
              <a:t>SwiftRide</a:t>
            </a:r>
            <a:r>
              <a:rPr lang="en-US" sz="1600" b="1" dirty="0">
                <a:solidFill>
                  <a:srgbClr val="213163"/>
                </a:solidFill>
              </a:rPr>
              <a:t> - Your Ultimate Online Bus Ticket Reservation System</a:t>
            </a:r>
            <a:br>
              <a:rPr lang="en-US" sz="1600" b="1" dirty="0">
                <a:solidFill>
                  <a:srgbClr val="213163"/>
                </a:solidFill>
              </a:rPr>
            </a:br>
            <a:br>
              <a:rPr lang="en-US"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2767834"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Python and Django Documentation </a:t>
            </a:r>
          </a:p>
        </p:txBody>
      </p:sp>
      <p:sp>
        <p:nvSpPr>
          <p:cNvPr id="5" name="TextBox 4">
            <a:extLst>
              <a:ext uri="{FF2B5EF4-FFF2-40B4-BE49-F238E27FC236}">
                <a16:creationId xmlns:a16="http://schemas.microsoft.com/office/drawing/2014/main" id="{EF363F44-B4B6-DB97-AC85-A2B0453EC66C}"/>
              </a:ext>
            </a:extLst>
          </p:cNvPr>
          <p:cNvSpPr txBox="1"/>
          <p:nvPr/>
        </p:nvSpPr>
        <p:spPr>
          <a:xfrm>
            <a:off x="138652" y="1121229"/>
            <a:ext cx="8874316" cy="3600986"/>
          </a:xfrm>
          <a:prstGeom prst="rect">
            <a:avLst/>
          </a:prstGeom>
          <a:noFill/>
        </p:spPr>
        <p:txBody>
          <a:bodyPr wrap="square" rtlCol="0">
            <a:spAutoFit/>
          </a:bodyPr>
          <a:lstStyle/>
          <a:p>
            <a:pPr marL="171450" indent="-171450">
              <a:buFont typeface="Wingdings" panose="05000000000000000000" pitchFamily="2" charset="2"/>
              <a:buChar char="Ø"/>
            </a:pPr>
            <a:r>
              <a:rPr lang="en-US" sz="1200" dirty="0"/>
              <a:t>"</a:t>
            </a:r>
            <a:r>
              <a:rPr lang="en-US" sz="1200" dirty="0" err="1"/>
              <a:t>SwiftRide</a:t>
            </a:r>
            <a:r>
              <a:rPr lang="en-US" sz="1200" dirty="0"/>
              <a:t>" is an innovative online bus ticket reservation system developed using Python and Django framework. With the ever-growing demand for efficient transportation services, </a:t>
            </a:r>
            <a:r>
              <a:rPr lang="en-US" sz="1200" dirty="0" err="1"/>
              <a:t>SwiftRide</a:t>
            </a:r>
            <a:r>
              <a:rPr lang="en-US" sz="1200" dirty="0"/>
              <a:t> aims to revolutionize the way people book bus tickets, providing users with a seamless and convenient experience.</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The system leverages the power of Python and Django to offer a robust, scalable, and user-friendly platform for booking bus tickets. Through intuitive interfaces and advanced features, </a:t>
            </a:r>
            <a:r>
              <a:rPr lang="en-US" sz="1200" dirty="0" err="1"/>
              <a:t>SwiftRide</a:t>
            </a:r>
            <a:r>
              <a:rPr lang="en-US" sz="1200" dirty="0"/>
              <a:t> simplifies the ticket reservation process, enabling users to search for available routes, select preferred seats, and make secure payments with ease.</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Key functionalities of </a:t>
            </a:r>
            <a:r>
              <a:rPr lang="en-US" sz="1200" dirty="0" err="1"/>
              <a:t>SwiftRide</a:t>
            </a:r>
            <a:r>
              <a:rPr lang="en-US" sz="1200" dirty="0"/>
              <a:t> include real-time availability updates, flexible payment options, interactive seat selection, and instant confirmation of bookings. Additionally, the system ensures a responsive and accessible design, allowing users to access the platform from any device, anywhere, at any time.</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Behind the scenes, </a:t>
            </a:r>
            <a:r>
              <a:rPr lang="en-US" sz="1200" dirty="0" err="1"/>
              <a:t>SwiftRide</a:t>
            </a:r>
            <a:r>
              <a:rPr lang="en-US" sz="1200" dirty="0"/>
              <a:t> utilizes Django's powerful MVC architecture, ORM capabilities, and built-in security features to ensure data integrity, scalability, and protection against common web vulnerabilities. Python's versatility and readability further enhance development productivity, enabling seamless integration of new features and functionalities.</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In summary, </a:t>
            </a:r>
            <a:r>
              <a:rPr lang="en-US" sz="1200" dirty="0" err="1"/>
              <a:t>SwiftRide</a:t>
            </a:r>
            <a:r>
              <a:rPr lang="en-US" sz="1200" dirty="0"/>
              <a:t> stands as the ultimate solution for individuals seeking hassle-free online bus ticket reservations. By harnessing the capabilities of Python and Django, </a:t>
            </a:r>
            <a:r>
              <a:rPr lang="en-US" sz="1200" dirty="0" err="1"/>
              <a:t>SwiftRide</a:t>
            </a:r>
            <a:r>
              <a:rPr lang="en-US" sz="1200" dirty="0"/>
              <a:t> sets a new standard for efficiency, convenience, and reliability in the transportation industry.</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3110"/>
            <a:ext cx="282226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Python and Django Documentation </a:t>
            </a:r>
          </a:p>
        </p:txBody>
      </p:sp>
      <p:sp>
        <p:nvSpPr>
          <p:cNvPr id="6" name="TextBox 5">
            <a:extLst>
              <a:ext uri="{FF2B5EF4-FFF2-40B4-BE49-F238E27FC236}">
                <a16:creationId xmlns:a16="http://schemas.microsoft.com/office/drawing/2014/main" id="{6AB515D1-16AE-5271-4713-DFCD77BA5C2C}"/>
              </a:ext>
            </a:extLst>
          </p:cNvPr>
          <p:cNvSpPr txBox="1"/>
          <p:nvPr/>
        </p:nvSpPr>
        <p:spPr>
          <a:xfrm>
            <a:off x="138652" y="1127782"/>
            <a:ext cx="8878348" cy="3046988"/>
          </a:xfrm>
          <a:prstGeom prst="rect">
            <a:avLst/>
          </a:prstGeom>
          <a:noFill/>
        </p:spPr>
        <p:txBody>
          <a:bodyPr wrap="square" rtlCol="0">
            <a:spAutoFit/>
          </a:bodyPr>
          <a:lstStyle/>
          <a:p>
            <a:pPr marL="171450" indent="-171450">
              <a:buFont typeface="Wingdings" panose="05000000000000000000" pitchFamily="2" charset="2"/>
              <a:buChar char="Ø"/>
            </a:pPr>
            <a:r>
              <a:rPr lang="en-US" sz="1200" dirty="0"/>
              <a:t>Despite advancements in technology, the process of booking bus tickets often remains cumbersome and time-consuming for travelers. Existing online ticket reservation systems often lack user-friendly interfaces, real-time updates, and seamless payment options, leading to frustration and inconvenience for users.</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In response to these challenges, there is a pressing need for a modern, innovative online bus ticket reservation system that addresses the shortcomings of existing solutions. This system should offer a seamless booking experience, provide real-time availability updates, support flexible payment options, and prioritize user security and data integrity.</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To bridge this gap, the proposed solution, "</a:t>
            </a:r>
            <a:r>
              <a:rPr lang="en-US" sz="1200" dirty="0" err="1"/>
              <a:t>SwiftRide</a:t>
            </a:r>
            <a:r>
              <a:rPr lang="en-US" sz="1200" dirty="0"/>
              <a:t>," leverages the capabilities of Python and the Django framework to deliver a cutting-edge online bus ticket reservation platform. </a:t>
            </a:r>
            <a:r>
              <a:rPr lang="en-US" sz="1200" dirty="0" err="1"/>
              <a:t>SwiftRide</a:t>
            </a:r>
            <a:r>
              <a:rPr lang="en-US" sz="1200" dirty="0"/>
              <a:t> aims to revolutionize the way people book bus tickets by offering a user-friendly interface, robust backend architecture, and advanced features that enhance convenience, accessibility, and security for travelers.</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The problem statement thus revolves around the inefficiencies and limitations of current online ticket reservation systems and the need for a modern solution that leverages Python and Django to deliver a superior booking experience for users.</a:t>
            </a:r>
          </a:p>
          <a:p>
            <a:pPr marL="171450" indent="-171450">
              <a:buFont typeface="Wingdings" panose="05000000000000000000" pitchFamily="2" charset="2"/>
              <a:buChar char="Ø"/>
            </a:pPr>
            <a:endParaRPr lang="en-US" sz="12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292846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Python and Django Documentation </a:t>
            </a:r>
          </a:p>
          <a:p>
            <a:pPr>
              <a:buSzPts val="2800"/>
            </a:pPr>
            <a:r>
              <a:rPr lang="en-IN" sz="1000" dirty="0">
                <a:solidFill>
                  <a:schemeClr val="tx1"/>
                </a:solidFill>
              </a:rPr>
              <a:t> :</a:t>
            </a:r>
          </a:p>
        </p:txBody>
      </p:sp>
      <p:sp>
        <p:nvSpPr>
          <p:cNvPr id="4" name="TextBox 3">
            <a:extLst>
              <a:ext uri="{FF2B5EF4-FFF2-40B4-BE49-F238E27FC236}">
                <a16:creationId xmlns:a16="http://schemas.microsoft.com/office/drawing/2014/main" id="{7850E7E7-7D14-88EA-2AAD-E5E509B194CD}"/>
              </a:ext>
            </a:extLst>
          </p:cNvPr>
          <p:cNvSpPr txBox="1"/>
          <p:nvPr/>
        </p:nvSpPr>
        <p:spPr>
          <a:xfrm>
            <a:off x="131032" y="1223507"/>
            <a:ext cx="8925882" cy="3046988"/>
          </a:xfrm>
          <a:prstGeom prst="rect">
            <a:avLst/>
          </a:prstGeom>
          <a:noFill/>
        </p:spPr>
        <p:txBody>
          <a:bodyPr wrap="square" rtlCol="0">
            <a:spAutoFit/>
          </a:bodyPr>
          <a:lstStyle/>
          <a:p>
            <a:pPr marL="171450" lvl="4" indent="-171450">
              <a:buFont typeface="Wingdings" panose="05000000000000000000" pitchFamily="2" charset="2"/>
              <a:buChar char="Ø"/>
            </a:pPr>
            <a:r>
              <a:rPr lang="en-US" sz="1200" dirty="0" err="1"/>
              <a:t>SwiftRide</a:t>
            </a:r>
            <a:r>
              <a:rPr lang="en-US" sz="1200" dirty="0"/>
              <a:t> is an innovative online bus ticket reservation system developed using Python and the Django framework. The project aims to streamline the process of booking bus tickets by providing users with a user-friendly platform that offers real-time updates, flexible payment options, and enhanced security features.</a:t>
            </a:r>
          </a:p>
          <a:p>
            <a:pPr marL="171450" lvl="4" indent="-171450">
              <a:buFont typeface="Wingdings" panose="05000000000000000000" pitchFamily="2" charset="2"/>
              <a:buChar char="Ø"/>
            </a:pPr>
            <a:endParaRPr lang="en-US" sz="1200" dirty="0"/>
          </a:p>
          <a:p>
            <a:pPr marL="171450" lvl="4" indent="-171450">
              <a:buFont typeface="Wingdings" panose="05000000000000000000" pitchFamily="2" charset="2"/>
              <a:buChar char="Ø"/>
            </a:pPr>
            <a:r>
              <a:rPr lang="en-US" sz="1200" b="1" dirty="0"/>
              <a:t>Key Features:</a:t>
            </a:r>
          </a:p>
          <a:p>
            <a:pPr lvl="4"/>
            <a:r>
              <a:rPr lang="en-US" sz="1200" dirty="0"/>
              <a:t>	1. User-friendly Interface</a:t>
            </a:r>
          </a:p>
          <a:p>
            <a:pPr lvl="4"/>
            <a:r>
              <a:rPr lang="en-US" sz="1200" dirty="0"/>
              <a:t>	2. Real-time Availability Updates</a:t>
            </a:r>
          </a:p>
          <a:p>
            <a:pPr lvl="4"/>
            <a:r>
              <a:rPr lang="en-US" sz="1200" dirty="0"/>
              <a:t>	3. Flexible Payment Options</a:t>
            </a:r>
          </a:p>
          <a:p>
            <a:pPr lvl="4"/>
            <a:r>
              <a:rPr lang="en-US" sz="1200" dirty="0"/>
              <a:t>	4. Interactive Seat Selection</a:t>
            </a:r>
          </a:p>
          <a:p>
            <a:pPr lvl="4"/>
            <a:r>
              <a:rPr lang="en-US" sz="1200" dirty="0"/>
              <a:t>	5. Instant Confirmation</a:t>
            </a:r>
          </a:p>
          <a:p>
            <a:pPr lvl="4"/>
            <a:r>
              <a:rPr lang="en-US" sz="1200" dirty="0"/>
              <a:t>	6. Responsive Design</a:t>
            </a:r>
          </a:p>
          <a:p>
            <a:pPr lvl="4"/>
            <a:r>
              <a:rPr lang="en-US" sz="1200" dirty="0"/>
              <a:t>	7. Security and Data Integrity</a:t>
            </a:r>
          </a:p>
          <a:p>
            <a:pPr marL="171450" lvl="4" indent="-171450">
              <a:buFont typeface="Wingdings" panose="05000000000000000000" pitchFamily="2" charset="2"/>
              <a:buChar char="Ø"/>
            </a:pPr>
            <a:endParaRPr lang="en-US" sz="1200" dirty="0"/>
          </a:p>
          <a:p>
            <a:pPr marL="171450" lvl="4" indent="-171450">
              <a:buFont typeface="Wingdings" panose="05000000000000000000" pitchFamily="2" charset="2"/>
              <a:buChar char="Ø"/>
            </a:pPr>
            <a:r>
              <a:rPr lang="en-US" sz="1200" dirty="0" err="1"/>
              <a:t>SwiftRide</a:t>
            </a:r>
            <a:r>
              <a:rPr lang="en-US" sz="1200" dirty="0"/>
              <a:t> aims to revolutionize the online bus ticket reservation experience by providing a modern, efficient, and secure platform that meets the needs of today's travelers. With its user-friendly interface, real-time updates, and robust security measures, </a:t>
            </a:r>
            <a:r>
              <a:rPr lang="en-US" sz="1200" dirty="0" err="1"/>
              <a:t>SwiftRide</a:t>
            </a:r>
            <a:r>
              <a:rPr lang="en-US" sz="1200" dirty="0"/>
              <a:t> sets a new standard for online ticket reservation systems, enhancing convenience and reliability for users.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1" y="4713110"/>
            <a:ext cx="311617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Python and Django Documentation </a:t>
            </a:r>
          </a:p>
        </p:txBody>
      </p:sp>
      <p:sp>
        <p:nvSpPr>
          <p:cNvPr id="4" name="TextBox 3">
            <a:extLst>
              <a:ext uri="{FF2B5EF4-FFF2-40B4-BE49-F238E27FC236}">
                <a16:creationId xmlns:a16="http://schemas.microsoft.com/office/drawing/2014/main" id="{23F852E9-538A-98C9-EF80-14EBDC6DBB8C}"/>
              </a:ext>
            </a:extLst>
          </p:cNvPr>
          <p:cNvSpPr txBox="1"/>
          <p:nvPr/>
        </p:nvSpPr>
        <p:spPr>
          <a:xfrm>
            <a:off x="138533" y="1102220"/>
            <a:ext cx="8866934" cy="3631763"/>
          </a:xfrm>
          <a:prstGeom prst="rect">
            <a:avLst/>
          </a:prstGeom>
          <a:noFill/>
        </p:spPr>
        <p:txBody>
          <a:bodyPr wrap="square" rtlCol="0">
            <a:spAutoFit/>
          </a:bodyPr>
          <a:lstStyle/>
          <a:p>
            <a:pPr marL="171450" indent="-171450">
              <a:buFont typeface="Wingdings" panose="05000000000000000000" pitchFamily="2" charset="2"/>
              <a:buChar char="q"/>
            </a:pPr>
            <a:r>
              <a:rPr lang="en-US" sz="1150" dirty="0"/>
              <a:t>To address the challenges outlined in the problem statement, we propose the development of </a:t>
            </a:r>
            <a:r>
              <a:rPr lang="en-US" sz="1150" dirty="0" err="1"/>
              <a:t>SwiftRide</a:t>
            </a:r>
            <a:r>
              <a:rPr lang="en-US" sz="1150" dirty="0"/>
              <a:t>, an innovative online bus ticket reservation system built using Python and Django. </a:t>
            </a:r>
            <a:r>
              <a:rPr lang="en-US" sz="1150" dirty="0" err="1"/>
              <a:t>SwiftRide</a:t>
            </a:r>
            <a:r>
              <a:rPr lang="en-US" sz="1150" dirty="0"/>
              <a:t> aims to revolutionize the way people book bus tickets by providing a modern, efficient, and user-friendly platform that prioritizes convenience, accessibility, and security.</a:t>
            </a:r>
          </a:p>
          <a:p>
            <a:endParaRPr lang="en-US" sz="1150" dirty="0"/>
          </a:p>
          <a:p>
            <a:pPr marL="171450" indent="-171450">
              <a:buFont typeface="Wingdings" panose="05000000000000000000" pitchFamily="2" charset="2"/>
              <a:buChar char="q"/>
            </a:pPr>
            <a:r>
              <a:rPr lang="en-US" sz="1150" b="1" dirty="0"/>
              <a:t>Key Features and Components:</a:t>
            </a:r>
          </a:p>
          <a:p>
            <a:endParaRPr lang="en-US" sz="1150" dirty="0"/>
          </a:p>
          <a:p>
            <a:pPr marL="228600" indent="-228600">
              <a:buFont typeface="+mj-lt"/>
              <a:buAutoNum type="arabicPeriod"/>
            </a:pPr>
            <a:r>
              <a:rPr lang="en-US" sz="1150" dirty="0"/>
              <a:t>User-Friendly Interface: </a:t>
            </a:r>
            <a:r>
              <a:rPr lang="en-US" sz="1150" dirty="0" err="1"/>
              <a:t>SwiftRide</a:t>
            </a:r>
            <a:r>
              <a:rPr lang="en-US" sz="1150" dirty="0"/>
              <a:t> will feature an intuitive and easy-to-navigate interface, allowing users to search for available routes, select preferred seats, and complete bookings with minimal effort.</a:t>
            </a:r>
          </a:p>
          <a:p>
            <a:pPr marL="228600" indent="-228600">
              <a:buFont typeface="+mj-lt"/>
              <a:buAutoNum type="arabicPeriod"/>
            </a:pPr>
            <a:endParaRPr lang="en-US" sz="1150" dirty="0"/>
          </a:p>
          <a:p>
            <a:pPr marL="228600" indent="-228600">
              <a:buFont typeface="+mj-lt"/>
              <a:buAutoNum type="arabicPeriod"/>
            </a:pPr>
            <a:r>
              <a:rPr lang="en-US" sz="1150" dirty="0"/>
              <a:t>Real-Time Updates: The system will provide real-time updates on bus availability, ensuring that users have access to accurate and up-to-date information at all times.</a:t>
            </a:r>
          </a:p>
          <a:p>
            <a:pPr marL="228600" indent="-228600">
              <a:buFont typeface="+mj-lt"/>
              <a:buAutoNum type="arabicPeriod"/>
            </a:pPr>
            <a:endParaRPr lang="en-US" sz="1150" dirty="0"/>
          </a:p>
          <a:p>
            <a:pPr marL="228600" indent="-228600">
              <a:buFont typeface="+mj-lt"/>
              <a:buAutoNum type="arabicPeriod"/>
            </a:pPr>
            <a:r>
              <a:rPr lang="en-US" sz="1150" dirty="0"/>
              <a:t>Flexible Payment Options: </a:t>
            </a:r>
            <a:r>
              <a:rPr lang="en-US" sz="1150" dirty="0" err="1"/>
              <a:t>SwiftRide</a:t>
            </a:r>
            <a:r>
              <a:rPr lang="en-US" sz="1150" dirty="0"/>
              <a:t> will support a variety of secure payment options, including credit/debit cards, mobile wallets, and net banking, giving users the flexibility to choose the payment method that best suits their needs.</a:t>
            </a:r>
          </a:p>
          <a:p>
            <a:pPr marL="228600" indent="-228600">
              <a:buFont typeface="+mj-lt"/>
              <a:buAutoNum type="arabicPeriod"/>
            </a:pPr>
            <a:endParaRPr lang="en-US" sz="1150" dirty="0"/>
          </a:p>
          <a:p>
            <a:pPr marL="228600" indent="-228600">
              <a:buFont typeface="+mj-lt"/>
              <a:buAutoNum type="arabicPeriod"/>
            </a:pPr>
            <a:r>
              <a:rPr lang="en-US" sz="1150" dirty="0"/>
              <a:t>Interactive Seat Selection: Users will be able to choose their preferred seats from an interactive seating chart, providing them with a personalized and comfortable travel experience.</a:t>
            </a:r>
          </a:p>
          <a:p>
            <a:pPr marL="228600" indent="-228600">
              <a:buFont typeface="+mj-lt"/>
              <a:buAutoNum type="arabicPeriod"/>
            </a:pPr>
            <a:endParaRPr lang="en-US" sz="1150" dirty="0"/>
          </a:p>
          <a:p>
            <a:pPr marL="228600" indent="-228600">
              <a:buFont typeface="+mj-lt"/>
              <a:buAutoNum type="arabicPeriod"/>
            </a:pPr>
            <a:r>
              <a:rPr lang="en-US" sz="1150" dirty="0"/>
              <a:t>Instant Confirmation: Upon completing a booking, users will receive instant confirmation via email or SMS, along with detailed information about their reservation and journey itinerary.</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266986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Python and Django Documentation </a:t>
            </a:r>
          </a:p>
        </p:txBody>
      </p:sp>
      <p:sp>
        <p:nvSpPr>
          <p:cNvPr id="5" name="TextBox 4">
            <a:extLst>
              <a:ext uri="{FF2B5EF4-FFF2-40B4-BE49-F238E27FC236}">
                <a16:creationId xmlns:a16="http://schemas.microsoft.com/office/drawing/2014/main" id="{295C2493-51AF-7DAA-C209-6FD3C7482D74}"/>
              </a:ext>
            </a:extLst>
          </p:cNvPr>
          <p:cNvSpPr txBox="1"/>
          <p:nvPr/>
        </p:nvSpPr>
        <p:spPr>
          <a:xfrm>
            <a:off x="138651" y="631369"/>
            <a:ext cx="8907378" cy="3662541"/>
          </a:xfrm>
          <a:prstGeom prst="rect">
            <a:avLst/>
          </a:prstGeom>
          <a:noFill/>
        </p:spPr>
        <p:txBody>
          <a:bodyPr wrap="square" rtlCol="0">
            <a:spAutoFit/>
          </a:bodyPr>
          <a:lstStyle/>
          <a:p>
            <a:r>
              <a:rPr lang="en-US" sz="1600" b="1" dirty="0">
                <a:solidFill>
                  <a:schemeClr val="accent5">
                    <a:lumMod val="50000"/>
                  </a:schemeClr>
                </a:solidFill>
              </a:rPr>
              <a:t>Implementation Approach:</a:t>
            </a:r>
          </a:p>
          <a:p>
            <a:endParaRPr lang="en-US" sz="1200" dirty="0"/>
          </a:p>
          <a:p>
            <a:pPr marL="171450" indent="-171450">
              <a:buFont typeface="Wingdings" panose="05000000000000000000" pitchFamily="2" charset="2"/>
              <a:buChar char="ü"/>
            </a:pPr>
            <a:r>
              <a:rPr lang="en-US" sz="1200" b="1" dirty="0"/>
              <a:t>Frontend Development: </a:t>
            </a:r>
            <a:r>
              <a:rPr lang="en-US" sz="1200" dirty="0"/>
              <a:t>The frontend of </a:t>
            </a:r>
            <a:r>
              <a:rPr lang="en-US" sz="1200" dirty="0" err="1"/>
              <a:t>SwiftRide</a:t>
            </a:r>
            <a:r>
              <a:rPr lang="en-US" sz="1200" dirty="0"/>
              <a:t> will be developed using HTML, CSS, and JavaScript, ensuring a visually appealing and interactive user interface.</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b="1" dirty="0"/>
              <a:t>Backend Development: </a:t>
            </a:r>
            <a:r>
              <a:rPr lang="en-US" sz="1200" dirty="0"/>
              <a:t>The backend of </a:t>
            </a:r>
            <a:r>
              <a:rPr lang="en-US" sz="1200" dirty="0" err="1"/>
              <a:t>SwiftRide</a:t>
            </a:r>
            <a:r>
              <a:rPr lang="en-US" sz="1200" dirty="0"/>
              <a:t> will be built using Python and the Django framework, leveraging Django's built-in features for rapid development and scalability.</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b="1" dirty="0"/>
              <a:t>Database Management: </a:t>
            </a:r>
            <a:r>
              <a:rPr lang="en-US" sz="1200" dirty="0"/>
              <a:t>The system will utilize a relational database management system (e.g., PostgreSQL) to store user data, reservation details, and other relevant information.</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b="1" dirty="0"/>
              <a:t>Testing and Quality Assurance: </a:t>
            </a:r>
            <a:r>
              <a:rPr lang="en-US" sz="1200" dirty="0"/>
              <a:t>Rigorous testing and quality assurance procedures will be conducted throughout the development process to ensure that </a:t>
            </a:r>
            <a:r>
              <a:rPr lang="en-US" sz="1200" dirty="0" err="1"/>
              <a:t>SwiftRide</a:t>
            </a:r>
            <a:r>
              <a:rPr lang="en-US" sz="1200" dirty="0"/>
              <a:t> meets the highest standards of reliability, usability, and security.</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b="1" dirty="0"/>
              <a:t>Deployment and Maintenance: </a:t>
            </a:r>
            <a:r>
              <a:rPr lang="en-US" sz="1200" dirty="0"/>
              <a:t>Once development is complete, </a:t>
            </a:r>
            <a:r>
              <a:rPr lang="en-US" sz="1200" dirty="0" err="1"/>
              <a:t>SwiftRide</a:t>
            </a:r>
            <a:r>
              <a:rPr lang="en-US" sz="1200" dirty="0"/>
              <a:t> will be deployed to a secure and reliable hosting environment, with ongoing maintenance and support to ensure continued performance and reliability.</a:t>
            </a:r>
          </a:p>
          <a:p>
            <a:pPr marL="171450" indent="-171450">
              <a:buFont typeface="Wingdings" panose="05000000000000000000" pitchFamily="2" charset="2"/>
              <a:buChar char="ü"/>
            </a:pPr>
            <a:endParaRPr lang="en-US" sz="1200" dirty="0"/>
          </a:p>
          <a:p>
            <a:r>
              <a:rPr lang="en-US" sz="1200" dirty="0"/>
              <a:t>In summary, </a:t>
            </a:r>
            <a:r>
              <a:rPr lang="en-US" sz="1200" dirty="0" err="1"/>
              <a:t>SwiftRide</a:t>
            </a:r>
            <a:r>
              <a:rPr lang="en-US" sz="1200" dirty="0"/>
              <a:t> offers a comprehensive solution to the challenges faced by existing online bus ticket reservation systems, providing users with a modern, efficient, and secure platform for booking bus tickets with ease.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27569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Python and Django Documentation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292846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Python and Django Documentation </a:t>
            </a:r>
          </a:p>
        </p:txBody>
      </p:sp>
      <p:sp>
        <p:nvSpPr>
          <p:cNvPr id="3" name="TextBox 2">
            <a:extLst>
              <a:ext uri="{FF2B5EF4-FFF2-40B4-BE49-F238E27FC236}">
                <a16:creationId xmlns:a16="http://schemas.microsoft.com/office/drawing/2014/main" id="{B04F1270-C95C-4B72-1762-847EA2D0A4AB}"/>
              </a:ext>
            </a:extLst>
          </p:cNvPr>
          <p:cNvSpPr txBox="1"/>
          <p:nvPr/>
        </p:nvSpPr>
        <p:spPr>
          <a:xfrm>
            <a:off x="138652" y="1066796"/>
            <a:ext cx="8907377" cy="3093154"/>
          </a:xfrm>
          <a:prstGeom prst="rect">
            <a:avLst/>
          </a:prstGeom>
          <a:noFill/>
        </p:spPr>
        <p:txBody>
          <a:bodyPr wrap="square" rtlCol="0">
            <a:spAutoFit/>
          </a:bodyPr>
          <a:lstStyle/>
          <a:p>
            <a:pPr marL="285750" indent="-285750">
              <a:buFont typeface="Wingdings" panose="05000000000000000000" pitchFamily="2" charset="2"/>
              <a:buChar char="Ø"/>
            </a:pPr>
            <a:r>
              <a:rPr lang="en-US" sz="1300" b="1" dirty="0"/>
              <a:t>Database Schema Design:</a:t>
            </a:r>
            <a:r>
              <a:rPr lang="en-US" sz="1300" dirty="0"/>
              <a:t> This includes the modeling of database tables, their relationships, and attributes.</a:t>
            </a:r>
          </a:p>
          <a:p>
            <a:pPr marL="285750" indent="-285750">
              <a:buFont typeface="Wingdings" panose="05000000000000000000" pitchFamily="2" charset="2"/>
              <a:buChar char="Ø"/>
            </a:pPr>
            <a:endParaRPr lang="en-US" sz="1300" dirty="0"/>
          </a:p>
          <a:p>
            <a:pPr marL="285750" indent="-285750">
              <a:buFont typeface="Wingdings" panose="05000000000000000000" pitchFamily="2" charset="2"/>
              <a:buChar char="Ø"/>
            </a:pPr>
            <a:r>
              <a:rPr lang="en-US" sz="1300" b="1" dirty="0"/>
              <a:t>User Interface Mockups: </a:t>
            </a:r>
            <a:r>
              <a:rPr lang="en-US" sz="1300" dirty="0"/>
              <a:t>These are visual representations of the user interface, showcasing the design and layout of key screens and functionalities.</a:t>
            </a:r>
          </a:p>
          <a:p>
            <a:pPr marL="285750" indent="-285750">
              <a:buFont typeface="Wingdings" panose="05000000000000000000" pitchFamily="2" charset="2"/>
              <a:buChar char="Ø"/>
            </a:pPr>
            <a:endParaRPr lang="en-US" sz="1300" dirty="0"/>
          </a:p>
          <a:p>
            <a:pPr marL="285750" indent="-285750">
              <a:buFont typeface="Wingdings" panose="05000000000000000000" pitchFamily="2" charset="2"/>
              <a:buChar char="Ø"/>
            </a:pPr>
            <a:r>
              <a:rPr lang="en-US" sz="1300" b="1" dirty="0"/>
              <a:t>System Flow Diagram: </a:t>
            </a:r>
            <a:r>
              <a:rPr lang="en-US" sz="1300" dirty="0"/>
              <a:t>This illustrates the flow of interactions within the </a:t>
            </a:r>
            <a:r>
              <a:rPr lang="en-US" sz="1300" dirty="0" err="1"/>
              <a:t>SwiftRide</a:t>
            </a:r>
            <a:r>
              <a:rPr lang="en-US" sz="1300" dirty="0"/>
              <a:t> system, including user actions and system responses.</a:t>
            </a:r>
          </a:p>
          <a:p>
            <a:pPr marL="285750" indent="-285750">
              <a:buFont typeface="Wingdings" panose="05000000000000000000" pitchFamily="2" charset="2"/>
              <a:buChar char="Ø"/>
            </a:pPr>
            <a:endParaRPr lang="en-US" sz="1300" dirty="0"/>
          </a:p>
          <a:p>
            <a:pPr marL="285750" indent="-285750">
              <a:buFont typeface="Wingdings" panose="05000000000000000000" pitchFamily="2" charset="2"/>
              <a:buChar char="Ø"/>
            </a:pPr>
            <a:r>
              <a:rPr lang="en-US" sz="1300" b="1" dirty="0"/>
              <a:t>Prototype Demo: </a:t>
            </a:r>
            <a:r>
              <a:rPr lang="en-US" sz="1300" dirty="0"/>
              <a:t>A demo of the </a:t>
            </a:r>
            <a:r>
              <a:rPr lang="en-US" sz="1300" dirty="0" err="1"/>
              <a:t>SwiftRide</a:t>
            </a:r>
            <a:r>
              <a:rPr lang="en-US" sz="1300" dirty="0"/>
              <a:t> prototype, showcasing its key features and functionalities.</a:t>
            </a:r>
          </a:p>
          <a:p>
            <a:endParaRPr lang="en-US" sz="1300" dirty="0"/>
          </a:p>
          <a:p>
            <a:pPr marL="285750" indent="-285750">
              <a:buFont typeface="Arial" panose="020B0604020202020204" pitchFamily="34" charset="0"/>
              <a:buChar char="•"/>
            </a:pPr>
            <a:r>
              <a:rPr lang="en-US" sz="1300" dirty="0"/>
              <a:t>The </a:t>
            </a:r>
            <a:r>
              <a:rPr lang="en-US" sz="1300" dirty="0" err="1"/>
              <a:t>SwiftRide</a:t>
            </a:r>
            <a:r>
              <a:rPr lang="en-US" sz="1300" dirty="0"/>
              <a:t> system provides a user-friendly platform for booking bus tickets online, enhancing convenience and accessibility for users.</a:t>
            </a:r>
          </a:p>
          <a:p>
            <a:pPr marL="285750" indent="-285750">
              <a:buFont typeface="Arial" panose="020B0604020202020204" pitchFamily="34" charset="0"/>
              <a:buChar char="•"/>
            </a:pPr>
            <a:r>
              <a:rPr lang="en-US" sz="1300" dirty="0"/>
              <a:t>Real-time updates on bus availability and interactive seat selection improve the booking experience.</a:t>
            </a:r>
          </a:p>
          <a:p>
            <a:pPr marL="285750" indent="-285750">
              <a:buFont typeface="Arial" panose="020B0604020202020204" pitchFamily="34" charset="0"/>
              <a:buChar char="•"/>
            </a:pPr>
            <a:r>
              <a:rPr lang="en-US" sz="1300" dirty="0"/>
              <a:t>Flexible payment options and instant confirmation enhance user satisfaction and trust in the system.</a:t>
            </a:r>
          </a:p>
          <a:p>
            <a:pPr marL="285750" indent="-285750">
              <a:buFont typeface="Arial" panose="020B0604020202020204" pitchFamily="34" charset="0"/>
              <a:buChar char="•"/>
            </a:pPr>
            <a:r>
              <a:rPr lang="en-US" sz="1300" dirty="0"/>
              <a:t>The system prioritizes security and data integrity, ensuring the protection of user information and transactions.</a:t>
            </a: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191</TotalTime>
  <Words>1783</Words>
  <Application>Microsoft Office PowerPoint</Application>
  <PresentationFormat>On-screen Show (16:9)</PresentationFormat>
  <Paragraphs>124</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Times New Roman</vt:lpstr>
      <vt:lpstr>Wingdings</vt:lpstr>
      <vt:lpstr>Simple Light</vt:lpstr>
      <vt:lpstr>PowerPoint Presentation</vt:lpstr>
      <vt:lpstr>PowerPoint Presentation</vt:lpstr>
      <vt:lpstr>Abstract : SwiftRide - Your Ultimate Online Bus Ticket Reservation System  </vt:lpstr>
      <vt:lpstr>Problem Statement</vt:lpstr>
      <vt:lpstr>Project Overview</vt:lpstr>
      <vt:lpstr>Proposed Solution</vt:lpstr>
      <vt:lpstr>PowerPoint Presentation</vt:lpstr>
      <vt:lpstr>Technology Used</vt:lpstr>
      <vt:lpstr>Modelling &amp; Results</vt:lpstr>
      <vt:lpstr>Homepage</vt:lpstr>
      <vt:lpstr>About-Us-Page</vt:lpstr>
      <vt:lpstr>Service-Page</vt:lpstr>
      <vt:lpstr>Departments-Page</vt:lpstr>
      <vt:lpstr>Blog-Page</vt:lpstr>
      <vt:lpstr>Future Enhancements:</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Hariprathap A</cp:lastModifiedBy>
  <cp:revision>9</cp:revision>
  <dcterms:modified xsi:type="dcterms:W3CDTF">2024-04-09T02:02:05Z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