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4CA-E1CC-55F1-2F32-FC7FF79BB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263A7-DC88-C4DF-25B8-9861C685D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900CF-A5FC-EF46-5119-E4B4F758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8F5B-E9AA-4B1C-9CFA-149B2678E33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F9702-9599-A064-DE2A-9A01D354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35A4B-FEC3-A40C-8C0F-E7A2119C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23A-10A7-48B9-A15C-3C3F8E2D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31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E10A-37D6-A3F5-F1C8-4E6CF918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48B28-5DF0-B886-779F-B49ECCBB6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C81E7-F27B-10BA-281D-9283973C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8F5B-E9AA-4B1C-9CFA-149B2678E33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F52A2-376E-AD3A-0296-CBB94C44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5F153-50FF-5475-1278-E56B75B0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23A-10A7-48B9-A15C-3C3F8E2D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22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8642B-1879-DC53-6B9B-9457DD539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4BFE2-E2C8-5BBB-0C6E-B3904D75B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AA4D4-F301-2FED-AB39-9B3C559D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8F5B-E9AA-4B1C-9CFA-149B2678E33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EBFF8-8FBF-30AA-7423-BE3EC4A3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982EF-623F-411B-2E0A-92F811CA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23A-10A7-48B9-A15C-3C3F8E2D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95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C90E-AB58-7596-C3CA-3BA7A09D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E4ED-CDFE-F4AC-43B3-E4E076DA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E643D-B05A-A7B8-70D0-DAB025EC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8F5B-E9AA-4B1C-9CFA-149B2678E33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0BEBF-1DD2-8EBC-72DC-0D43B42C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1C377-0A51-4471-3249-B9608EF3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23A-10A7-48B9-A15C-3C3F8E2D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3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AB85-BC14-28C2-3F48-1FB8CE6E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42CAE-1A92-ADA6-781E-FA3906D53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7FB25-AFD8-E504-3A1F-709C3A79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8F5B-E9AA-4B1C-9CFA-149B2678E33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792CA-14CF-7A80-5927-60C84401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1BFF-91A9-B58B-851D-6DAC9B78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23A-10A7-48B9-A15C-3C3F8E2D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77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89BB-E54E-088A-CCFA-FF4091DF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05DA0-F4FB-349C-3BF4-AD21E6EC2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7512A-C6EC-A456-14E1-C1CDB1E54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C682C-5892-F672-2CA2-80036611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8F5B-E9AA-4B1C-9CFA-149B2678E33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D6E38-A78F-5CFA-FAB0-0A676717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FD2F7-ABAD-D992-0139-3B4DE70C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23A-10A7-48B9-A15C-3C3F8E2D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23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5EB8-9F71-E8A8-4A16-3850B6BE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C7F72-85EC-A120-0839-C08D692F7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3F14F-BF21-774C-95C5-155C7C5CE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98491-5A34-6CE3-4EFD-DA53164F6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563A0-F45A-AF26-E7EB-E4FBA916D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16763-41A3-6791-97A8-9800405D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8F5B-E9AA-4B1C-9CFA-149B2678E33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A28D6-ABFD-464E-8559-482D017A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7C7C1-7394-4325-0811-7D116D4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23A-10A7-48B9-A15C-3C3F8E2D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89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1805-F14D-C1B4-1419-B63A9BD7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4DC28-0D3C-9BC1-1771-516AC67E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8F5B-E9AA-4B1C-9CFA-149B2678E33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C32DA-44CC-6B3F-AA03-BBC647EB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8BD20-171C-1FF7-279E-09594B1C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23A-10A7-48B9-A15C-3C3F8E2D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56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6C086-0518-A375-B1A9-B55554C2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8F5B-E9AA-4B1C-9CFA-149B2678E33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B3EA4-476E-4C3B-9DA2-84765D63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16856-E1CF-4AFA-34C1-8F96AA52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23A-10A7-48B9-A15C-3C3F8E2D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43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22BD-CF04-3CEA-929E-43C68D9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ED5F-4754-30C0-B288-451AF1BF8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ACA16-72F4-8F18-5D17-EC509BD95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0B5D1-2C3A-661A-E957-9A382BD8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8F5B-E9AA-4B1C-9CFA-149B2678E33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A6E9D-7B9D-9CC5-CE6C-8931C421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C8937-BB94-FFCD-C79E-84C3C899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23A-10A7-48B9-A15C-3C3F8E2D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68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A8FF-D1CD-1AF9-B108-2D35FB43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92C01-D008-CB44-4694-EC60172E1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3BE5A-8822-306C-DD7C-9DBEE3B02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3E215-A72C-40A4-5E81-3D11F815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8F5B-E9AA-4B1C-9CFA-149B2678E33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488AE-5CA7-990A-4A95-F882CFC9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883C5-585C-C07C-5039-F2D92EEB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023A-10A7-48B9-A15C-3C3F8E2D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3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72BFF-EC74-962D-0E57-889DAE58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046A8-DE10-2230-77D8-E5CB12D55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66E39-FDCD-5953-3F5A-946EAA5A9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C8F5B-E9AA-4B1C-9CFA-149B2678E33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1298B-22EE-C1C6-71F5-CA6784B58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FB33-0B75-CCD5-432A-5EDC3259F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3023A-10A7-48B9-A15C-3C3F8E2D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43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D839B-932F-815B-4FA6-4CF45848F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34" y="-113813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AI-Powered Preventive Healthcare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F089B-08AB-175E-951F-87E8C264F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034" y="3791643"/>
            <a:ext cx="4620584" cy="775494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Cancer Classification using Gene data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E1B0F-7DE6-3AD2-9A88-79F89C332A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511"/>
          <a:stretch/>
        </p:blipFill>
        <p:spPr>
          <a:xfrm>
            <a:off x="6655459" y="643467"/>
            <a:ext cx="4843867" cy="557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33D376-B145-7F0D-9B83-92E7E084A09A}"/>
              </a:ext>
            </a:extLst>
          </p:cNvPr>
          <p:cNvSpPr txBox="1"/>
          <p:nvPr/>
        </p:nvSpPr>
        <p:spPr>
          <a:xfrm>
            <a:off x="315310" y="4855779"/>
            <a:ext cx="349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Team </a:t>
            </a:r>
            <a:r>
              <a:rPr lang="en-US" sz="2000" dirty="0" err="1"/>
              <a:t>MediTech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2188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88B-AE3E-3A91-1912-60F32D8F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9F712-2007-6EA8-3A83-B8381612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97575" cy="3701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Cancer is a leading cause of death across the world and the rates of occurrence have only been increasing drastically. </a:t>
            </a:r>
          </a:p>
          <a:p>
            <a:pPr marL="0" indent="0">
              <a:buNone/>
            </a:pPr>
            <a:r>
              <a:rPr lang="en-US" sz="2400" dirty="0"/>
              <a:t>Early detection and accurate identification of the underlying genetic causes can improve the outcome.</a:t>
            </a:r>
          </a:p>
          <a:p>
            <a:pPr marL="0" indent="0">
              <a:buNone/>
            </a:pPr>
            <a:r>
              <a:rPr lang="en-US" sz="2400" dirty="0"/>
              <a:t>Each cancer type has challenges for treatment. It is crucial to identify the  genes causing the cancer and this can help aid in designing personalized treatment strategies accordingly.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E2B70-3679-89D6-6A81-138AB94E605F}"/>
              </a:ext>
            </a:extLst>
          </p:cNvPr>
          <p:cNvSpPr/>
          <p:nvPr/>
        </p:nvSpPr>
        <p:spPr>
          <a:xfrm>
            <a:off x="838201" y="1690688"/>
            <a:ext cx="7925656" cy="3836809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D18156-45B3-5B84-6947-D4BF50DE1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775" y="2390704"/>
            <a:ext cx="2897313" cy="249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3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40E5-8D4C-A584-E4BE-4BB7E9EA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C1C0-879B-1DE6-E1C7-A61244F4F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The dataset analyses different types of cancers and their probable causes in terms of the genes responsible for each of the cancers.</a:t>
            </a:r>
          </a:p>
          <a:p>
            <a:pPr marL="0" indent="0">
              <a:buNone/>
            </a:pPr>
            <a:r>
              <a:rPr lang="en-US" sz="2500" dirty="0"/>
              <a:t>This will help identify the cancer at an early stage and reduce causalities . </a:t>
            </a:r>
          </a:p>
          <a:p>
            <a:pPr marL="0" indent="0">
              <a:buNone/>
            </a:pPr>
            <a:r>
              <a:rPr lang="en-US" sz="2500" dirty="0"/>
              <a:t>This dataset consists of 802 rows and 20531 features.</a:t>
            </a:r>
          </a:p>
          <a:p>
            <a:pPr marL="0" indent="0">
              <a:buNone/>
            </a:pPr>
            <a:r>
              <a:rPr lang="en-US" sz="2500" dirty="0"/>
              <a:t>Each of the 802 samples in the dataset have a corresponding tumor type which may be BRCA(breast invasive carcinoma), KIRC(kidney renal clear cell), COAD(colon adenocarcinoma), LUAD(lung adenocarcinoma) and  PRAD(prostate adenocarcinoma). </a:t>
            </a:r>
            <a:endParaRPr lang="en-IN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9B44C7-2548-90B0-00AB-6F86D2C11544}"/>
              </a:ext>
            </a:extLst>
          </p:cNvPr>
          <p:cNvSpPr/>
          <p:nvPr/>
        </p:nvSpPr>
        <p:spPr>
          <a:xfrm>
            <a:off x="838200" y="1582220"/>
            <a:ext cx="10515600" cy="4428162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57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F3FA-97FA-F415-9783-A4FFCE23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864B6D-40BF-1160-BF49-685F7DB61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1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1)Data preprocessing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ED7619-965D-F5AE-34E4-C69AFEA75925}"/>
              </a:ext>
            </a:extLst>
          </p:cNvPr>
          <p:cNvSpPr/>
          <p:nvPr/>
        </p:nvSpPr>
        <p:spPr>
          <a:xfrm>
            <a:off x="838200" y="1690689"/>
            <a:ext cx="2747481" cy="3168988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We removed the first column of the dataset which consisted of the serial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The gene expression values which had greater than 80% of the values were zero were removed.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C9B02C-00F0-2F88-A86D-3A2625EC00D8}"/>
              </a:ext>
            </a:extLst>
          </p:cNvPr>
          <p:cNvSpPr/>
          <p:nvPr/>
        </p:nvSpPr>
        <p:spPr>
          <a:xfrm>
            <a:off x="4637927" y="1690688"/>
            <a:ext cx="2747482" cy="316898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2)Feature Selection </a:t>
            </a:r>
          </a:p>
          <a:p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/>
                </a:solidFill>
              </a:rPr>
              <a:t>SelectKBest</a:t>
            </a:r>
            <a:r>
              <a:rPr lang="en-US" sz="1700" dirty="0">
                <a:solidFill>
                  <a:schemeClr val="tx1"/>
                </a:solidFill>
              </a:rPr>
              <a:t> algorithm was used the top 10,000 gene expression values.   serial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The  score function ‘chi2’was used for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The dataset size reduced to 801*10000.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DF406-2FDE-179F-48C6-32A6A866BC55}"/>
              </a:ext>
            </a:extLst>
          </p:cNvPr>
          <p:cNvSpPr/>
          <p:nvPr/>
        </p:nvSpPr>
        <p:spPr>
          <a:xfrm>
            <a:off x="8125143" y="1690689"/>
            <a:ext cx="2747482" cy="3168986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3)Dimensionality Reduction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We used PCA to reduce the dimensionality of the dataset by taking the cumulative variance greater than 95%.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The reduced shape after the PCA is 801*516. </a:t>
            </a:r>
          </a:p>
          <a:p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7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F3FA-97FA-F415-9783-A4FFCE23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ED7619-965D-F5AE-34E4-C69AFEA75925}"/>
              </a:ext>
            </a:extLst>
          </p:cNvPr>
          <p:cNvSpPr/>
          <p:nvPr/>
        </p:nvSpPr>
        <p:spPr>
          <a:xfrm>
            <a:off x="1109613" y="1721508"/>
            <a:ext cx="2747482" cy="316898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4) Splitting the Data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have divided the dataset into train and test datasets.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C9B02C-00F0-2F88-A86D-3A2625EC00D8}"/>
              </a:ext>
            </a:extLst>
          </p:cNvPr>
          <p:cNvSpPr/>
          <p:nvPr/>
        </p:nvSpPr>
        <p:spPr>
          <a:xfrm>
            <a:off x="4607104" y="1721508"/>
            <a:ext cx="2747482" cy="313816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5) Model training and evaluation</a:t>
            </a:r>
          </a:p>
          <a:p>
            <a:endParaRPr lang="en-US" sz="17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We used the decision tree classifier to for this problem.</a:t>
            </a:r>
          </a:p>
          <a:p>
            <a:r>
              <a:rPr lang="en-US" sz="1700" dirty="0">
                <a:solidFill>
                  <a:schemeClr val="tx1"/>
                </a:solidFill>
              </a:rPr>
              <a:t>Accuracy 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95.44%</a:t>
            </a:r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DF406-2FDE-179F-48C6-32A6A866BC55}"/>
              </a:ext>
            </a:extLst>
          </p:cNvPr>
          <p:cNvSpPr/>
          <p:nvPr/>
        </p:nvSpPr>
        <p:spPr>
          <a:xfrm>
            <a:off x="8104595" y="1721508"/>
            <a:ext cx="2747482" cy="313816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6) K fold cross validation</a:t>
            </a:r>
          </a:p>
          <a:p>
            <a:endParaRPr lang="en-US" sz="17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We also implemented the same model with K fold cross validation.</a:t>
            </a:r>
          </a:p>
          <a:p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Mean accuracy: 0.9662810559006211</a:t>
            </a:r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24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45F6-E882-2DBB-69FE-44AFFC82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9AD17-F6BA-9B21-45C6-8B2D36A5AF9C}"/>
              </a:ext>
            </a:extLst>
          </p:cNvPr>
          <p:cNvSpPr/>
          <p:nvPr/>
        </p:nvSpPr>
        <p:spPr>
          <a:xfrm>
            <a:off x="1017142" y="1551399"/>
            <a:ext cx="8424809" cy="3256908"/>
          </a:xfrm>
          <a:prstGeom prst="rect">
            <a:avLst/>
          </a:prstGeom>
          <a:solidFill>
            <a:schemeClr val="bg1"/>
          </a:solidFill>
          <a:ln w="444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We have observed a high accuracy due to the following main reasons: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The best features were selected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Feature reduction helped in the increasing the quality of the dataset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72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6ED1-9724-835D-36DF-D8780355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6438" y="2811944"/>
            <a:ext cx="8603751" cy="9483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33678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370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Office Theme</vt:lpstr>
      <vt:lpstr>AI-Powered Preventive Healthcare System</vt:lpstr>
      <vt:lpstr>Motivation</vt:lpstr>
      <vt:lpstr>Data Set Details</vt:lpstr>
      <vt:lpstr>Methodology</vt:lpstr>
      <vt:lpstr>Implementation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Hariprita Satish-[BL.EN.U4AID23017]</dc:creator>
  <cp:lastModifiedBy>Avighna Reddy Katipally-[BL.EN.U4AID23005]</cp:lastModifiedBy>
  <cp:revision>4</cp:revision>
  <dcterms:created xsi:type="dcterms:W3CDTF">2024-09-29T05:54:19Z</dcterms:created>
  <dcterms:modified xsi:type="dcterms:W3CDTF">2024-09-29T12:18:10Z</dcterms:modified>
</cp:coreProperties>
</file>