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3"/>
  </p:notesMasterIdLst>
  <p:sldIdLst>
    <p:sldId id="256" r:id="rId2"/>
    <p:sldId id="257" r:id="rId3"/>
    <p:sldId id="259" r:id="rId4"/>
    <p:sldId id="258" r:id="rId5"/>
    <p:sldId id="267" r:id="rId6"/>
    <p:sldId id="268" r:id="rId7"/>
    <p:sldId id="264" r:id="rId8"/>
    <p:sldId id="265" r:id="rId9"/>
    <p:sldId id="269" r:id="rId10"/>
    <p:sldId id="266"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4660"/>
  </p:normalViewPr>
  <p:slideViewPr>
    <p:cSldViewPr>
      <p:cViewPr varScale="1">
        <p:scale>
          <a:sx n="81" d="100"/>
          <a:sy n="81" d="100"/>
        </p:scale>
        <p:origin x="139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8F870-8DDB-470C-8193-D4CE1129F2DB}" type="datetimeFigureOut">
              <a:rPr lang="en-IN" smtClean="0"/>
              <a:t>27-02-2022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5ECBC-C759-4F1D-8493-E457C8F8B882}" type="slidenum">
              <a:rPr lang="en-IN" smtClean="0"/>
              <a:t>‹#›</a:t>
            </a:fld>
            <a:endParaRPr lang="en-IN"/>
          </a:p>
        </p:txBody>
      </p:sp>
    </p:spTree>
    <p:extLst>
      <p:ext uri="{BB962C8B-B14F-4D97-AF65-F5344CB8AC3E}">
        <p14:creationId xmlns:p14="http://schemas.microsoft.com/office/powerpoint/2010/main" val="409748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25ECBC-C759-4F1D-8493-E457C8F8B882}" type="slidenum">
              <a:rPr lang="en-IN" smtClean="0"/>
              <a:t>7</a:t>
            </a:fld>
            <a:endParaRPr lang="en-IN"/>
          </a:p>
        </p:txBody>
      </p:sp>
    </p:spTree>
    <p:extLst>
      <p:ext uri="{BB962C8B-B14F-4D97-AF65-F5344CB8AC3E}">
        <p14:creationId xmlns:p14="http://schemas.microsoft.com/office/powerpoint/2010/main" val="300456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13088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69059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644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402255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330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2928426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2418941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3431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99147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442CA-4293-4A8C-8E12-81C0F0A77E4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276927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442CA-4293-4A8C-8E12-81C0F0A77E4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224534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442CA-4293-4A8C-8E12-81C0F0A77E4A}"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345953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442CA-4293-4A8C-8E12-81C0F0A77E4A}"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399640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442CA-4293-4A8C-8E12-81C0F0A77E4A}"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320383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6442CA-4293-4A8C-8E12-81C0F0A77E4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221708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442CA-4293-4A8C-8E12-81C0F0A77E4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42F88-D042-4046-8A1D-172251C7EE1F}" type="slidenum">
              <a:rPr lang="en-US" smtClean="0"/>
              <a:t>‹#›</a:t>
            </a:fld>
            <a:endParaRPr lang="en-US"/>
          </a:p>
        </p:txBody>
      </p:sp>
    </p:spTree>
    <p:extLst>
      <p:ext uri="{BB962C8B-B14F-4D97-AF65-F5344CB8AC3E}">
        <p14:creationId xmlns:p14="http://schemas.microsoft.com/office/powerpoint/2010/main" val="27959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6442CA-4293-4A8C-8E12-81C0F0A77E4A}" type="datetimeFigureOut">
              <a:rPr lang="en-US" smtClean="0"/>
              <a:t>2/27/2022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1A42F88-D042-4046-8A1D-172251C7EE1F}" type="slidenum">
              <a:rPr lang="en-US" smtClean="0"/>
              <a:t>‹#›</a:t>
            </a:fld>
            <a:endParaRPr lang="en-US"/>
          </a:p>
        </p:txBody>
      </p:sp>
    </p:spTree>
    <p:extLst>
      <p:ext uri="{BB962C8B-B14F-4D97-AF65-F5344CB8AC3E}">
        <p14:creationId xmlns:p14="http://schemas.microsoft.com/office/powerpoint/2010/main" val="106331492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8845" y="620688"/>
            <a:ext cx="7772400" cy="1682677"/>
          </a:xfrm>
        </p:spPr>
        <p:txBody>
          <a:bodyPr>
            <a:normAutofit fontScale="90000"/>
          </a:bodyPr>
          <a:lstStyle/>
          <a:p>
            <a:r>
              <a:rPr lang="en-US" sz="4400" b="1" u="sng" dirty="0">
                <a:solidFill>
                  <a:schemeClr val="tx2"/>
                </a:solidFill>
              </a:rPr>
              <a:t>AUTO PNEUMATIC RAMMING MACHINE</a:t>
            </a:r>
            <a:br>
              <a:rPr lang="en-US" sz="4400" b="1" u="sng" dirty="0">
                <a:solidFill>
                  <a:schemeClr val="tx2"/>
                </a:solidFill>
              </a:rPr>
            </a:br>
            <a:r>
              <a:rPr lang="en-US" sz="3600" dirty="0"/>
              <a:t>UNDER GUIDANCE OF</a:t>
            </a:r>
            <a:br>
              <a:rPr lang="en-US" sz="3600" dirty="0"/>
            </a:br>
            <a:r>
              <a:rPr lang="en-US" sz="3600" dirty="0"/>
              <a:t>Mrs. Vamireddy Savitri</a:t>
            </a:r>
            <a:endParaRPr lang="en-US" dirty="0"/>
          </a:p>
        </p:txBody>
      </p:sp>
      <p:sp>
        <p:nvSpPr>
          <p:cNvPr id="3" name="Subtitle 2"/>
          <p:cNvSpPr>
            <a:spLocks noGrp="1"/>
          </p:cNvSpPr>
          <p:nvPr>
            <p:ph type="subTitle" idx="1"/>
          </p:nvPr>
        </p:nvSpPr>
        <p:spPr>
          <a:xfrm>
            <a:off x="233906" y="3949444"/>
            <a:ext cx="8730581" cy="2863932"/>
          </a:xfrm>
        </p:spPr>
        <p:txBody>
          <a:bodyPr>
            <a:normAutofit fontScale="92500" lnSpcReduction="10000"/>
          </a:bodyPr>
          <a:lstStyle/>
          <a:p>
            <a:r>
              <a:rPr lang="en-US" dirty="0">
                <a:solidFill>
                  <a:schemeClr val="tx1"/>
                </a:solidFill>
              </a:rPr>
              <a:t>VIGNAN’S INSTITUTE OF INFORMATION TECHNOLOGY (A)</a:t>
            </a:r>
          </a:p>
          <a:p>
            <a:r>
              <a:rPr lang="en-US" dirty="0">
                <a:solidFill>
                  <a:schemeClr val="tx1"/>
                </a:solidFill>
              </a:rPr>
              <a:t>DEPARTMENT OF MECHANICAL ENGINEERING </a:t>
            </a:r>
          </a:p>
          <a:p>
            <a:r>
              <a:rPr lang="en-US" dirty="0">
                <a:solidFill>
                  <a:schemeClr val="tx1"/>
                </a:solidFill>
              </a:rPr>
              <a:t>  P. MURALIMOHAN       M. ASHOK KUMAR</a:t>
            </a:r>
          </a:p>
          <a:p>
            <a:r>
              <a:rPr lang="en-US" dirty="0">
                <a:solidFill>
                  <a:schemeClr val="tx1"/>
                </a:solidFill>
              </a:rPr>
              <a:t>       (18L31A03L0)                (18L31A03K0)</a:t>
            </a:r>
          </a:p>
          <a:p>
            <a:r>
              <a:rPr lang="en-US" dirty="0">
                <a:solidFill>
                  <a:schemeClr val="tx1"/>
                </a:solidFill>
              </a:rPr>
              <a:t>   M. SURENDRA KUMAR     P. SESHANK REDDY</a:t>
            </a:r>
          </a:p>
          <a:p>
            <a:r>
              <a:rPr lang="en-US" dirty="0">
                <a:solidFill>
                  <a:schemeClr val="tx1"/>
                </a:solidFill>
              </a:rPr>
              <a:t>(18L31A03R7)                 (18L31A03D9)</a:t>
            </a:r>
          </a:p>
          <a:p>
            <a:r>
              <a:rPr lang="en-US" dirty="0">
                <a:solidFill>
                  <a:schemeClr val="tx1"/>
                </a:solidFill>
              </a:rPr>
              <a:t>L. PAVAN SAI GANA SIVA</a:t>
            </a:r>
          </a:p>
          <a:p>
            <a:r>
              <a:rPr lang="en-US" dirty="0">
                <a:solidFill>
                  <a:schemeClr val="tx1"/>
                </a:solidFill>
              </a:rPr>
              <a:t>(18L31A03S8)</a:t>
            </a:r>
          </a:p>
          <a:p>
            <a:endParaRPr lang="en-US" dirty="0">
              <a:solidFill>
                <a:schemeClr val="tx1"/>
              </a:solidFill>
            </a:endParaRPr>
          </a:p>
        </p:txBody>
      </p:sp>
      <p:pic>
        <p:nvPicPr>
          <p:cNvPr id="7" name="Picture 7">
            <a:extLst>
              <a:ext uri="{FF2B5EF4-FFF2-40B4-BE49-F238E27FC236}">
                <a16:creationId xmlns:a16="http://schemas.microsoft.com/office/drawing/2014/main" id="{51969FBB-0781-E54A-ABD2-F978EFD691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2335073"/>
            <a:ext cx="1625536" cy="147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0B6D-2CA6-4B81-A277-9869D0361B6B}"/>
              </a:ext>
            </a:extLst>
          </p:cNvPr>
          <p:cNvSpPr>
            <a:spLocks noGrp="1"/>
          </p:cNvSpPr>
          <p:nvPr>
            <p:ph type="title"/>
          </p:nvPr>
        </p:nvSpPr>
        <p:spPr>
          <a:xfrm>
            <a:off x="609599" y="816636"/>
            <a:ext cx="6347714" cy="1113763"/>
          </a:xfrm>
        </p:spPr>
        <p:txBody>
          <a:bodyPr/>
          <a:lstStyle/>
          <a:p>
            <a:r>
              <a:rPr lang="en-US" dirty="0">
                <a:solidFill>
                  <a:schemeClr val="tx2"/>
                </a:solidFill>
                <a:latin typeface="Algerian" panose="04020705040A02060702" pitchFamily="82" charset="0"/>
              </a:rPr>
              <a:t>CONCLUSION</a:t>
            </a:r>
            <a:endParaRPr lang="en-IN"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53F647F-61DC-4965-892A-0CD9215C8F92}"/>
              </a:ext>
            </a:extLst>
          </p:cNvPr>
          <p:cNvSpPr>
            <a:spLocks noGrp="1"/>
          </p:cNvSpPr>
          <p:nvPr>
            <p:ph idx="1"/>
          </p:nvPr>
        </p:nvSpPr>
        <p:spPr/>
        <p:txBody>
          <a:bodyPr>
            <a:normAutofit/>
          </a:bodyPr>
          <a:lstStyle/>
          <a:p>
            <a:pPr algn="just"/>
            <a:r>
              <a:rPr lang="en-US" sz="2000" b="0" i="0" u="none" strike="noStrike" baseline="0" dirty="0">
                <a:latin typeface="Times New Roman" panose="02020603050405020304" pitchFamily="18" charset="0"/>
              </a:rPr>
              <a:t>Uniform ramming of sand is obtained by this rammer. The time consumption for ramming is reduced considerably. It eliminates more labor for ramming operation and hence the labor cost is reduced. Skilled labor is not required to operate this machine. Transportation of this machine is easy. Maintenance is also easy, The reduction of production time and elimination of more labor for ramming operation reduce production cost, thereby the economy is </a:t>
            </a:r>
            <a:r>
              <a:rPr lang="en-IN" sz="2000" b="0" i="0" u="none" strike="noStrike" baseline="0" dirty="0">
                <a:latin typeface="Times New Roman" panose="02020603050405020304" pitchFamily="18" charset="0"/>
              </a:rPr>
              <a:t>greatly achieved.</a:t>
            </a:r>
            <a:endParaRPr lang="en-IN" sz="2000" dirty="0"/>
          </a:p>
        </p:txBody>
      </p:sp>
    </p:spTree>
    <p:extLst>
      <p:ext uri="{BB962C8B-B14F-4D97-AF65-F5344CB8AC3E}">
        <p14:creationId xmlns:p14="http://schemas.microsoft.com/office/powerpoint/2010/main" val="187684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2011C-4E0E-6341-9833-FADAEB7E1E29}"/>
              </a:ext>
            </a:extLst>
          </p:cNvPr>
          <p:cNvSpPr>
            <a:spLocks noGrp="1"/>
          </p:cNvSpPr>
          <p:nvPr>
            <p:ph idx="1"/>
          </p:nvPr>
        </p:nvSpPr>
        <p:spPr>
          <a:xfrm>
            <a:off x="1331640" y="2564904"/>
            <a:ext cx="4104456" cy="1368152"/>
          </a:xfrm>
        </p:spPr>
        <p:txBody>
          <a:bodyPr>
            <a:normAutofit/>
          </a:bodyPr>
          <a:lstStyle/>
          <a:p>
            <a:pPr marL="0" indent="0">
              <a:buNone/>
            </a:pPr>
            <a:r>
              <a:rPr lang="en-US" sz="4400" dirty="0">
                <a:solidFill>
                  <a:schemeClr val="tx2"/>
                </a:solidFill>
                <a:latin typeface="Algerian" panose="04020705040A02060702" pitchFamily="82" charset="0"/>
              </a:rPr>
              <a:t>      THANK YOU</a:t>
            </a:r>
          </a:p>
        </p:txBody>
      </p:sp>
    </p:spTree>
    <p:extLst>
      <p:ext uri="{BB962C8B-B14F-4D97-AF65-F5344CB8AC3E}">
        <p14:creationId xmlns:p14="http://schemas.microsoft.com/office/powerpoint/2010/main" val="401232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9D12-289C-E74F-B8F0-50EBCF013EAB}"/>
              </a:ext>
            </a:extLst>
          </p:cNvPr>
          <p:cNvSpPr>
            <a:spLocks noGrp="1"/>
          </p:cNvSpPr>
          <p:nvPr>
            <p:ph type="title"/>
          </p:nvPr>
        </p:nvSpPr>
        <p:spPr>
          <a:xfrm>
            <a:off x="349243" y="283634"/>
            <a:ext cx="8229600" cy="1143000"/>
          </a:xfrm>
        </p:spPr>
        <p:txBody>
          <a:bodyPr/>
          <a:lstStyle/>
          <a:p>
            <a:r>
              <a:rPr lang="en-US" dirty="0">
                <a:solidFill>
                  <a:schemeClr val="tx2"/>
                </a:solidFill>
                <a:latin typeface="Algerian" panose="04020705040A02060702" pitchFamily="82" charset="0"/>
              </a:rPr>
              <a:t>INTRODUCTION </a:t>
            </a:r>
          </a:p>
        </p:txBody>
      </p:sp>
      <p:sp>
        <p:nvSpPr>
          <p:cNvPr id="3" name="Content Placeholder 2">
            <a:extLst>
              <a:ext uri="{FF2B5EF4-FFF2-40B4-BE49-F238E27FC236}">
                <a16:creationId xmlns:a16="http://schemas.microsoft.com/office/drawing/2014/main" id="{53842978-C374-704C-A83E-4F14C2BD9E44}"/>
              </a:ext>
            </a:extLst>
          </p:cNvPr>
          <p:cNvSpPr>
            <a:spLocks noGrp="1"/>
          </p:cNvSpPr>
          <p:nvPr>
            <p:ph idx="1"/>
          </p:nvPr>
        </p:nvSpPr>
        <p:spPr>
          <a:xfrm>
            <a:off x="277272" y="1268760"/>
            <a:ext cx="7895128" cy="5184576"/>
          </a:xfrm>
        </p:spPr>
        <p:txBody>
          <a:bodyPr>
            <a:noAutofit/>
          </a:bodyPr>
          <a:lstStyle/>
          <a:p>
            <a:pPr algn="just"/>
            <a:r>
              <a:rPr lang="en-US" sz="2000" b="0" i="0" u="none" strike="noStrike" baseline="0" dirty="0">
                <a:latin typeface="TimesNewRomanPSMT"/>
              </a:rPr>
              <a:t>Moulding is one of the important metals forming process in manufacturing.</a:t>
            </a:r>
          </a:p>
          <a:p>
            <a:pPr algn="just"/>
            <a:r>
              <a:rPr lang="en-US" sz="2000" b="0" i="0" u="none" strike="noStrike" baseline="0" dirty="0">
                <a:latin typeface="TimesNewRomanPSMT"/>
              </a:rPr>
              <a:t>components for various applications in industry. Casting of any size and shape can be </a:t>
            </a:r>
            <a:r>
              <a:rPr lang="en-IN" sz="2000" b="0" i="0" u="none" strike="noStrike" baseline="0" dirty="0">
                <a:latin typeface="TimesNewRomanPSMT"/>
              </a:rPr>
              <a:t>made accurately.</a:t>
            </a:r>
          </a:p>
          <a:p>
            <a:pPr algn="just"/>
            <a:r>
              <a:rPr lang="en-US" sz="2000" b="0" i="0" u="none" strike="noStrike" baseline="0" dirty="0">
                <a:latin typeface="TimesNewRomanPSMT"/>
              </a:rPr>
              <a:t>Efficiency of moulding is affected by various parameters like permeability, collapsibility, adhesiveness etc. So it is a must to avoid defects in casting.</a:t>
            </a:r>
          </a:p>
          <a:p>
            <a:pPr algn="just"/>
            <a:r>
              <a:rPr lang="en-US" sz="2000" b="0" i="0" u="none" strike="noStrike" baseline="0" dirty="0">
                <a:latin typeface="TimesNewRomanPSMT"/>
              </a:rPr>
              <a:t>The defects occur in sand castings post a great problem in foundry.</a:t>
            </a:r>
            <a:endParaRPr lang="en-US" sz="2000" dirty="0">
              <a:latin typeface="TimesNewRomanPSMT"/>
            </a:endParaRPr>
          </a:p>
          <a:p>
            <a:pPr algn="just"/>
            <a:r>
              <a:rPr lang="en-US" sz="2000" b="0" i="0" u="none" strike="noStrike" baseline="0" dirty="0">
                <a:latin typeface="TimesNewRomanPSMT"/>
              </a:rPr>
              <a:t>Even though skilled labor is employed for ramming operation, the packing of moulding sand will not be even throughout the moulding box.</a:t>
            </a:r>
          </a:p>
          <a:p>
            <a:pPr algn="just"/>
            <a:r>
              <a:rPr lang="en-US" sz="2000" b="0" i="0" u="none" strike="noStrike" baseline="0" dirty="0">
                <a:latin typeface="TimesNewRomanPSMT"/>
              </a:rPr>
              <a:t>So we have selected the idea of fabricating “AUTOMATIC PNEUMATIC RAMMING MACHINE”. This rammer is operated pneumatically. By using this rammer moulding sand will be packed evenly throughout the box.</a:t>
            </a:r>
            <a:endParaRPr lang="en-US" sz="2000" dirty="0"/>
          </a:p>
        </p:txBody>
      </p:sp>
    </p:spTree>
    <p:extLst>
      <p:ext uri="{BB962C8B-B14F-4D97-AF65-F5344CB8AC3E}">
        <p14:creationId xmlns:p14="http://schemas.microsoft.com/office/powerpoint/2010/main" val="229661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85B3-9A27-8C43-8A01-F844246B3623}"/>
              </a:ext>
            </a:extLst>
          </p:cNvPr>
          <p:cNvSpPr>
            <a:spLocks noGrp="1"/>
          </p:cNvSpPr>
          <p:nvPr>
            <p:ph type="title"/>
          </p:nvPr>
        </p:nvSpPr>
        <p:spPr/>
        <p:txBody>
          <a:bodyPr/>
          <a:lstStyle/>
          <a:p>
            <a:r>
              <a:rPr lang="en-US" dirty="0">
                <a:solidFill>
                  <a:schemeClr val="tx2"/>
                </a:solidFill>
                <a:latin typeface="Algerian" panose="04020705040A02060702" pitchFamily="82" charset="0"/>
              </a:rPr>
              <a:t>BLOCK DIAGRAM</a:t>
            </a:r>
          </a:p>
        </p:txBody>
      </p:sp>
      <p:pic>
        <p:nvPicPr>
          <p:cNvPr id="7" name="Picture 6">
            <a:extLst>
              <a:ext uri="{FF2B5EF4-FFF2-40B4-BE49-F238E27FC236}">
                <a16:creationId xmlns:a16="http://schemas.microsoft.com/office/drawing/2014/main" id="{3C264C11-A2AE-4EBC-97A6-9111F8B8C70C}"/>
              </a:ext>
            </a:extLst>
          </p:cNvPr>
          <p:cNvPicPr>
            <a:picLocks noChangeAspect="1"/>
          </p:cNvPicPr>
          <p:nvPr/>
        </p:nvPicPr>
        <p:blipFill>
          <a:blip r:embed="rId2"/>
          <a:stretch>
            <a:fillRect/>
          </a:stretch>
        </p:blipFill>
        <p:spPr>
          <a:xfrm>
            <a:off x="755576" y="1700808"/>
            <a:ext cx="7233393" cy="4248472"/>
          </a:xfrm>
          <a:prstGeom prst="rect">
            <a:avLst/>
          </a:prstGeom>
        </p:spPr>
      </p:pic>
    </p:spTree>
    <p:extLst>
      <p:ext uri="{BB962C8B-B14F-4D97-AF65-F5344CB8AC3E}">
        <p14:creationId xmlns:p14="http://schemas.microsoft.com/office/powerpoint/2010/main" val="7127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45C-9FED-8C41-9D02-FDE60B40252D}"/>
              </a:ext>
            </a:extLst>
          </p:cNvPr>
          <p:cNvSpPr>
            <a:spLocks noGrp="1"/>
          </p:cNvSpPr>
          <p:nvPr>
            <p:ph type="title"/>
          </p:nvPr>
        </p:nvSpPr>
        <p:spPr>
          <a:xfrm>
            <a:off x="277271" y="0"/>
            <a:ext cx="8229600" cy="1143000"/>
          </a:xfrm>
        </p:spPr>
        <p:txBody>
          <a:bodyPr>
            <a:normAutofit fontScale="90000"/>
          </a:bodyPr>
          <a:lstStyle/>
          <a:p>
            <a:br>
              <a:rPr lang="en-US" dirty="0">
                <a:solidFill>
                  <a:schemeClr val="tx2"/>
                </a:solidFill>
                <a:latin typeface="Algerian" panose="04020705040A02060702" pitchFamily="82" charset="0"/>
              </a:rPr>
            </a:br>
            <a:r>
              <a:rPr lang="en-US" dirty="0">
                <a:solidFill>
                  <a:schemeClr val="tx2"/>
                </a:solidFill>
                <a:latin typeface="Algerian" panose="04020705040A02060702" pitchFamily="82" charset="0"/>
              </a:rPr>
              <a:t>WORKING: </a:t>
            </a:r>
          </a:p>
        </p:txBody>
      </p:sp>
      <p:sp>
        <p:nvSpPr>
          <p:cNvPr id="3" name="Content Placeholder 2">
            <a:extLst>
              <a:ext uri="{FF2B5EF4-FFF2-40B4-BE49-F238E27FC236}">
                <a16:creationId xmlns:a16="http://schemas.microsoft.com/office/drawing/2014/main" id="{E62B1B96-481A-C146-85EE-8952D15895EA}"/>
              </a:ext>
            </a:extLst>
          </p:cNvPr>
          <p:cNvSpPr>
            <a:spLocks noGrp="1"/>
          </p:cNvSpPr>
          <p:nvPr>
            <p:ph idx="1"/>
          </p:nvPr>
        </p:nvSpPr>
        <p:spPr>
          <a:xfrm>
            <a:off x="412218" y="1628800"/>
            <a:ext cx="8229600" cy="5550373"/>
          </a:xfrm>
        </p:spPr>
        <p:txBody>
          <a:bodyPr>
            <a:noAutofit/>
          </a:bodyPr>
          <a:lstStyle/>
          <a:p>
            <a:pPr algn="just"/>
            <a:r>
              <a:rPr lang="en-US" sz="2000" b="0" i="0" u="none" strike="noStrike" baseline="0" dirty="0">
                <a:latin typeface="Times New Roman" panose="02020603050405020304" pitchFamily="18" charset="0"/>
              </a:rPr>
              <a:t>The compressed air goes to the flow control valve.</a:t>
            </a:r>
          </a:p>
          <a:p>
            <a:pPr algn="just"/>
            <a:r>
              <a:rPr lang="en-US" sz="2000" b="0" i="0" u="none" strike="noStrike" baseline="0" dirty="0">
                <a:latin typeface="Times New Roman" panose="02020603050405020304" pitchFamily="18" charset="0"/>
              </a:rPr>
              <a:t>The flow control valve is used to control the flow of </a:t>
            </a:r>
            <a:r>
              <a:rPr lang="en-IN" sz="2000" b="0" i="0" u="none" strike="noStrike" baseline="0" dirty="0">
                <a:latin typeface="Times New Roman" panose="02020603050405020304" pitchFamily="18" charset="0"/>
              </a:rPr>
              <a:t>air.</a:t>
            </a:r>
          </a:p>
          <a:p>
            <a:pPr algn="just"/>
            <a:r>
              <a:rPr lang="en-US" sz="2000" b="0" i="0" u="none" strike="noStrike" baseline="0" dirty="0">
                <a:latin typeface="Times New Roman" panose="02020603050405020304" pitchFamily="18" charset="0"/>
              </a:rPr>
              <a:t>It is adjustable one. We have to adjust the lever, so that the required pressurized air goes to the </a:t>
            </a:r>
            <a:r>
              <a:rPr lang="en-IN" sz="2000" b="0" i="0" u="none" strike="noStrike" baseline="0" dirty="0">
                <a:latin typeface="Times New Roman" panose="02020603050405020304" pitchFamily="18" charset="0"/>
              </a:rPr>
              <a:t>Solenoid Valve.</a:t>
            </a:r>
          </a:p>
          <a:p>
            <a:pPr algn="just"/>
            <a:r>
              <a:rPr lang="en-US" sz="2000" b="0" i="0" u="none" strike="noStrike" baseline="0" dirty="0">
                <a:latin typeface="Times New Roman" panose="02020603050405020304" pitchFamily="18" charset="0"/>
              </a:rPr>
              <a:t>The compressed air goes to the pneumatic double acting cylinder. The ram is fixed at one end of the pneumatic cylinder.</a:t>
            </a:r>
          </a:p>
          <a:p>
            <a:pPr algn="just"/>
            <a:r>
              <a:rPr lang="en-US" sz="2000" b="0" i="0" u="none" strike="noStrike" baseline="0" dirty="0">
                <a:latin typeface="Times New Roman" panose="02020603050405020304" pitchFamily="18" charset="0"/>
              </a:rPr>
              <a:t> The compressed air pushes the pneumatic cylinder, so that the piston moves downward by giving air supply in one direction of </a:t>
            </a:r>
            <a:r>
              <a:rPr lang="en-IN" sz="2000" b="0" i="0" u="none" strike="noStrike" baseline="0" dirty="0">
                <a:latin typeface="Times New Roman" panose="02020603050405020304" pitchFamily="18" charset="0"/>
              </a:rPr>
              <a:t>pneumatic cylinder.</a:t>
            </a:r>
          </a:p>
          <a:p>
            <a:pPr algn="just"/>
            <a:r>
              <a:rPr lang="en-IN" sz="2000" dirty="0">
                <a:latin typeface="Times New Roman" panose="02020603050405020304" pitchFamily="18" charset="0"/>
              </a:rPr>
              <a:t>The pneumatic cylinder is connected with the ramming tool. When the piston moves downwards the tool also moves and ramming process is done.</a:t>
            </a:r>
            <a:endParaRPr lang="en-US" sz="2000" dirty="0"/>
          </a:p>
        </p:txBody>
      </p:sp>
    </p:spTree>
    <p:extLst>
      <p:ext uri="{BB962C8B-B14F-4D97-AF65-F5344CB8AC3E}">
        <p14:creationId xmlns:p14="http://schemas.microsoft.com/office/powerpoint/2010/main" val="267012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0CC-9225-4EA9-A77D-4FDC176192B8}"/>
              </a:ext>
            </a:extLst>
          </p:cNvPr>
          <p:cNvSpPr>
            <a:spLocks noGrp="1"/>
          </p:cNvSpPr>
          <p:nvPr>
            <p:ph type="title"/>
          </p:nvPr>
        </p:nvSpPr>
        <p:spPr/>
        <p:txBody>
          <a:bodyPr>
            <a:normAutofit/>
          </a:bodyPr>
          <a:lstStyle/>
          <a:p>
            <a:pPr algn="just"/>
            <a:r>
              <a:rPr lang="en-IN" sz="3200" dirty="0">
                <a:solidFill>
                  <a:schemeClr val="tx1"/>
                </a:solidFill>
                <a:latin typeface="Algerian" panose="04020705040A02060702" pitchFamily="82" charset="0"/>
              </a:rPr>
              <a:t>Solenoid value:</a:t>
            </a:r>
          </a:p>
        </p:txBody>
      </p:sp>
      <p:sp>
        <p:nvSpPr>
          <p:cNvPr id="11" name="Content Placeholder 10">
            <a:extLst>
              <a:ext uri="{FF2B5EF4-FFF2-40B4-BE49-F238E27FC236}">
                <a16:creationId xmlns:a16="http://schemas.microsoft.com/office/drawing/2014/main" id="{1552F884-DF85-4784-8590-ABBB7785F9F5}"/>
              </a:ext>
            </a:extLst>
          </p:cNvPr>
          <p:cNvSpPr>
            <a:spLocks noGrp="1"/>
          </p:cNvSpPr>
          <p:nvPr>
            <p:ph idx="1"/>
          </p:nvPr>
        </p:nvSpPr>
        <p:spPr>
          <a:xfrm>
            <a:off x="644456" y="1412776"/>
            <a:ext cx="6347714" cy="4628587"/>
          </a:xfrm>
        </p:spPr>
        <p:txBody>
          <a:bodyPr/>
          <a:lstStyle/>
          <a:p>
            <a:pPr algn="just"/>
            <a:r>
              <a:rPr lang="en-US" sz="2000" b="0" i="0" u="none" strike="noStrike" baseline="0" dirty="0">
                <a:latin typeface="Times New Roman" panose="02020603050405020304" pitchFamily="18" charset="0"/>
              </a:rPr>
              <a:t>The solenoid valve is used as a direction control valve. This solenoid valve is controlled by the electronic control timing unit.</a:t>
            </a:r>
          </a:p>
          <a:p>
            <a:pPr algn="just"/>
            <a:r>
              <a:rPr lang="en-US" sz="2000" b="0" i="0" u="none" strike="noStrike" baseline="0" dirty="0">
                <a:latin typeface="Times New Roman" panose="02020603050405020304" pitchFamily="18" charset="0"/>
              </a:rPr>
              <a:t> The ramming time is varied by adjusting the timing (timer 555 IC) control of the electronic unit.</a:t>
            </a:r>
          </a:p>
          <a:p>
            <a:pPr marL="0" indent="0" algn="l">
              <a:buNone/>
            </a:pPr>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860CDDD4-C627-4D63-8F65-868E11389928}"/>
              </a:ext>
            </a:extLst>
          </p:cNvPr>
          <p:cNvPicPr>
            <a:picLocks noChangeAspect="1"/>
          </p:cNvPicPr>
          <p:nvPr/>
        </p:nvPicPr>
        <p:blipFill>
          <a:blip r:embed="rId2"/>
          <a:stretch>
            <a:fillRect/>
          </a:stretch>
        </p:blipFill>
        <p:spPr>
          <a:xfrm>
            <a:off x="1835696" y="3239797"/>
            <a:ext cx="4327301" cy="2801566"/>
          </a:xfrm>
          <a:prstGeom prst="rect">
            <a:avLst/>
          </a:prstGeom>
        </p:spPr>
      </p:pic>
    </p:spTree>
    <p:extLst>
      <p:ext uri="{BB962C8B-B14F-4D97-AF65-F5344CB8AC3E}">
        <p14:creationId xmlns:p14="http://schemas.microsoft.com/office/powerpoint/2010/main" val="347594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0036-3191-4434-8AE8-E22A6A3795D7}"/>
              </a:ext>
            </a:extLst>
          </p:cNvPr>
          <p:cNvSpPr>
            <a:spLocks noGrp="1"/>
          </p:cNvSpPr>
          <p:nvPr>
            <p:ph type="title"/>
          </p:nvPr>
        </p:nvSpPr>
        <p:spPr/>
        <p:txBody>
          <a:bodyPr/>
          <a:lstStyle/>
          <a:p>
            <a:r>
              <a:rPr lang="en-US" dirty="0">
                <a:solidFill>
                  <a:schemeClr val="tx2"/>
                </a:solidFill>
                <a:latin typeface="Algerian" panose="04020705040A02060702" pitchFamily="82" charset="0"/>
              </a:rPr>
              <a:t>Siemens NX</a:t>
            </a:r>
            <a:endParaRPr lang="en-IN" dirty="0"/>
          </a:p>
        </p:txBody>
      </p:sp>
      <p:sp>
        <p:nvSpPr>
          <p:cNvPr id="3" name="Content Placeholder 2">
            <a:extLst>
              <a:ext uri="{FF2B5EF4-FFF2-40B4-BE49-F238E27FC236}">
                <a16:creationId xmlns:a16="http://schemas.microsoft.com/office/drawing/2014/main" id="{005D96CA-5B72-4445-8F9F-E8FBAF36F101}"/>
              </a:ext>
            </a:extLst>
          </p:cNvPr>
          <p:cNvSpPr>
            <a:spLocks noGrp="1"/>
          </p:cNvSpPr>
          <p:nvPr>
            <p:ph idx="1"/>
          </p:nvPr>
        </p:nvSpPr>
        <p:spPr>
          <a:xfrm>
            <a:off x="609599" y="1628800"/>
            <a:ext cx="6347714" cy="4412563"/>
          </a:xfrm>
        </p:spPr>
        <p:txBody>
          <a:bodyPr>
            <a:normAutofit/>
          </a:bodyPr>
          <a:lstStyle/>
          <a:p>
            <a:r>
              <a:rPr lang="en-US" sz="2000" dirty="0">
                <a:latin typeface="Times New Roman" panose="02020603050405020304" pitchFamily="18" charset="0"/>
                <a:cs typeface="Times New Roman" panose="02020603050405020304" pitchFamily="18" charset="0"/>
              </a:rPr>
              <a:t>NX, formerly known as "Unigraphics", is an advanced high-end CAD/CAM/CAE, which has been owned since 2007 by Siemens PLM Software.[1][2] In 2000, Unigraphics purchased SDRC I-DEAS and began an effort to integrate aspects of both software packages into a single product which became Unigraphics NX or NX.</a:t>
            </a:r>
          </a:p>
          <a:p>
            <a:r>
              <a:rPr lang="en-US" sz="2000" dirty="0">
                <a:latin typeface="Times New Roman" panose="02020603050405020304" pitchFamily="18" charset="0"/>
                <a:cs typeface="Times New Roman" panose="02020603050405020304" pitchFamily="18" charset="0"/>
              </a:rPr>
              <a:t>It is used to do different tasks like:</a:t>
            </a:r>
          </a:p>
          <a:p>
            <a:r>
              <a:rPr lang="en-US" sz="2000" dirty="0">
                <a:latin typeface="Times New Roman" panose="02020603050405020304" pitchFamily="18" charset="0"/>
                <a:cs typeface="Times New Roman" panose="02020603050405020304" pitchFamily="18" charset="0"/>
              </a:rPr>
              <a:t>1.</a:t>
            </a:r>
            <a:r>
              <a:rPr lang="en-US" sz="2000" b="1" u="sng" dirty="0">
                <a:latin typeface="Times New Roman" panose="02020603050405020304" pitchFamily="18" charset="0"/>
                <a:cs typeface="Times New Roman" panose="02020603050405020304" pitchFamily="18" charset="0"/>
              </a:rPr>
              <a:t>Design: </a:t>
            </a:r>
            <a:r>
              <a:rPr lang="en-US" sz="2000" dirty="0">
                <a:latin typeface="Times New Roman" panose="02020603050405020304" pitchFamily="18" charset="0"/>
                <a:cs typeface="Times New Roman" panose="02020603050405020304" pitchFamily="18" charset="0"/>
              </a:rPr>
              <a:t>With our required dimensions we can modelled our product.</a:t>
            </a:r>
          </a:p>
          <a:p>
            <a:r>
              <a:rPr lang="en-US" sz="2000" dirty="0">
                <a:latin typeface="Times New Roman" panose="02020603050405020304" pitchFamily="18" charset="0"/>
                <a:cs typeface="Times New Roman" panose="02020603050405020304" pitchFamily="18" charset="0"/>
              </a:rPr>
              <a:t>2.</a:t>
            </a:r>
            <a:r>
              <a:rPr lang="en-US" sz="2000" b="1" u="sng" dirty="0">
                <a:latin typeface="Times New Roman" panose="02020603050405020304" pitchFamily="18" charset="0"/>
                <a:cs typeface="Times New Roman" panose="02020603050405020304" pitchFamily="18" charset="0"/>
              </a:rPr>
              <a:t>Simulation: </a:t>
            </a:r>
            <a:r>
              <a:rPr lang="en-US" sz="2000" dirty="0">
                <a:latin typeface="Times New Roman" panose="02020603050405020304" pitchFamily="18" charset="0"/>
                <a:cs typeface="Times New Roman" panose="02020603050405020304" pitchFamily="18" charset="0"/>
              </a:rPr>
              <a:t>Here we give the motion to the design and see the working of the model.</a:t>
            </a:r>
          </a:p>
        </p:txBody>
      </p:sp>
      <p:pic>
        <p:nvPicPr>
          <p:cNvPr id="4" name="Picture 3">
            <a:extLst>
              <a:ext uri="{FF2B5EF4-FFF2-40B4-BE49-F238E27FC236}">
                <a16:creationId xmlns:a16="http://schemas.microsoft.com/office/drawing/2014/main" id="{6A2E08C4-260A-4F2F-B45A-0CD872E53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44624"/>
            <a:ext cx="1320800" cy="1320800"/>
          </a:xfrm>
          <a:prstGeom prst="rect">
            <a:avLst/>
          </a:prstGeom>
        </p:spPr>
      </p:pic>
    </p:spTree>
    <p:extLst>
      <p:ext uri="{BB962C8B-B14F-4D97-AF65-F5344CB8AC3E}">
        <p14:creationId xmlns:p14="http://schemas.microsoft.com/office/powerpoint/2010/main" val="358917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4515-CB7E-4743-A9E0-39F9AF5703A7}"/>
              </a:ext>
            </a:extLst>
          </p:cNvPr>
          <p:cNvSpPr>
            <a:spLocks noGrp="1"/>
          </p:cNvSpPr>
          <p:nvPr>
            <p:ph type="title"/>
          </p:nvPr>
        </p:nvSpPr>
        <p:spPr/>
        <p:txBody>
          <a:bodyPr/>
          <a:lstStyle/>
          <a:p>
            <a:r>
              <a:rPr lang="en-US" dirty="0">
                <a:solidFill>
                  <a:schemeClr val="tx2"/>
                </a:solidFill>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D10562CB-ED7B-C74B-99BA-2C2418B0DB0C}"/>
              </a:ext>
            </a:extLst>
          </p:cNvPr>
          <p:cNvSpPr>
            <a:spLocks noGrp="1"/>
          </p:cNvSpPr>
          <p:nvPr>
            <p:ph idx="1"/>
          </p:nvPr>
        </p:nvSpPr>
        <p:spPr>
          <a:xfrm>
            <a:off x="457200" y="1505737"/>
            <a:ext cx="8229600" cy="4525963"/>
          </a:xfrm>
        </p:spPr>
        <p:txBody>
          <a:bodyPr>
            <a:normAutofit/>
          </a:bodyPr>
          <a:lstStyle/>
          <a:p>
            <a:pPr algn="l"/>
            <a:r>
              <a:rPr lang="en-US" sz="2000" b="0" i="0" u="none" strike="noStrike" baseline="0" dirty="0">
                <a:latin typeface="TimesNewRomanPSMT"/>
              </a:rPr>
              <a:t>Uniform ramming of sand is obtained by this rammer.</a:t>
            </a:r>
          </a:p>
          <a:p>
            <a:pPr algn="l"/>
            <a:r>
              <a:rPr lang="en-US" sz="2000" b="0" i="0" u="none" strike="noStrike" baseline="0" dirty="0">
                <a:latin typeface="TimesNewRomanPSMT"/>
              </a:rPr>
              <a:t>The time consumption for ramming is reduced greatly.</a:t>
            </a:r>
          </a:p>
          <a:p>
            <a:pPr algn="l"/>
            <a:r>
              <a:rPr lang="en-US" sz="2000" b="0" i="0" u="none" strike="noStrike" baseline="0" dirty="0">
                <a:latin typeface="TimesNewRomanPSMT"/>
              </a:rPr>
              <a:t>Skilled labor is not required.</a:t>
            </a:r>
          </a:p>
          <a:p>
            <a:pPr algn="l"/>
            <a:r>
              <a:rPr lang="en-IN" sz="2000" b="0" i="0" u="none" strike="noStrike" baseline="0" dirty="0">
                <a:latin typeface="TimesNewRomanPSMT"/>
              </a:rPr>
              <a:t>Easy operation</a:t>
            </a:r>
          </a:p>
          <a:p>
            <a:pPr algn="l"/>
            <a:r>
              <a:rPr lang="en-US" sz="2000" b="0" i="0" u="none" strike="noStrike" baseline="0" dirty="0">
                <a:latin typeface="TimesNewRomanPSMT"/>
              </a:rPr>
              <a:t>It can be transported easily from one place to another since dismantling and </a:t>
            </a:r>
            <a:r>
              <a:rPr lang="en-IN" sz="2000" b="0" i="0" u="none" strike="noStrike" baseline="0" dirty="0">
                <a:latin typeface="TimesNewRomanPSMT"/>
              </a:rPr>
              <a:t>assembling is simple.</a:t>
            </a:r>
          </a:p>
          <a:p>
            <a:pPr algn="l"/>
            <a:r>
              <a:rPr lang="en-US" sz="2000" b="0" i="0" u="none" strike="noStrike" baseline="0" dirty="0">
                <a:latin typeface="TimesNewRomanPSMT"/>
              </a:rPr>
              <a:t>It reduces more labor for ramming operation.</a:t>
            </a:r>
          </a:p>
          <a:p>
            <a:pPr algn="l"/>
            <a:r>
              <a:rPr lang="en-IN" sz="2000" b="0" i="0" u="none" strike="noStrike" baseline="0" dirty="0">
                <a:latin typeface="TimesNewRomanPSMT"/>
              </a:rPr>
              <a:t>Maintenance is easy.</a:t>
            </a:r>
            <a:endParaRPr lang="en-US" sz="2800" dirty="0"/>
          </a:p>
        </p:txBody>
      </p:sp>
    </p:spTree>
    <p:extLst>
      <p:ext uri="{BB962C8B-B14F-4D97-AF65-F5344CB8AC3E}">
        <p14:creationId xmlns:p14="http://schemas.microsoft.com/office/powerpoint/2010/main" val="202703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01EE-C340-AC4A-88C2-E3F9C6FA493B}"/>
              </a:ext>
            </a:extLst>
          </p:cNvPr>
          <p:cNvSpPr>
            <a:spLocks noGrp="1"/>
          </p:cNvSpPr>
          <p:nvPr>
            <p:ph type="title"/>
          </p:nvPr>
        </p:nvSpPr>
        <p:spPr>
          <a:xfrm>
            <a:off x="609599" y="908720"/>
            <a:ext cx="6347713" cy="1021680"/>
          </a:xfrm>
        </p:spPr>
        <p:txBody>
          <a:bodyPr/>
          <a:lstStyle/>
          <a:p>
            <a:r>
              <a:rPr lang="en-US" dirty="0">
                <a:solidFill>
                  <a:schemeClr val="tx2"/>
                </a:solidFill>
                <a:latin typeface="Algerian" panose="04020705040A02060702" pitchFamily="82" charset="0"/>
              </a:rPr>
              <a:t>APPLICATIONS</a:t>
            </a:r>
          </a:p>
        </p:txBody>
      </p:sp>
      <p:sp>
        <p:nvSpPr>
          <p:cNvPr id="3" name="Content Placeholder 2">
            <a:extLst>
              <a:ext uri="{FF2B5EF4-FFF2-40B4-BE49-F238E27FC236}">
                <a16:creationId xmlns:a16="http://schemas.microsoft.com/office/drawing/2014/main" id="{EB010D94-A013-084E-9480-902F7DBAB7D0}"/>
              </a:ext>
            </a:extLst>
          </p:cNvPr>
          <p:cNvSpPr>
            <a:spLocks noGrp="1"/>
          </p:cNvSpPr>
          <p:nvPr>
            <p:ph idx="1"/>
          </p:nvPr>
        </p:nvSpPr>
        <p:spPr>
          <a:xfrm>
            <a:off x="609599" y="1930399"/>
            <a:ext cx="7978240" cy="442067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Ramming operation have many applications:</a:t>
            </a:r>
          </a:p>
          <a:p>
            <a:r>
              <a:rPr lang="en-US" sz="2000" dirty="0">
                <a:latin typeface="Times New Roman" panose="02020603050405020304" pitchFamily="18" charset="0"/>
                <a:cs typeface="Times New Roman" panose="02020603050405020304" pitchFamily="18" charset="0"/>
              </a:rPr>
              <a:t>It is used in casting process.</a:t>
            </a:r>
          </a:p>
          <a:p>
            <a:r>
              <a:rPr lang="en-US" sz="2000" dirty="0">
                <a:latin typeface="Times New Roman" panose="02020603050405020304" pitchFamily="18" charset="0"/>
                <a:cs typeface="Times New Roman" panose="02020603050405020304" pitchFamily="18" charset="0"/>
              </a:rPr>
              <a:t>It is used in manufacturing industries.</a:t>
            </a:r>
          </a:p>
          <a:p>
            <a:r>
              <a:rPr lang="en-US" sz="2000" dirty="0">
                <a:latin typeface="Times New Roman" panose="02020603050405020304" pitchFamily="18" charset="0"/>
                <a:cs typeface="Times New Roman" panose="02020603050405020304" pitchFamily="18" charset="0"/>
              </a:rPr>
              <a:t>It is used to make food items.</a:t>
            </a:r>
          </a:p>
          <a:p>
            <a:r>
              <a:rPr lang="en-US" sz="2000" dirty="0">
                <a:latin typeface="Times New Roman" panose="02020603050405020304" pitchFamily="18" charset="0"/>
                <a:cs typeface="Times New Roman" panose="02020603050405020304" pitchFamily="18" charset="0"/>
              </a:rPr>
              <a:t>It is also used to make juice from fruits.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85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BD5A-6E2E-4889-B23E-F7B38B42332D}"/>
              </a:ext>
            </a:extLst>
          </p:cNvPr>
          <p:cNvSpPr>
            <a:spLocks noGrp="1"/>
          </p:cNvSpPr>
          <p:nvPr>
            <p:ph type="title"/>
          </p:nvPr>
        </p:nvSpPr>
        <p:spPr/>
        <p:txBody>
          <a:bodyPr/>
          <a:lstStyle/>
          <a:p>
            <a:r>
              <a:rPr lang="en-IN" dirty="0">
                <a:solidFill>
                  <a:schemeClr val="tx1"/>
                </a:solidFill>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670D3FDC-E7C5-4E2E-9446-3EF7B7CC7A95}"/>
              </a:ext>
            </a:extLst>
          </p:cNvPr>
          <p:cNvSpPr>
            <a:spLocks noGrp="1"/>
          </p:cNvSpPr>
          <p:nvPr>
            <p:ph idx="1"/>
          </p:nvPr>
        </p:nvSpPr>
        <p:spPr>
          <a:xfrm>
            <a:off x="609599" y="1700808"/>
            <a:ext cx="6347714" cy="4340555"/>
          </a:xfrm>
        </p:spPr>
        <p:txBody>
          <a:bodyPr>
            <a:normAutofit/>
          </a:bodyPr>
          <a:lstStyle/>
          <a:p>
            <a:pPr algn="just"/>
            <a:r>
              <a:rPr lang="en-US" sz="2000" b="0" i="0" u="none" strike="noStrike" baseline="0" dirty="0">
                <a:latin typeface="Times New Roman" panose="02020603050405020304" pitchFamily="18" charset="0"/>
              </a:rPr>
              <a:t>Design data book- P.S.G. Tech.</a:t>
            </a:r>
          </a:p>
          <a:p>
            <a:pPr algn="just"/>
            <a:r>
              <a:rPr lang="en-US" sz="2000" b="0" i="0" u="none" strike="noStrike" baseline="0" dirty="0">
                <a:latin typeface="Times New Roman" panose="02020603050405020304" pitchFamily="18" charset="0"/>
              </a:rPr>
              <a:t>Pneumatic hand book- R.H.Warrning </a:t>
            </a:r>
          </a:p>
          <a:p>
            <a:pPr algn="just"/>
            <a:r>
              <a:rPr lang="en-US" sz="2000" b="0" i="0" u="none" strike="noStrike" baseline="0" dirty="0">
                <a:latin typeface="Times New Roman" panose="02020603050405020304" pitchFamily="18" charset="0"/>
              </a:rPr>
              <a:t>Machine tool design hand book – Central </a:t>
            </a:r>
            <a:r>
              <a:rPr lang="en-IN" sz="2000" b="0" i="0" u="none" strike="noStrike" baseline="0" dirty="0">
                <a:latin typeface="Times New Roman" panose="02020603050405020304" pitchFamily="18" charset="0"/>
              </a:rPr>
              <a:t>machine tool    Institute Bangalore.</a:t>
            </a:r>
          </a:p>
          <a:p>
            <a:pPr algn="just"/>
            <a:r>
              <a:rPr lang="en-US" sz="2000" b="0" i="0" u="none" strike="noStrike" baseline="0" dirty="0">
                <a:latin typeface="Times New Roman" panose="02020603050405020304" pitchFamily="18" charset="0"/>
              </a:rPr>
              <a:t> Strength of materials- R.S.Kurmi</a:t>
            </a:r>
          </a:p>
          <a:p>
            <a:pPr algn="just"/>
            <a:r>
              <a:rPr lang="en-US" sz="2000" b="0" i="0" u="none" strike="noStrike" baseline="0" dirty="0">
                <a:latin typeface="Times New Roman" panose="02020603050405020304" pitchFamily="18" charset="0"/>
              </a:rPr>
              <a:t> Manufacturing Technology- M.Haslehurst</a:t>
            </a:r>
            <a:endParaRPr lang="en-IN" sz="2000" dirty="0"/>
          </a:p>
        </p:txBody>
      </p:sp>
    </p:spTree>
    <p:extLst>
      <p:ext uri="{BB962C8B-B14F-4D97-AF65-F5344CB8AC3E}">
        <p14:creationId xmlns:p14="http://schemas.microsoft.com/office/powerpoint/2010/main" val="33744899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320</TotalTime>
  <Words>701</Words>
  <Application>Microsoft Office PowerPoint</Application>
  <PresentationFormat>On-screen Show (4:3)</PresentationFormat>
  <Paragraphs>56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Times New Roman</vt:lpstr>
      <vt:lpstr>TimesNewRomanPSMT</vt:lpstr>
      <vt:lpstr>Trebuchet MS</vt:lpstr>
      <vt:lpstr>Wingdings 3</vt:lpstr>
      <vt:lpstr>Facet</vt:lpstr>
      <vt:lpstr>AUTO PNEUMATIC RAMMING MACHINE UNDER GUIDANCE OF Mrs. Vamireddy Savitri</vt:lpstr>
      <vt:lpstr>INTRODUCTION </vt:lpstr>
      <vt:lpstr>BLOCK DIAGRAM</vt:lpstr>
      <vt:lpstr> WORKING: </vt:lpstr>
      <vt:lpstr>Solenoid value:</vt:lpstr>
      <vt:lpstr>Siemens NX</vt:lpstr>
      <vt:lpstr>ADVANTAGES</vt:lpstr>
      <vt:lpstr>APPLICATIONS</vt:lpstr>
      <vt:lpstr>REFERENCES</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sravan</dc:creator>
  <cp:lastModifiedBy>Panda Muralimohan</cp:lastModifiedBy>
  <cp:revision>12</cp:revision>
  <dcterms:created xsi:type="dcterms:W3CDTF">2021-12-12T07:11:05Z</dcterms:created>
  <dcterms:modified xsi:type="dcterms:W3CDTF">2022-02-27T10:30:16Z</dcterms:modified>
</cp:coreProperties>
</file>