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9" r:id="rId12"/>
    <p:sldId id="263" r:id="rId13"/>
    <p:sldId id="264" r:id="rId14"/>
    <p:sldId id="276" r:id="rId15"/>
    <p:sldId id="265" r:id="rId16"/>
    <p:sldId id="274"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gesh\Desktop\nan%20mudhalvan%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Employees Performance level</a:t>
            </a:r>
          </a:p>
        </c:rich>
      </c:tx>
      <c:layout>
        <c:manualLayout>
          <c:xMode val="edge"/>
          <c:yMode val="edge"/>
          <c:x val="0.31311535895243042"/>
          <c:y val="9.7560975609756097E-3"/>
        </c:manualLayout>
      </c:layout>
      <c:overlay val="0"/>
      <c:spPr>
        <a:solidFill>
          <a:schemeClr val="accent2">
            <a:lumMod val="40000"/>
            <a:lumOff val="6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spPr>
            <a:solidFill>
              <a:schemeClr val="accent1"/>
            </a:solidFill>
            <a:ln>
              <a:noFill/>
            </a:ln>
            <a:effectLst/>
          </c:spPr>
          <c:invertIfNegative val="0"/>
          <c:val>
            <c:numRef>
              <c:f>Sheet1!$B$5:$B$16</c:f>
              <c:numCache>
                <c:formatCode>General</c:formatCode>
                <c:ptCount val="12"/>
                <c:pt idx="0">
                  <c:v>20</c:v>
                </c:pt>
                <c:pt idx="1">
                  <c:v>22</c:v>
                </c:pt>
                <c:pt idx="2">
                  <c:v>27</c:v>
                </c:pt>
                <c:pt idx="3">
                  <c:v>20</c:v>
                </c:pt>
                <c:pt idx="4">
                  <c:v>28</c:v>
                </c:pt>
                <c:pt idx="5">
                  <c:v>34</c:v>
                </c:pt>
                <c:pt idx="6">
                  <c:v>29</c:v>
                </c:pt>
                <c:pt idx="7">
                  <c:v>30</c:v>
                </c:pt>
                <c:pt idx="8">
                  <c:v>28</c:v>
                </c:pt>
                <c:pt idx="9">
                  <c:v>29</c:v>
                </c:pt>
                <c:pt idx="10">
                  <c:v>267</c:v>
                </c:pt>
              </c:numCache>
            </c:numRef>
          </c:val>
          <c:extLst>
            <c:ext xmlns:c16="http://schemas.microsoft.com/office/drawing/2014/chart" uri="{C3380CC4-5D6E-409C-BE32-E72D297353CC}">
              <c16:uniqueId val="{00000000-59E8-4159-84B6-4FA7D11EB3FD}"/>
            </c:ext>
          </c:extLst>
        </c:ser>
        <c:ser>
          <c:idx val="1"/>
          <c:order val="1"/>
          <c:spPr>
            <a:solidFill>
              <a:schemeClr val="accent2"/>
            </a:solidFill>
            <a:ln>
              <a:noFill/>
            </a:ln>
            <a:effectLst/>
          </c:spPr>
          <c:invertIfNegative val="0"/>
          <c:val>
            <c:numRef>
              <c:f>Sheet1!$C$5:$C$16</c:f>
              <c:numCache>
                <c:formatCode>General</c:formatCode>
                <c:ptCount val="12"/>
                <c:pt idx="0">
                  <c:v>37</c:v>
                </c:pt>
                <c:pt idx="1">
                  <c:v>50</c:v>
                </c:pt>
                <c:pt idx="2">
                  <c:v>47</c:v>
                </c:pt>
                <c:pt idx="3">
                  <c:v>48</c:v>
                </c:pt>
                <c:pt idx="4">
                  <c:v>47</c:v>
                </c:pt>
                <c:pt idx="5">
                  <c:v>38</c:v>
                </c:pt>
                <c:pt idx="6">
                  <c:v>45</c:v>
                </c:pt>
                <c:pt idx="7">
                  <c:v>48</c:v>
                </c:pt>
                <c:pt idx="8">
                  <c:v>50</c:v>
                </c:pt>
                <c:pt idx="9">
                  <c:v>43</c:v>
                </c:pt>
                <c:pt idx="10">
                  <c:v>453</c:v>
                </c:pt>
              </c:numCache>
            </c:numRef>
          </c:val>
          <c:extLst>
            <c:ext xmlns:c16="http://schemas.microsoft.com/office/drawing/2014/chart" uri="{C3380CC4-5D6E-409C-BE32-E72D297353CC}">
              <c16:uniqueId val="{00000001-59E8-4159-84B6-4FA7D11EB3FD}"/>
            </c:ext>
          </c:extLst>
        </c:ser>
        <c:ser>
          <c:idx val="2"/>
          <c:order val="2"/>
          <c:spPr>
            <a:solidFill>
              <a:schemeClr val="accent3"/>
            </a:solidFill>
            <a:ln>
              <a:noFill/>
            </a:ln>
            <a:effectLst/>
          </c:spPr>
          <c:invertIfNegative val="0"/>
          <c:val>
            <c:numRef>
              <c:f>Sheet1!$D$5:$D$16</c:f>
              <c:numCache>
                <c:formatCode>General</c:formatCode>
                <c:ptCount val="12"/>
                <c:pt idx="0">
                  <c:v>87</c:v>
                </c:pt>
                <c:pt idx="1">
                  <c:v>67</c:v>
                </c:pt>
                <c:pt idx="2">
                  <c:v>79</c:v>
                </c:pt>
                <c:pt idx="3">
                  <c:v>95</c:v>
                </c:pt>
                <c:pt idx="4">
                  <c:v>78</c:v>
                </c:pt>
                <c:pt idx="5">
                  <c:v>74</c:v>
                </c:pt>
                <c:pt idx="6">
                  <c:v>79</c:v>
                </c:pt>
                <c:pt idx="7">
                  <c:v>85</c:v>
                </c:pt>
                <c:pt idx="8">
                  <c:v>76</c:v>
                </c:pt>
                <c:pt idx="9">
                  <c:v>90</c:v>
                </c:pt>
                <c:pt idx="10">
                  <c:v>810</c:v>
                </c:pt>
              </c:numCache>
            </c:numRef>
          </c:val>
          <c:extLst>
            <c:ext xmlns:c16="http://schemas.microsoft.com/office/drawing/2014/chart" uri="{C3380CC4-5D6E-409C-BE32-E72D297353CC}">
              <c16:uniqueId val="{00000002-59E8-4159-84B6-4FA7D11EB3FD}"/>
            </c:ext>
          </c:extLst>
        </c:ser>
        <c:ser>
          <c:idx val="3"/>
          <c:order val="3"/>
          <c:spPr>
            <a:solidFill>
              <a:schemeClr val="accent4"/>
            </a:solidFill>
            <a:ln>
              <a:noFill/>
            </a:ln>
            <a:effectLst/>
          </c:spPr>
          <c:invertIfNegative val="0"/>
          <c:val>
            <c:numRef>
              <c:f>Sheet1!$E$5:$E$16</c:f>
              <c:numCache>
                <c:formatCode>General</c:formatCode>
                <c:ptCount val="12"/>
                <c:pt idx="0">
                  <c:v>20</c:v>
                </c:pt>
                <c:pt idx="1">
                  <c:v>18</c:v>
                </c:pt>
                <c:pt idx="2">
                  <c:v>18</c:v>
                </c:pt>
                <c:pt idx="3">
                  <c:v>10</c:v>
                </c:pt>
                <c:pt idx="4">
                  <c:v>20</c:v>
                </c:pt>
                <c:pt idx="5">
                  <c:v>18</c:v>
                </c:pt>
                <c:pt idx="6">
                  <c:v>16</c:v>
                </c:pt>
                <c:pt idx="7">
                  <c:v>17</c:v>
                </c:pt>
                <c:pt idx="8">
                  <c:v>19</c:v>
                </c:pt>
                <c:pt idx="9">
                  <c:v>16</c:v>
                </c:pt>
                <c:pt idx="10">
                  <c:v>172</c:v>
                </c:pt>
              </c:numCache>
            </c:numRef>
          </c:val>
          <c:extLst>
            <c:ext xmlns:c16="http://schemas.microsoft.com/office/drawing/2014/chart" uri="{C3380CC4-5D6E-409C-BE32-E72D297353CC}">
              <c16:uniqueId val="{00000003-59E8-4159-84B6-4FA7D11EB3FD}"/>
            </c:ext>
          </c:extLst>
        </c:ser>
        <c:ser>
          <c:idx val="4"/>
          <c:order val="4"/>
          <c:spPr>
            <a:solidFill>
              <a:schemeClr val="accent5"/>
            </a:solidFill>
            <a:ln>
              <a:noFill/>
            </a:ln>
            <a:effectLst/>
          </c:spPr>
          <c:invertIfNegative val="0"/>
          <c:val>
            <c:numRef>
              <c:f>Sheet1!$F$5:$F$16</c:f>
              <c:numCache>
                <c:formatCode>General</c:formatCode>
                <c:ptCount val="12"/>
                <c:pt idx="0">
                  <c:v>164</c:v>
                </c:pt>
                <c:pt idx="1">
                  <c:v>157</c:v>
                </c:pt>
                <c:pt idx="2">
                  <c:v>171</c:v>
                </c:pt>
                <c:pt idx="3">
                  <c:v>173</c:v>
                </c:pt>
                <c:pt idx="4">
                  <c:v>173</c:v>
                </c:pt>
                <c:pt idx="5">
                  <c:v>164</c:v>
                </c:pt>
                <c:pt idx="6">
                  <c:v>169</c:v>
                </c:pt>
                <c:pt idx="7">
                  <c:v>180</c:v>
                </c:pt>
                <c:pt idx="8">
                  <c:v>173</c:v>
                </c:pt>
                <c:pt idx="9">
                  <c:v>178</c:v>
                </c:pt>
                <c:pt idx="10">
                  <c:v>1702</c:v>
                </c:pt>
              </c:numCache>
            </c:numRef>
          </c:val>
          <c:extLst>
            <c:ext xmlns:c16="http://schemas.microsoft.com/office/drawing/2014/chart" uri="{C3380CC4-5D6E-409C-BE32-E72D297353CC}">
              <c16:uniqueId val="{00000004-59E8-4159-84B6-4FA7D11EB3FD}"/>
            </c:ext>
          </c:extLst>
        </c:ser>
        <c:dLbls>
          <c:showLegendKey val="0"/>
          <c:showVal val="0"/>
          <c:showCatName val="0"/>
          <c:showSerName val="0"/>
          <c:showPercent val="0"/>
          <c:showBubbleSize val="0"/>
        </c:dLbls>
        <c:gapWidth val="150"/>
        <c:overlap val="100"/>
        <c:axId val="2096573936"/>
        <c:axId val="2096581136"/>
      </c:barChart>
      <c:catAx>
        <c:axId val="2096573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581136"/>
        <c:crosses val="autoZero"/>
        <c:auto val="1"/>
        <c:lblAlgn val="ctr"/>
        <c:lblOffset val="100"/>
        <c:noMultiLvlLbl val="0"/>
      </c:catAx>
      <c:valAx>
        <c:axId val="209658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573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5" y="3124200"/>
            <a:ext cx="9190990" cy="23069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altLang="en-US" sz="2400" dirty="0">
                <a:latin typeface="Times New Roman" panose="02020603050405020304" pitchFamily="18" charset="0"/>
                <a:cs typeface="Times New Roman" panose="02020603050405020304" pitchFamily="18" charset="0"/>
              </a:rPr>
              <a:t>	:D.HARIPRIYA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312219287 / asunm1709312219287</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LAKSHMI BANGARU ARTS AND SCIENCE</a:t>
            </a:r>
          </a:p>
          <a:p>
            <a:pPr marL="2286000" lvl="5" indent="457200"/>
            <a:r>
              <a:rPr lang="en-IN" altLang="en-US" sz="2400" dirty="0">
                <a:latin typeface="Times New Roman" panose="02020603050405020304" pitchFamily="18" charset="0"/>
                <a:cs typeface="Times New Roman" panose="02020603050405020304" pitchFamily="18" charset="0"/>
              </a:rPr>
              <a:t>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2" name="Chart 1">
            <a:extLst>
              <a:ext uri="{FF2B5EF4-FFF2-40B4-BE49-F238E27FC236}">
                <a16:creationId xmlns:a16="http://schemas.microsoft.com/office/drawing/2014/main" id="{51C23458-1FE1-A474-344C-21783618E11A}"/>
              </a:ext>
            </a:extLst>
          </p:cNvPr>
          <p:cNvGraphicFramePr>
            <a:graphicFrameLocks/>
          </p:cNvGraphicFramePr>
          <p:nvPr>
            <p:extLst>
              <p:ext uri="{D42A27DB-BD31-4B8C-83A1-F6EECF244321}">
                <p14:modId xmlns:p14="http://schemas.microsoft.com/office/powerpoint/2010/main" val="683651332"/>
              </p:ext>
            </p:extLst>
          </p:nvPr>
        </p:nvGraphicFramePr>
        <p:xfrm>
          <a:off x="2381250" y="1695450"/>
          <a:ext cx="6436995" cy="39052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US" sz="2400" dirty="0"/>
              <a:t>Employee performance analysis is a crucial component of effective organizational management. By systematically evaluating performance metrics, organizations can gain valuable insights into both individual and team contributions. This analysis helps managers make informed decisions regarding promotions, compensation, and professional development, ensuring that employee efforts align with organizational goals.</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857885" y="1828800"/>
            <a:ext cx="3048000"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sz="2400" dirty="0"/>
              <a:t>Managers and Supervisors</a:t>
            </a:r>
          </a:p>
          <a:p>
            <a:pPr marL="342900" indent="-342900">
              <a:lnSpc>
                <a:spcPct val="150000"/>
              </a:lnSpc>
              <a:buFont typeface="Wingdings" panose="05000000000000000000" charset="0"/>
              <a:buChar char="Ø"/>
            </a:pPr>
            <a:r>
              <a:rPr lang="en-IN" sz="2400" dirty="0"/>
              <a:t>HR Professionals</a:t>
            </a:r>
            <a:endParaRPr lang="en-IN" alt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dirty="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dirty="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C5EBDC6D0A904BAF77637B232D24C8" ma:contentTypeVersion="4" ma:contentTypeDescription="Create a new document." ma:contentTypeScope="" ma:versionID="a081d52dbcaca9e7ea73d00f8b899c94">
  <xsd:schema xmlns:xsd="http://www.w3.org/2001/XMLSchema" xmlns:xs="http://www.w3.org/2001/XMLSchema" xmlns:p="http://schemas.microsoft.com/office/2006/metadata/properties" xmlns:ns3="63fb0554-2a6c-406b-9868-7f7a507cb469" targetNamespace="http://schemas.microsoft.com/office/2006/metadata/properties" ma:root="true" ma:fieldsID="46b97ed7bf39624ba430efe37e7daee1" ns3:_="">
    <xsd:import namespace="63fb0554-2a6c-406b-9868-7f7a507cb46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fb0554-2a6c-406b-9868-7f7a507cb4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35B5DB-072C-49D3-B459-829AC1D135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fb0554-2a6c-406b-9868-7f7a507cb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713B70-82DC-4052-99CD-797159DF9078}">
  <ds:schemaRefs>
    <ds:schemaRef ds:uri="http://schemas.microsoft.com/sharepoint/v3/contenttype/forms"/>
  </ds:schemaRefs>
</ds:datastoreItem>
</file>

<file path=customXml/itemProps3.xml><?xml version="1.0" encoding="utf-8"?>
<ds:datastoreItem xmlns:ds="http://schemas.openxmlformats.org/officeDocument/2006/customXml" ds:itemID="{38DCD1EB-484E-41CA-BDAF-2C0B40A626A4}">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www.w3.org/XML/1998/namespace"/>
    <ds:schemaRef ds:uri="http://purl.org/dc/dcmitype/"/>
    <ds:schemaRef ds:uri="63fb0554-2a6c-406b-9868-7f7a507cb469"/>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15</TotalTime>
  <Words>837</Words>
  <Application>Microsoft Office PowerPoint</Application>
  <PresentationFormat>Widescreen</PresentationFormat>
  <Paragraphs>92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2019PITEC206</cp:lastModifiedBy>
  <cp:revision>19</cp:revision>
  <dcterms:created xsi:type="dcterms:W3CDTF">2024-03-29T15:07:00Z</dcterms:created>
  <dcterms:modified xsi:type="dcterms:W3CDTF">2024-08-27T14:01:22Z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36A988E588634449AFF53EC43F5E24CE_13</vt:lpwstr>
  </property>
  <property fmtid="{D5CDD505-2E9C-101B-9397-08002B2CF9AE}" pid="5" name="KSOProductBuildVer">
    <vt:lpwstr>1033-12.2.0.17545</vt:lpwstr>
  </property>
  <property fmtid="{D5CDD505-2E9C-101B-9397-08002B2CF9AE}" pid="6" name="ContentTypeId">
    <vt:lpwstr>0x01010083C5EBDC6D0A904BAF77637B232D24C8</vt:lpwstr>
  </property>
</Properties>
</file>