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 id="2147483773" r:id="rId2"/>
  </p:sldMasterIdLst>
  <p:notesMasterIdLst>
    <p:notesMasterId r:id="rId17"/>
  </p:notesMasterIdLst>
  <p:sldIdLst>
    <p:sldId id="256" r:id="rId3"/>
    <p:sldId id="257" r:id="rId4"/>
    <p:sldId id="259" r:id="rId5"/>
    <p:sldId id="269" r:id="rId6"/>
    <p:sldId id="260" r:id="rId7"/>
    <p:sldId id="272" r:id="rId8"/>
    <p:sldId id="273" r:id="rId9"/>
    <p:sldId id="278" r:id="rId10"/>
    <p:sldId id="274" r:id="rId11"/>
    <p:sldId id="275" r:id="rId12"/>
    <p:sldId id="277" r:id="rId13"/>
    <p:sldId id="279" r:id="rId14"/>
    <p:sldId id="28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5"/>
    <p:restoredTop sz="94726"/>
  </p:normalViewPr>
  <p:slideViewPr>
    <p:cSldViewPr snapToGrid="0">
      <p:cViewPr varScale="1">
        <p:scale>
          <a:sx n="112" d="100"/>
          <a:sy n="112" d="100"/>
        </p:scale>
        <p:origin x="20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15FA2-B9B7-9648-84FD-65228E39F4C6}"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28A9F-22C9-C847-98C7-09E946A68243}" type="slidenum">
              <a:rPr lang="en-US" smtClean="0"/>
              <a:t>‹#›</a:t>
            </a:fld>
            <a:endParaRPr lang="en-US"/>
          </a:p>
        </p:txBody>
      </p:sp>
    </p:spTree>
    <p:extLst>
      <p:ext uri="{BB962C8B-B14F-4D97-AF65-F5344CB8AC3E}">
        <p14:creationId xmlns:p14="http://schemas.microsoft.com/office/powerpoint/2010/main" val="9511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sleep duration for females is 7.7 hours, while for males, it is 7 hours. </a:t>
            </a:r>
          </a:p>
          <a:p>
            <a:pPr marL="228600" indent="-228600">
              <a:buAutoNum type="arabicPeriod"/>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The Extreme values are not significantly different between genders hence they are symmetrical</a:t>
            </a:r>
            <a:endParaRPr lang="en-US" dirty="0"/>
          </a:p>
        </p:txBody>
      </p:sp>
      <p:sp>
        <p:nvSpPr>
          <p:cNvPr id="4" name="Slide Number Placeholder 3"/>
          <p:cNvSpPr>
            <a:spLocks noGrp="1"/>
          </p:cNvSpPr>
          <p:nvPr>
            <p:ph type="sldNum" sz="quarter" idx="5"/>
          </p:nvPr>
        </p:nvSpPr>
        <p:spPr/>
        <p:txBody>
          <a:bodyPr/>
          <a:lstStyle/>
          <a:p>
            <a:fld id="{AB028A9F-22C9-C847-98C7-09E946A68243}" type="slidenum">
              <a:rPr lang="en-US" smtClean="0"/>
              <a:t>5</a:t>
            </a:fld>
            <a:endParaRPr lang="en-US"/>
          </a:p>
        </p:txBody>
      </p:sp>
    </p:spTree>
    <p:extLst>
      <p:ext uri="{BB962C8B-B14F-4D97-AF65-F5344CB8AC3E}">
        <p14:creationId xmlns:p14="http://schemas.microsoft.com/office/powerpoint/2010/main" val="388690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0" dirty="0">
                <a:solidFill>
                  <a:srgbClr val="C00000"/>
                </a:solidFill>
                <a:latin typeface="Times New Roman" panose="02020603050405020304" pitchFamily="18" charset="0"/>
                <a:cs typeface="Times New Roman" panose="02020603050405020304" pitchFamily="18" charset="0"/>
              </a:rPr>
              <a:t>Data Cleaning: Age is categorized into bins of 10 for better visualization</a:t>
            </a:r>
          </a:p>
          <a:p>
            <a:pPr marL="228600" indent="-228600">
              <a:buAutoNum type="arabicPeriod"/>
            </a:pPr>
            <a:r>
              <a:rPr lang="en-US" sz="1200" b="1" kern="0" dirty="0">
                <a:solidFill>
                  <a:srgbClr val="C00000"/>
                </a:solidFill>
                <a:latin typeface="Times New Roman" panose="02020603050405020304" pitchFamily="18" charset="0"/>
                <a:cs typeface="Times New Roman" panose="02020603050405020304" pitchFamily="18" charset="0"/>
              </a:rPr>
              <a:t>The youngest age group (20-29) has the shortest average sleep duration, while the oldest age group (50-59) has the longest average sleep duration.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0" dirty="0">
                <a:solidFill>
                  <a:schemeClr val="tx1"/>
                </a:solidFill>
                <a:latin typeface="Times New Roman" panose="02020603050405020304" pitchFamily="18" charset="0"/>
                <a:cs typeface="Times New Roman" panose="02020603050405020304" pitchFamily="18" charset="0"/>
              </a:rPr>
              <a:t>The increase in average sleep duration from the 20-29 age group to the 30-39 age group may be due to changes in lifestyle, such as settling into more regular work schedules or prioritizing health and sleep more as responsibilities increase.</a:t>
            </a:r>
            <a:endParaRPr lang="en-US" sz="1200" b="1" kern="0" dirty="0">
              <a:solidFill>
                <a:srgbClr val="C00000"/>
              </a:solidFill>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0" dirty="0">
                <a:solidFill>
                  <a:schemeClr val="tx1"/>
                </a:solidFill>
                <a:latin typeface="Times New Roman" panose="02020603050405020304" pitchFamily="18" charset="0"/>
                <a:cs typeface="Times New Roman" panose="02020603050405020304" pitchFamily="18" charset="0"/>
              </a:rPr>
              <a:t>The peak in the 50-59 age group reflect a greater emphasis on health and well-being as people approach or enter retirement, allowing for more consistent and longer sleep patterns.</a:t>
            </a:r>
          </a:p>
          <a:p>
            <a:pPr marL="228600" indent="-228600">
              <a:buAutoNum type="arabicPeriod"/>
            </a:pPr>
            <a:endParaRPr lang="en-US" sz="1200" b="1" kern="0" dirty="0">
              <a:solidFill>
                <a:srgbClr val="C00000"/>
              </a:solidFill>
              <a:latin typeface="Times New Roman" panose="02020603050405020304" pitchFamily="18" charset="0"/>
              <a:cs typeface="Times New Roman" panose="02020603050405020304" pitchFamily="18"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B028A9F-22C9-C847-98C7-09E946A68243}" type="slidenum">
              <a:rPr lang="en-US" smtClean="0"/>
              <a:t>6</a:t>
            </a:fld>
            <a:endParaRPr lang="en-US"/>
          </a:p>
        </p:txBody>
      </p:sp>
    </p:spTree>
    <p:extLst>
      <p:ext uri="{BB962C8B-B14F-4D97-AF65-F5344CB8AC3E}">
        <p14:creationId xmlns:p14="http://schemas.microsoft.com/office/powerpoint/2010/main" val="252170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cleaning : The physical activity was categorized as </a:t>
            </a:r>
            <a:r>
              <a:rPr lang="en-US" dirty="0" err="1"/>
              <a:t>low,moderate,high</a:t>
            </a:r>
            <a:r>
              <a:rPr lang="en-US" dirty="0"/>
              <a:t> using </a:t>
            </a:r>
            <a:r>
              <a:rPr lang="en-US" dirty="0" err="1"/>
              <a:t>mean,Inter</a:t>
            </a:r>
            <a:r>
              <a:rPr lang="en-US" dirty="0"/>
              <a:t> quartile range as threshold</a:t>
            </a:r>
          </a:p>
        </p:txBody>
      </p:sp>
      <p:sp>
        <p:nvSpPr>
          <p:cNvPr id="4" name="Slide Number Placeholder 3"/>
          <p:cNvSpPr>
            <a:spLocks noGrp="1"/>
          </p:cNvSpPr>
          <p:nvPr>
            <p:ph type="sldNum" sz="quarter" idx="5"/>
          </p:nvPr>
        </p:nvSpPr>
        <p:spPr/>
        <p:txBody>
          <a:bodyPr/>
          <a:lstStyle/>
          <a:p>
            <a:fld id="{AB028A9F-22C9-C847-98C7-09E946A68243}" type="slidenum">
              <a:rPr lang="en-US" smtClean="0"/>
              <a:t>7</a:t>
            </a:fld>
            <a:endParaRPr lang="en-US"/>
          </a:p>
        </p:txBody>
      </p:sp>
    </p:spTree>
    <p:extLst>
      <p:ext uri="{BB962C8B-B14F-4D97-AF65-F5344CB8AC3E}">
        <p14:creationId xmlns:p14="http://schemas.microsoft.com/office/powerpoint/2010/main" val="140645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population does not show any trend in the heart rate and sleep duration.</a:t>
            </a:r>
          </a:p>
        </p:txBody>
      </p:sp>
      <p:sp>
        <p:nvSpPr>
          <p:cNvPr id="4" name="Slide Number Placeholder 3"/>
          <p:cNvSpPr>
            <a:spLocks noGrp="1"/>
          </p:cNvSpPr>
          <p:nvPr>
            <p:ph type="sldNum" sz="quarter" idx="5"/>
          </p:nvPr>
        </p:nvSpPr>
        <p:spPr/>
        <p:txBody>
          <a:bodyPr/>
          <a:lstStyle/>
          <a:p>
            <a:fld id="{AB028A9F-22C9-C847-98C7-09E946A68243}" type="slidenum">
              <a:rPr lang="en-US" smtClean="0"/>
              <a:t>8</a:t>
            </a:fld>
            <a:endParaRPr lang="en-US"/>
          </a:p>
        </p:txBody>
      </p:sp>
    </p:spTree>
    <p:extLst>
      <p:ext uri="{BB962C8B-B14F-4D97-AF65-F5344CB8AC3E}">
        <p14:creationId xmlns:p14="http://schemas.microsoft.com/office/powerpoint/2010/main" val="228773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B028A9F-22C9-C847-98C7-09E946A68243}" type="slidenum">
              <a:rPr lang="en-US" smtClean="0"/>
              <a:t>9</a:t>
            </a:fld>
            <a:endParaRPr lang="en-US"/>
          </a:p>
        </p:txBody>
      </p:sp>
    </p:spTree>
    <p:extLst>
      <p:ext uri="{BB962C8B-B14F-4D97-AF65-F5344CB8AC3E}">
        <p14:creationId xmlns:p14="http://schemas.microsoft.com/office/powerpoint/2010/main" val="181819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B028A9F-22C9-C847-98C7-09E946A68243}" type="slidenum">
              <a:rPr lang="en-US" smtClean="0"/>
              <a:t>10</a:t>
            </a:fld>
            <a:endParaRPr lang="en-US"/>
          </a:p>
        </p:txBody>
      </p:sp>
    </p:spTree>
    <p:extLst>
      <p:ext uri="{BB962C8B-B14F-4D97-AF65-F5344CB8AC3E}">
        <p14:creationId xmlns:p14="http://schemas.microsoft.com/office/powerpoint/2010/main" val="117887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The chart represents the sleep time (</a:t>
            </a:r>
            <a:r>
              <a:rPr lang="en-US" kern="0" dirty="0">
                <a:solidFill>
                  <a:schemeClr val="tx1"/>
                </a:solidFill>
                <a:highlight>
                  <a:srgbClr val="00FF00"/>
                </a:highlight>
                <a:latin typeface="Times New Roman" panose="02020603050405020304" pitchFamily="18" charset="0"/>
                <a:cs typeface="Times New Roman" panose="02020603050405020304" pitchFamily="18" charset="0"/>
              </a:rPr>
              <a:t>green</a:t>
            </a:r>
            <a:r>
              <a:rPr lang="en-US" kern="0" dirty="0">
                <a:solidFill>
                  <a:schemeClr val="tx1"/>
                </a:solidFill>
                <a:latin typeface="Times New Roman" panose="02020603050405020304" pitchFamily="18" charset="0"/>
                <a:cs typeface="Times New Roman" panose="02020603050405020304" pitchFamily="18" charset="0"/>
              </a:rPr>
              <a:t>), average stress(</a:t>
            </a:r>
            <a:r>
              <a:rPr lang="en-US" kern="0" dirty="0">
                <a:solidFill>
                  <a:schemeClr val="tx1"/>
                </a:solidFill>
                <a:highlight>
                  <a:srgbClr val="FF0000"/>
                </a:highlight>
                <a:latin typeface="Times New Roman" panose="02020603050405020304" pitchFamily="18" charset="0"/>
                <a:cs typeface="Times New Roman" panose="02020603050405020304" pitchFamily="18" charset="0"/>
              </a:rPr>
              <a:t>red</a:t>
            </a:r>
            <a:r>
              <a:rPr lang="en-US" kern="0" dirty="0">
                <a:solidFill>
                  <a:schemeClr val="tx1"/>
                </a:solidFill>
                <a:latin typeface="Times New Roman" panose="02020603050405020304" pitchFamily="18" charset="0"/>
                <a:cs typeface="Times New Roman" panose="02020603050405020304" pitchFamily="18" charset="0"/>
              </a:rPr>
              <a:t>) based on occupation. Charts are arranged on descending order of sleep quality. </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Last row represents low sleep quality occupation while former rows has better sleep pattern.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B028A9F-22C9-C847-98C7-09E946A68243}" type="slidenum">
              <a:rPr lang="en-US" smtClean="0"/>
              <a:t>11</a:t>
            </a:fld>
            <a:endParaRPr lang="en-US"/>
          </a:p>
        </p:txBody>
      </p:sp>
    </p:spTree>
    <p:extLst>
      <p:ext uri="{BB962C8B-B14F-4D97-AF65-F5344CB8AC3E}">
        <p14:creationId xmlns:p14="http://schemas.microsoft.com/office/powerpoint/2010/main" val="118174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41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8/6/24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48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8/6/24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75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243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681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057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715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4704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1426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647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289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31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1562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0617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516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723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96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361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133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217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3443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150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32500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71" r:id="rId6"/>
    <p:sldLayoutId id="2147483766" r:id="rId7"/>
    <p:sldLayoutId id="2147483767" r:id="rId8"/>
    <p:sldLayoutId id="2147483768" r:id="rId9"/>
    <p:sldLayoutId id="2147483770" r:id="rId10"/>
    <p:sldLayoutId id="2147483769"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8/6/24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8494745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hda.com/english/wiki/ggplot2-facet-split-a-plot-into-a-matrix-of-panels" TargetMode="External"/><Relationship Id="rId2" Type="http://schemas.openxmlformats.org/officeDocument/2006/relationships/hyperlink" Target="https://www.kaggle.com/datasets/henryshan/sleep-health-and-lifestyle/data" TargetMode="External"/><Relationship Id="rId1" Type="http://schemas.openxmlformats.org/officeDocument/2006/relationships/slideLayout" Target="../slideLayouts/slideLayout2.xml"/><Relationship Id="rId6" Type="http://schemas.openxmlformats.org/officeDocument/2006/relationships/hyperlink" Target="https://www.datacamp.com/cheat-sheet/ggplot2-cheat-sheet" TargetMode="External"/><Relationship Id="rId5" Type="http://schemas.openxmlformats.org/officeDocument/2006/relationships/hyperlink" Target="https://www.geeksforgeeks.org/order-bars-in-ggplot2-bar-graph/" TargetMode="External"/><Relationship Id="rId4" Type="http://schemas.openxmlformats.org/officeDocument/2006/relationships/hyperlink" Target="https://stackoverflow.com/questions/68949512/ggplot2-bar-chart-with-two-bars-for-each-x-value-of-data-and-two-y-axi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henryshan/sleep-health-and-lifesty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B6B49-A4EB-E609-0B3D-3D50A15535B4}"/>
              </a:ext>
            </a:extLst>
          </p:cNvPr>
          <p:cNvSpPr>
            <a:spLocks noGrp="1"/>
          </p:cNvSpPr>
          <p:nvPr>
            <p:ph type="ctrTitle"/>
          </p:nvPr>
        </p:nvSpPr>
        <p:spPr>
          <a:xfrm>
            <a:off x="6738013" y="639098"/>
            <a:ext cx="4813072" cy="3571186"/>
          </a:xfrm>
        </p:spPr>
        <p:txBody>
          <a:bodyPr>
            <a:normAutofit fontScale="90000"/>
          </a:bodyPr>
          <a:lstStyle/>
          <a:p>
            <a:r>
              <a:rPr lang="en-US" sz="5400" dirty="0"/>
              <a:t>Impact of Physical &amp; Lifestyle factors on Sleep Health : Analysis</a:t>
            </a:r>
            <a:endParaRPr lang="en-US" sz="5000" dirty="0"/>
          </a:p>
        </p:txBody>
      </p:sp>
      <p:sp>
        <p:nvSpPr>
          <p:cNvPr id="3" name="Subtitle 2">
            <a:extLst>
              <a:ext uri="{FF2B5EF4-FFF2-40B4-BE49-F238E27FC236}">
                <a16:creationId xmlns:a16="http://schemas.microsoft.com/office/drawing/2014/main" id="{E9E1803A-84ED-D19E-BDA0-E0E3B7C18AFF}"/>
              </a:ext>
            </a:extLst>
          </p:cNvPr>
          <p:cNvSpPr>
            <a:spLocks noGrp="1"/>
          </p:cNvSpPr>
          <p:nvPr>
            <p:ph type="subTitle" idx="1"/>
          </p:nvPr>
        </p:nvSpPr>
        <p:spPr>
          <a:xfrm>
            <a:off x="6729999" y="4532015"/>
            <a:ext cx="4829101" cy="1162222"/>
          </a:xfrm>
        </p:spPr>
        <p:txBody>
          <a:bodyPr>
            <a:normAutofit/>
          </a:bodyPr>
          <a:lstStyle/>
          <a:p>
            <a:pPr>
              <a:lnSpc>
                <a:spcPct val="110000"/>
              </a:lnSpc>
            </a:pPr>
            <a:r>
              <a:rPr lang="en-US" sz="1100" b="1" dirty="0">
                <a:solidFill>
                  <a:schemeClr val="tx1">
                    <a:lumMod val="85000"/>
                    <a:lumOff val="15000"/>
                  </a:schemeClr>
                </a:solidFill>
              </a:rPr>
              <a:t>Name: Hari Priya Ramamoorthy</a:t>
            </a:r>
          </a:p>
          <a:p>
            <a:pPr>
              <a:lnSpc>
                <a:spcPct val="110000"/>
              </a:lnSpc>
            </a:pPr>
            <a:r>
              <a:rPr lang="en-US" sz="1100" b="1" dirty="0">
                <a:solidFill>
                  <a:schemeClr val="tx1">
                    <a:lumMod val="85000"/>
                    <a:lumOff val="15000"/>
                  </a:schemeClr>
                </a:solidFill>
              </a:rPr>
              <a:t>Date: 6</a:t>
            </a:r>
            <a:r>
              <a:rPr lang="en-US" sz="1100" b="1" baseline="30000" dirty="0">
                <a:solidFill>
                  <a:schemeClr val="tx1">
                    <a:lumMod val="85000"/>
                    <a:lumOff val="15000"/>
                  </a:schemeClr>
                </a:solidFill>
              </a:rPr>
              <a:t>th</a:t>
            </a:r>
            <a:r>
              <a:rPr lang="en-US" sz="1100" b="1" dirty="0">
                <a:solidFill>
                  <a:schemeClr val="tx1">
                    <a:lumMod val="85000"/>
                    <a:lumOff val="15000"/>
                  </a:schemeClr>
                </a:solidFill>
              </a:rPr>
              <a:t> August 2024</a:t>
            </a:r>
          </a:p>
          <a:p>
            <a:pPr>
              <a:lnSpc>
                <a:spcPct val="110000"/>
              </a:lnSpc>
            </a:pPr>
            <a:r>
              <a:rPr lang="en-US" sz="1100" b="1" dirty="0">
                <a:solidFill>
                  <a:schemeClr val="tx1">
                    <a:lumMod val="85000"/>
                    <a:lumOff val="15000"/>
                  </a:schemeClr>
                </a:solidFill>
              </a:rPr>
              <a:t>Class: ALY 6000 – Introduction to Analytics</a:t>
            </a:r>
          </a:p>
        </p:txBody>
      </p:sp>
      <p:pic>
        <p:nvPicPr>
          <p:cNvPr id="4" name="Picture 3" descr="Colorful liquid art">
            <a:extLst>
              <a:ext uri="{FF2B5EF4-FFF2-40B4-BE49-F238E27FC236}">
                <a16:creationId xmlns:a16="http://schemas.microsoft.com/office/drawing/2014/main" id="{663F1B1B-7501-933B-0D3D-EDC95A0B6553}"/>
              </a:ext>
            </a:extLst>
          </p:cNvPr>
          <p:cNvPicPr>
            <a:picLocks noChangeAspect="1"/>
          </p:cNvPicPr>
          <p:nvPr/>
        </p:nvPicPr>
        <p:blipFill>
          <a:blip r:embed="rId2"/>
          <a:srcRect l="10250" r="14103" b="2"/>
          <a:stretch/>
        </p:blipFill>
        <p:spPr>
          <a:xfrm>
            <a:off x="633999" y="640081"/>
            <a:ext cx="5462001" cy="5054156"/>
          </a:xfrm>
          <a:prstGeom prst="rect">
            <a:avLst/>
          </a:prstGeom>
        </p:spPr>
      </p:pic>
      <p:cxnSp>
        <p:nvCxnSpPr>
          <p:cNvPr id="23" name="Straight Connector 22">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0485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4" y="423073"/>
            <a:ext cx="5127171" cy="1450757"/>
          </a:xfrm>
        </p:spPr>
        <p:txBody>
          <a:bodyPr>
            <a:normAutofit/>
          </a:bodyPr>
          <a:lstStyle/>
          <a:p>
            <a:r>
              <a:rPr lang="en-US" sz="4700" dirty="0">
                <a:solidFill>
                  <a:schemeClr val="tx1"/>
                </a:solidFill>
              </a:rPr>
              <a:t>Stress Affects Sleep quality?</a:t>
            </a:r>
          </a:p>
        </p:txBody>
      </p: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411684" y="2407436"/>
            <a:ext cx="5127172" cy="2209169"/>
          </a:xfrm>
          <a:solidFill>
            <a:srgbClr val="FFC000"/>
          </a:solidFill>
        </p:spPr>
        <p:txBody>
          <a:bodyPr vert="horz" lIns="0" tIns="45720" rIns="0" bIns="45720" rtlCol="0">
            <a:noAutofit/>
          </a:bodyPr>
          <a:lstStyle/>
          <a:p>
            <a:pPr marL="164592" indent="0">
              <a:lnSpc>
                <a:spcPct val="115000"/>
              </a:lnSpc>
              <a:spcBef>
                <a:spcPts val="0"/>
              </a:spcBef>
              <a:spcAft>
                <a:spcPts val="800"/>
              </a:spcAft>
              <a:buNone/>
              <a:tabLst>
                <a:tab pos="914400" algn="l"/>
              </a:tabLst>
            </a:pPr>
            <a:endParaRPr lang="en-US" sz="1600" b="1" kern="0" dirty="0">
              <a:solidFill>
                <a:srgbClr val="C00000"/>
              </a:solidFill>
              <a:latin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latin typeface="Times New Roman" panose="02020603050405020304" pitchFamily="18" charset="0"/>
                <a:cs typeface="Times New Roman" panose="02020603050405020304" pitchFamily="18" charset="0"/>
              </a:rPr>
              <a:t>Key Points:</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Stress affects sleep cycles.</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High stress level sample population sleeps less than population with low stress</a:t>
            </a:r>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48790CA0-5843-3151-C131-2D5EC5734B5F}"/>
              </a:ext>
            </a:extLst>
          </p:cNvPr>
          <p:cNvPicPr>
            <a:picLocks noChangeAspect="1"/>
          </p:cNvPicPr>
          <p:nvPr/>
        </p:nvPicPr>
        <p:blipFill>
          <a:blip r:embed="rId3"/>
          <a:stretch>
            <a:fillRect/>
          </a:stretch>
        </p:blipFill>
        <p:spPr>
          <a:xfrm>
            <a:off x="339366" y="490194"/>
            <a:ext cx="5440952" cy="5788058"/>
          </a:xfrm>
          <a:prstGeom prst="rect">
            <a:avLst/>
          </a:prstGeom>
          <a:ln>
            <a:solidFill>
              <a:schemeClr val="tx1"/>
            </a:solidFill>
          </a:ln>
        </p:spPr>
      </p:pic>
    </p:spTree>
    <p:extLst>
      <p:ext uri="{BB962C8B-B14F-4D97-AF65-F5344CB8AC3E}">
        <p14:creationId xmlns:p14="http://schemas.microsoft.com/office/powerpoint/2010/main" val="170129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4" y="423073"/>
            <a:ext cx="5127171" cy="1450757"/>
          </a:xfrm>
        </p:spPr>
        <p:txBody>
          <a:bodyPr>
            <a:normAutofit fontScale="90000"/>
          </a:bodyPr>
          <a:lstStyle/>
          <a:p>
            <a:r>
              <a:rPr lang="en-US" sz="4700" dirty="0">
                <a:solidFill>
                  <a:schemeClr val="tx1"/>
                </a:solidFill>
              </a:rPr>
              <a:t>Occupation-Wise Stress &amp; Sleep Pattern</a:t>
            </a:r>
          </a:p>
        </p:txBody>
      </p: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843860" y="2407436"/>
            <a:ext cx="4440025" cy="3333488"/>
          </a:xfrm>
          <a:solidFill>
            <a:srgbClr val="FFC000"/>
          </a:solidFill>
        </p:spPr>
        <p:txBody>
          <a:bodyPr vert="horz" lIns="0" tIns="45720" rIns="0" bIns="45720" rtlCol="0">
            <a:noAutofit/>
          </a:bodyPr>
          <a:lstStyle/>
          <a:p>
            <a:pPr marL="164592" indent="0">
              <a:lnSpc>
                <a:spcPct val="115000"/>
              </a:lnSpc>
              <a:spcBef>
                <a:spcPts val="0"/>
              </a:spcBef>
              <a:spcAft>
                <a:spcPts val="800"/>
              </a:spcAft>
              <a:buNone/>
              <a:tabLst>
                <a:tab pos="914400" algn="l"/>
              </a:tabLst>
            </a:pPr>
            <a:endParaRPr lang="en-US" b="1" kern="0" dirty="0">
              <a:solidFill>
                <a:schemeClr val="tx1"/>
              </a:solidFill>
              <a:latin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latin typeface="Times New Roman" panose="02020603050405020304" pitchFamily="18" charset="0"/>
                <a:cs typeface="Times New Roman" panose="02020603050405020304" pitchFamily="18" charset="0"/>
              </a:rPr>
              <a:t>Key Points:</a:t>
            </a:r>
          </a:p>
          <a:p>
            <a:pPr marL="450342" indent="-285750">
              <a:lnSpc>
                <a:spcPct val="115000"/>
              </a:lnSpc>
              <a:spcBef>
                <a:spcPts val="0"/>
              </a:spcBef>
              <a:spcAft>
                <a:spcPts val="800"/>
              </a:spcAft>
              <a:buFont typeface="Wingdings" pitchFamily="2" charset="2"/>
              <a:buChar char="Ø"/>
              <a:tabLst>
                <a:tab pos="914400" algn="l"/>
              </a:tabLst>
            </a:pP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Occupation affects sleep quality.</a:t>
            </a:r>
          </a:p>
          <a:p>
            <a:pPr marL="450342" indent="-285750">
              <a:lnSpc>
                <a:spcPct val="115000"/>
              </a:lnSpc>
              <a:spcBef>
                <a:spcPts val="0"/>
              </a:spcBef>
              <a:spcAft>
                <a:spcPts val="800"/>
              </a:spcAft>
              <a:buFont typeface="Wingdings" pitchFamily="2" charset="2"/>
              <a:buChar char="Ø"/>
              <a:tabLst>
                <a:tab pos="914400" algn="l"/>
              </a:tabLst>
            </a:pPr>
            <a:r>
              <a:rPr kumimoji="0" lang="en-US" sz="18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Target oriented jobs </a:t>
            </a: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like Sales Representatives, scientists has </a:t>
            </a:r>
            <a:r>
              <a:rPr kumimoji="0" lang="en-US" sz="18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more stress and less sleep.</a:t>
            </a:r>
          </a:p>
          <a:p>
            <a:pPr marL="450342" indent="-285750">
              <a:lnSpc>
                <a:spcPct val="115000"/>
              </a:lnSpc>
              <a:spcBef>
                <a:spcPts val="0"/>
              </a:spcBef>
              <a:spcAft>
                <a:spcPts val="800"/>
              </a:spcAft>
              <a:buFont typeface="Wingdings" pitchFamily="2" charset="2"/>
              <a:buChar char="Ø"/>
              <a:tabLst>
                <a:tab pos="914400" algn="l"/>
              </a:tabLst>
            </a:pPr>
            <a:r>
              <a:rPr lang="en-US" b="1" kern="0" dirty="0">
                <a:solidFill>
                  <a:prstClr val="black"/>
                </a:solidFill>
                <a:latin typeface="Times New Roman" panose="02020603050405020304" pitchFamily="18" charset="0"/>
                <a:cs typeface="Times New Roman" panose="02020603050405020304" pitchFamily="18" charset="0"/>
              </a:rPr>
              <a:t>Stable, routine jobs </a:t>
            </a:r>
            <a:r>
              <a:rPr lang="en-US" kern="0" dirty="0">
                <a:solidFill>
                  <a:prstClr val="black"/>
                </a:solidFill>
                <a:latin typeface="Times New Roman" panose="02020603050405020304" pitchFamily="18" charset="0"/>
                <a:cs typeface="Times New Roman" panose="02020603050405020304" pitchFamily="18" charset="0"/>
              </a:rPr>
              <a:t>like</a:t>
            </a:r>
            <a:r>
              <a:rPr lang="en-US" b="1" kern="0" dirty="0">
                <a:solidFill>
                  <a:prstClr val="black"/>
                </a:solidFill>
                <a:latin typeface="Times New Roman" panose="02020603050405020304" pitchFamily="18" charset="0"/>
                <a:cs typeface="Times New Roman" panose="02020603050405020304" pitchFamily="18" charset="0"/>
              </a:rPr>
              <a:t> </a:t>
            </a:r>
            <a:r>
              <a:rPr lang="en-US" kern="0" dirty="0">
                <a:solidFill>
                  <a:prstClr val="black"/>
                </a:solidFill>
                <a:latin typeface="Times New Roman" panose="02020603050405020304" pitchFamily="18" charset="0"/>
                <a:cs typeface="Times New Roman" panose="02020603050405020304" pitchFamily="18" charset="0"/>
              </a:rPr>
              <a:t>E</a:t>
            </a:r>
            <a:r>
              <a:rPr kumimoji="0" lang="en-US" sz="1800" b="0"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ngineer</a:t>
            </a: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Accountants have </a:t>
            </a:r>
            <a:r>
              <a:rPr kumimoji="0" lang="en-US" sz="18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less stress and good sleep pattern.</a:t>
            </a:r>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E56191BE-B2A5-21FD-4167-9B4696EF520B}"/>
              </a:ext>
            </a:extLst>
          </p:cNvPr>
          <p:cNvPicPr>
            <a:picLocks noChangeAspect="1"/>
          </p:cNvPicPr>
          <p:nvPr/>
        </p:nvPicPr>
        <p:blipFill>
          <a:blip r:embed="rId3"/>
          <a:stretch>
            <a:fillRect/>
          </a:stretch>
        </p:blipFill>
        <p:spPr>
          <a:xfrm>
            <a:off x="122547" y="763571"/>
            <a:ext cx="6193411" cy="5237158"/>
          </a:xfrm>
          <a:prstGeom prst="rect">
            <a:avLst/>
          </a:prstGeom>
          <a:ln>
            <a:solidFill>
              <a:schemeClr val="tx1"/>
            </a:solidFill>
          </a:ln>
        </p:spPr>
      </p:pic>
    </p:spTree>
    <p:extLst>
      <p:ext uri="{BB962C8B-B14F-4D97-AF65-F5344CB8AC3E}">
        <p14:creationId xmlns:p14="http://schemas.microsoft.com/office/powerpoint/2010/main" val="217206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F0F5-F193-397A-848B-5A2572AC9ADB}"/>
              </a:ext>
            </a:extLst>
          </p:cNvPr>
          <p:cNvSpPr>
            <a:spLocks noGrp="1"/>
          </p:cNvSpPr>
          <p:nvPr>
            <p:ph type="title"/>
          </p:nvPr>
        </p:nvSpPr>
        <p:spPr>
          <a:xfrm>
            <a:off x="1097280" y="286604"/>
            <a:ext cx="10058400" cy="806906"/>
          </a:xfrm>
        </p:spPr>
        <p:txBody>
          <a:bodyPr>
            <a:normAutofit fontScale="90000"/>
          </a:bodyPr>
          <a:lstStyle/>
          <a:p>
            <a:r>
              <a:rPr lang="en-US" dirty="0">
                <a:solidFill>
                  <a:schemeClr val="tx1"/>
                </a:solidFill>
              </a:rPr>
              <a:t>Key Findings &amp; Conclusion</a:t>
            </a:r>
          </a:p>
        </p:txBody>
      </p:sp>
      <p:sp>
        <p:nvSpPr>
          <p:cNvPr id="3" name="Content Placeholder 2">
            <a:extLst>
              <a:ext uri="{FF2B5EF4-FFF2-40B4-BE49-F238E27FC236}">
                <a16:creationId xmlns:a16="http://schemas.microsoft.com/office/drawing/2014/main" id="{8D7F6EEB-9CA8-4E68-2A7D-8DB4B561460A}"/>
              </a:ext>
            </a:extLst>
          </p:cNvPr>
          <p:cNvSpPr>
            <a:spLocks noGrp="1"/>
          </p:cNvSpPr>
          <p:nvPr>
            <p:ph idx="1"/>
          </p:nvPr>
        </p:nvSpPr>
        <p:spPr>
          <a:xfrm>
            <a:off x="1066800" y="2068830"/>
            <a:ext cx="10058400" cy="4183380"/>
          </a:xfrm>
          <a:solidFill>
            <a:schemeClr val="bg2"/>
          </a:solidFill>
        </p:spPr>
        <p:txBody>
          <a:bodyPr>
            <a:noAutofit/>
          </a:bodyPr>
          <a:lstStyle/>
          <a:p>
            <a:pPr marL="544068" lvl="1" indent="-342900">
              <a:buFont typeface="+mj-lt"/>
              <a:buAutoNum type="arabicPeriod"/>
            </a:pPr>
            <a:endParaRPr lang="en-US" b="1" kern="0" dirty="0">
              <a:solidFill>
                <a:schemeClr val="tx1"/>
              </a:solidFill>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b="1" kern="0" dirty="0">
                <a:solidFill>
                  <a:schemeClr val="tx1"/>
                </a:solidFill>
                <a:latin typeface="Times New Roman" panose="02020603050405020304" pitchFamily="18" charset="0"/>
                <a:cs typeface="Times New Roman" panose="02020603050405020304" pitchFamily="18" charset="0"/>
              </a:rPr>
              <a:t>Gender Differences: </a:t>
            </a:r>
            <a:r>
              <a:rPr lang="en-US" kern="0" dirty="0">
                <a:solidFill>
                  <a:schemeClr val="tx1"/>
                </a:solidFill>
                <a:latin typeface="Times New Roman" panose="02020603050405020304" pitchFamily="18" charset="0"/>
                <a:cs typeface="Times New Roman" panose="02020603050405020304" pitchFamily="18" charset="0"/>
              </a:rPr>
              <a:t>Females generally have a higher average sleep duration compared to males, suggesting potential differences in sleep needs or behaviors between genders.</a:t>
            </a:r>
          </a:p>
          <a:p>
            <a:pPr marL="544068" lvl="1" indent="-342900">
              <a:buFont typeface="+mj-lt"/>
              <a:buAutoNum type="arabicPeriod"/>
            </a:pPr>
            <a:r>
              <a:rPr lang="en-US" b="1" kern="0" dirty="0">
                <a:solidFill>
                  <a:schemeClr val="tx1"/>
                </a:solidFill>
                <a:latin typeface="Times New Roman" panose="02020603050405020304" pitchFamily="18" charset="0"/>
                <a:cs typeface="Times New Roman" panose="02020603050405020304" pitchFamily="18" charset="0"/>
              </a:rPr>
              <a:t>Age Factor: </a:t>
            </a:r>
            <a:r>
              <a:rPr lang="en-US" kern="0" dirty="0">
                <a:solidFill>
                  <a:schemeClr val="tx1"/>
                </a:solidFill>
                <a:latin typeface="Times New Roman" panose="02020603050405020304" pitchFamily="18" charset="0"/>
                <a:cs typeface="Times New Roman" panose="02020603050405020304" pitchFamily="18" charset="0"/>
              </a:rPr>
              <a:t>The trend of increasing sleep duration with age highlights the importance of focusing on health and sleep as people age. This could be due to increased awareness and health issues requiring more rest.</a:t>
            </a:r>
          </a:p>
          <a:p>
            <a:pPr marL="544068" lvl="1" indent="-342900">
              <a:buFont typeface="+mj-lt"/>
              <a:buAutoNum type="arabicPeriod"/>
            </a:pPr>
            <a:r>
              <a:rPr lang="en-US" b="1" kern="0" dirty="0">
                <a:solidFill>
                  <a:schemeClr val="tx1"/>
                </a:solidFill>
                <a:latin typeface="Times New Roman" panose="02020603050405020304" pitchFamily="18" charset="0"/>
                <a:cs typeface="Times New Roman" panose="02020603050405020304" pitchFamily="18" charset="0"/>
              </a:rPr>
              <a:t>Physical Activity and Heart Rate: </a:t>
            </a:r>
            <a:r>
              <a:rPr lang="en-US" kern="0" dirty="0">
                <a:solidFill>
                  <a:schemeClr val="tx1"/>
                </a:solidFill>
                <a:latin typeface="Times New Roman" panose="02020603050405020304" pitchFamily="18" charset="0"/>
                <a:cs typeface="Times New Roman" panose="02020603050405020304" pitchFamily="18" charset="0"/>
              </a:rPr>
              <a:t>The lack of correlation between physical activity and heart rate with sleep duration suggests that other factors might be more influential in determining sleep duration in this population.</a:t>
            </a:r>
          </a:p>
          <a:p>
            <a:pPr marL="544068" lvl="1" indent="-342900">
              <a:buFont typeface="+mj-lt"/>
              <a:buAutoNum type="arabicPeriod"/>
            </a:pPr>
            <a:r>
              <a:rPr lang="en-US" b="1" kern="0" dirty="0">
                <a:solidFill>
                  <a:schemeClr val="tx1"/>
                </a:solidFill>
                <a:latin typeface="Times New Roman" panose="02020603050405020304" pitchFamily="18" charset="0"/>
                <a:cs typeface="Times New Roman" panose="02020603050405020304" pitchFamily="18" charset="0"/>
              </a:rPr>
              <a:t>Impact of Obesity: </a:t>
            </a:r>
            <a:r>
              <a:rPr lang="en-US" kern="0" dirty="0">
                <a:solidFill>
                  <a:schemeClr val="tx1"/>
                </a:solidFill>
                <a:latin typeface="Times New Roman" panose="02020603050405020304" pitchFamily="18" charset="0"/>
                <a:cs typeface="Times New Roman" panose="02020603050405020304" pitchFamily="18" charset="0"/>
              </a:rPr>
              <a:t>The negative effect of obesity on sleep cycles emphasizes the importance of maintaining a healthy BMI for better sleep health.</a:t>
            </a:r>
          </a:p>
          <a:p>
            <a:pPr marL="544068" lvl="1" indent="-342900">
              <a:buFont typeface="+mj-lt"/>
              <a:buAutoNum type="arabicPeriod"/>
            </a:pPr>
            <a:r>
              <a:rPr lang="en-US" b="1" kern="0" dirty="0">
                <a:solidFill>
                  <a:schemeClr val="tx1"/>
                </a:solidFill>
                <a:latin typeface="Times New Roman" panose="02020603050405020304" pitchFamily="18" charset="0"/>
                <a:cs typeface="Times New Roman" panose="02020603050405020304" pitchFamily="18" charset="0"/>
              </a:rPr>
              <a:t>Occupational</a:t>
            </a:r>
            <a:r>
              <a:rPr lang="en-US" kern="0" dirty="0">
                <a:solidFill>
                  <a:schemeClr val="tx1"/>
                </a:solidFill>
                <a:latin typeface="Times New Roman" panose="02020603050405020304" pitchFamily="18" charset="0"/>
                <a:cs typeface="Times New Roman" panose="02020603050405020304" pitchFamily="18" charset="0"/>
              </a:rPr>
              <a:t> </a:t>
            </a:r>
            <a:r>
              <a:rPr lang="en-US" b="1" kern="0" dirty="0">
                <a:solidFill>
                  <a:schemeClr val="tx1"/>
                </a:solidFill>
                <a:latin typeface="Times New Roman" panose="02020603050405020304" pitchFamily="18" charset="0"/>
                <a:cs typeface="Times New Roman" panose="02020603050405020304" pitchFamily="18" charset="0"/>
              </a:rPr>
              <a:t>Stress Influence: </a:t>
            </a:r>
            <a:r>
              <a:rPr lang="en-US" kern="0" dirty="0">
                <a:solidFill>
                  <a:schemeClr val="tx1"/>
                </a:solidFill>
                <a:latin typeface="Times New Roman" panose="02020603050405020304" pitchFamily="18" charset="0"/>
                <a:cs typeface="Times New Roman" panose="02020603050405020304" pitchFamily="18" charset="0"/>
              </a:rPr>
              <a:t>Occupational stress significantly impacts sleep quality. Target-oriented jobs, such as sales representatives and scientists, are associated with higher stress and shorter sleep durations, whereas stable, routine jobs like engineers and accountants experience lower stress and better sleep patterns.</a:t>
            </a:r>
            <a:endParaRPr lang="en-US" b="1" kern="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18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F51A-E9CA-3D1E-55F5-C589FE21C167}"/>
              </a:ext>
            </a:extLst>
          </p:cNvPr>
          <p:cNvSpPr>
            <a:spLocks noGrp="1"/>
          </p:cNvSpPr>
          <p:nvPr>
            <p:ph type="title"/>
          </p:nvPr>
        </p:nvSpPr>
        <p:spPr/>
        <p:txBody>
          <a:bodyPr>
            <a:normAutofit/>
          </a:bodyPr>
          <a:lstStyle/>
          <a:p>
            <a:r>
              <a:rPr lang="en-US" b="1" kern="0" dirty="0">
                <a:solidFill>
                  <a:srgbClr val="002060"/>
                </a:solidFill>
                <a:latin typeface="Times New Roman" panose="02020603050405020304" pitchFamily="18" charset="0"/>
                <a:cs typeface="Times New Roman" panose="02020603050405020304" pitchFamily="18" charset="0"/>
              </a:rPr>
              <a:t>To improve Sleep Quality…</a:t>
            </a:r>
            <a:endParaRPr lang="en-US" dirty="0"/>
          </a:p>
        </p:txBody>
      </p:sp>
      <p:sp>
        <p:nvSpPr>
          <p:cNvPr id="3" name="Content Placeholder 2">
            <a:extLst>
              <a:ext uri="{FF2B5EF4-FFF2-40B4-BE49-F238E27FC236}">
                <a16:creationId xmlns:a16="http://schemas.microsoft.com/office/drawing/2014/main" id="{95A64031-5350-6592-457B-8080423115A8}"/>
              </a:ext>
            </a:extLst>
          </p:cNvPr>
          <p:cNvSpPr>
            <a:spLocks noGrp="1"/>
          </p:cNvSpPr>
          <p:nvPr>
            <p:ph idx="1"/>
          </p:nvPr>
        </p:nvSpPr>
        <p:spPr/>
        <p:txBody>
          <a:bodyPr/>
          <a:lstStyle/>
          <a:p>
            <a:pPr lvl="1">
              <a:buFontTx/>
              <a:buChar char="-"/>
            </a:pPr>
            <a:endParaRPr lang="en-US" kern="0" dirty="0">
              <a:solidFill>
                <a:schemeClr val="tx1"/>
              </a:solidFill>
              <a:latin typeface="Times New Roman" panose="02020603050405020304" pitchFamily="18" charset="0"/>
              <a:cs typeface="Times New Roman" panose="02020603050405020304" pitchFamily="18" charset="0"/>
            </a:endParaRPr>
          </a:p>
          <a:p>
            <a:pPr marL="544068" lvl="1" indent="-342900">
              <a:buFont typeface="+mj-lt"/>
              <a:buAutoNum type="arabicPeriod"/>
            </a:pPr>
            <a:r>
              <a:rPr lang="en-US" kern="0" dirty="0">
                <a:solidFill>
                  <a:schemeClr val="tx1"/>
                </a:solidFill>
                <a:latin typeface="Times New Roman" panose="02020603050405020304" pitchFamily="18" charset="0"/>
                <a:cs typeface="Times New Roman" panose="02020603050405020304" pitchFamily="18" charset="0"/>
              </a:rPr>
              <a:t>Maintain healthy BMI</a:t>
            </a:r>
          </a:p>
          <a:p>
            <a:pPr marL="544068" lvl="1" indent="-342900">
              <a:buFont typeface="+mj-lt"/>
              <a:buAutoNum type="arabicPeriod"/>
            </a:pPr>
            <a:r>
              <a:rPr lang="en-US" kern="0" dirty="0">
                <a:solidFill>
                  <a:schemeClr val="tx1"/>
                </a:solidFill>
                <a:latin typeface="Times New Roman" panose="02020603050405020304" pitchFamily="18" charset="0"/>
                <a:cs typeface="Times New Roman" panose="02020603050405020304" pitchFamily="18" charset="0"/>
              </a:rPr>
              <a:t>Individuals need to maintain their stress levels despite their work load </a:t>
            </a:r>
          </a:p>
          <a:p>
            <a:pPr marL="544068" lvl="1" indent="-342900">
              <a:buFont typeface="+mj-lt"/>
              <a:buAutoNum type="arabicPeriod"/>
            </a:pPr>
            <a:r>
              <a:rPr lang="en-US" kern="0" dirty="0">
                <a:solidFill>
                  <a:schemeClr val="tx1"/>
                </a:solidFill>
                <a:latin typeface="Times New Roman" panose="02020603050405020304" pitchFamily="18" charset="0"/>
                <a:cs typeface="Times New Roman" panose="02020603050405020304" pitchFamily="18" charset="0"/>
              </a:rPr>
              <a:t>Organizations should identify and tailor health and wellness programs addressing specific stressors and health issues related to different occupations to improve overall sleep health.</a:t>
            </a:r>
          </a:p>
          <a:p>
            <a:endParaRPr lang="en-US" dirty="0"/>
          </a:p>
        </p:txBody>
      </p:sp>
    </p:spTree>
    <p:extLst>
      <p:ext uri="{BB962C8B-B14F-4D97-AF65-F5344CB8AC3E}">
        <p14:creationId xmlns:p14="http://schemas.microsoft.com/office/powerpoint/2010/main" val="294680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2562-C0F0-CA62-FA42-B29A0A12135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A233C8-8767-7360-CDB7-94AE54E400C0}"/>
              </a:ext>
            </a:extLst>
          </p:cNvPr>
          <p:cNvSpPr>
            <a:spLocks noGrp="1"/>
          </p:cNvSpPr>
          <p:nvPr>
            <p:ph idx="1"/>
          </p:nvPr>
        </p:nvSpPr>
        <p:spPr/>
        <p:txBody>
          <a:bodyPr>
            <a:normAutofit/>
          </a:bodyPr>
          <a:lstStyle/>
          <a:p>
            <a:r>
              <a:rPr lang="en-US" dirty="0">
                <a:hlinkClick r:id="rId2"/>
              </a:rPr>
              <a:t>https://www.kaggle.com/datasets/henryshan/sleep-health-and-lifestyle/data</a:t>
            </a:r>
            <a:endParaRPr lang="en-US" dirty="0"/>
          </a:p>
          <a:p>
            <a:r>
              <a:rPr lang="en-US" dirty="0">
                <a:hlinkClick r:id="rId3"/>
              </a:rPr>
              <a:t>http://www.sthda.com/english/wiki/ggplot2-facet-split-a-plot-into-a-matrix-of-panels</a:t>
            </a:r>
            <a:endParaRPr lang="en-US" dirty="0"/>
          </a:p>
          <a:p>
            <a:r>
              <a:rPr lang="en-US" dirty="0">
                <a:hlinkClick r:id="rId4"/>
              </a:rPr>
              <a:t>https://stackoverflow.com/questions/68949512/ggplot2-bar-chart-with-two-bars-for-each-x-value-of-data-and-two-y-axis</a:t>
            </a:r>
            <a:endParaRPr lang="en-US" dirty="0"/>
          </a:p>
          <a:p>
            <a:r>
              <a:rPr lang="en-US" dirty="0">
                <a:hlinkClick r:id="rId4"/>
              </a:rPr>
              <a:t>https://stackoverflow.com/questions/68949512/ggplot2-bar-chart-with-two-bars-for-each-x-value-of-data-and-two-y-axis</a:t>
            </a:r>
            <a:endParaRPr lang="en-US" dirty="0"/>
          </a:p>
          <a:p>
            <a:r>
              <a:rPr lang="en-US" dirty="0">
                <a:hlinkClick r:id="rId5"/>
              </a:rPr>
              <a:t>https://www.geeksforgeeks.org/order-bars-in-ggplot2-bar-graph/</a:t>
            </a:r>
            <a:endParaRPr lang="en-US" dirty="0"/>
          </a:p>
          <a:p>
            <a:r>
              <a:rPr lang="en-US" dirty="0">
                <a:hlinkClick r:id="rId6"/>
              </a:rPr>
              <a:t>https://www.datacamp.com/cheat-sheet/ggplot2-cheat-sheet</a:t>
            </a:r>
            <a:endParaRPr lang="en-US" dirty="0"/>
          </a:p>
          <a:p>
            <a:endParaRPr lang="en-US" dirty="0"/>
          </a:p>
        </p:txBody>
      </p:sp>
    </p:spTree>
    <p:extLst>
      <p:ext uri="{BB962C8B-B14F-4D97-AF65-F5344CB8AC3E}">
        <p14:creationId xmlns:p14="http://schemas.microsoft.com/office/powerpoint/2010/main" val="233546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407A-7AA7-6DC3-044D-8624B3AF3C2B}"/>
              </a:ext>
            </a:extLst>
          </p:cNvPr>
          <p:cNvSpPr>
            <a:spLocks noGrp="1"/>
          </p:cNvSpPr>
          <p:nvPr>
            <p:ph type="title"/>
          </p:nvPr>
        </p:nvSpPr>
        <p:spPr/>
        <p:txBody>
          <a:bodyPr/>
          <a:lstStyle/>
          <a:p>
            <a:r>
              <a:rPr lang="en-US" dirty="0">
                <a:solidFill>
                  <a:schemeClr val="tx1"/>
                </a:solidFill>
              </a:rPr>
              <a:t>Dataset Overview</a:t>
            </a:r>
          </a:p>
        </p:txBody>
      </p:sp>
      <p:sp>
        <p:nvSpPr>
          <p:cNvPr id="3" name="Content Placeholder 2">
            <a:extLst>
              <a:ext uri="{FF2B5EF4-FFF2-40B4-BE49-F238E27FC236}">
                <a16:creationId xmlns:a16="http://schemas.microsoft.com/office/drawing/2014/main" id="{56380291-2268-33E9-EB37-4297D16C6FAA}"/>
              </a:ext>
            </a:extLst>
          </p:cNvPr>
          <p:cNvSpPr>
            <a:spLocks noGrp="1"/>
          </p:cNvSpPr>
          <p:nvPr>
            <p:ph idx="1"/>
          </p:nvPr>
        </p:nvSpPr>
        <p:spPr>
          <a:xfrm>
            <a:off x="1097280" y="2108201"/>
            <a:ext cx="10058400" cy="4182871"/>
          </a:xfrm>
        </p:spPr>
        <p:txBody>
          <a:bodyPr>
            <a:normAutofit fontScale="92500"/>
          </a:bodyPr>
          <a:lstStyle/>
          <a:p>
            <a:r>
              <a:rPr lang="en-US" b="1" dirty="0">
                <a:solidFill>
                  <a:schemeClr val="tx1"/>
                </a:solidFill>
                <a:latin typeface="Times New Roman" panose="02020603050405020304" pitchFamily="18" charset="0"/>
                <a:cs typeface="Times New Roman" panose="02020603050405020304" pitchFamily="18" charset="0"/>
              </a:rPr>
              <a:t>Source of the dataset: </a:t>
            </a:r>
            <a:r>
              <a:rPr lang="en-US"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https://www.kaggle.com/datasets/henryshan/sleep-health-and-lifestyle</a:t>
            </a:r>
            <a:r>
              <a:rPr lang="en-US" dirty="0">
                <a:solidFill>
                  <a:schemeClr val="tx2"/>
                </a:solidFill>
                <a:latin typeface="Times New Roman" panose="02020603050405020304" pitchFamily="18" charset="0"/>
                <a:cs typeface="Times New Roman" panose="02020603050405020304" pitchFamily="18" charset="0"/>
              </a:rPr>
              <a:t> </a:t>
            </a:r>
          </a:p>
          <a:p>
            <a:r>
              <a:rPr lang="en-US" b="1" dirty="0">
                <a:solidFill>
                  <a:schemeClr val="tx1"/>
                </a:solidFill>
                <a:latin typeface="Times New Roman" panose="02020603050405020304" pitchFamily="18" charset="0"/>
                <a:cs typeface="Times New Roman" panose="02020603050405020304" pitchFamily="18" charset="0"/>
              </a:rPr>
              <a:t>Dataset Description: </a:t>
            </a:r>
          </a:p>
          <a:p>
            <a:r>
              <a:rPr lang="en-US" i="0" dirty="0">
                <a:solidFill>
                  <a:schemeClr val="tx1"/>
                </a:solidFill>
                <a:effectLst/>
                <a:highlight>
                  <a:srgbClr val="FFFFFF"/>
                </a:highlight>
                <a:latin typeface="Times New Roman" panose="02020603050405020304" pitchFamily="18" charset="0"/>
                <a:cs typeface="Times New Roman" panose="02020603050405020304" pitchFamily="18" charset="0"/>
              </a:rPr>
              <a:t>- This dataset, </a:t>
            </a:r>
            <a:r>
              <a:rPr lang="en-US" dirty="0">
                <a:solidFill>
                  <a:schemeClr val="tx1"/>
                </a:solidFill>
                <a:latin typeface="Times New Roman" panose="02020603050405020304" pitchFamily="18" charset="0"/>
                <a:cs typeface="Times New Roman" panose="02020603050405020304" pitchFamily="18" charset="0"/>
              </a:rPr>
              <a:t>contains</a:t>
            </a:r>
            <a:r>
              <a:rPr lang="en-US" i="0" dirty="0">
                <a:solidFill>
                  <a:schemeClr val="tx1"/>
                </a:solidFill>
                <a:effectLst/>
                <a:highlight>
                  <a:srgbClr val="FFFFFF"/>
                </a:highlight>
                <a:latin typeface="Times New Roman" panose="02020603050405020304" pitchFamily="18" charset="0"/>
                <a:cs typeface="Times New Roman" panose="02020603050405020304" pitchFamily="18" charset="0"/>
              </a:rPr>
              <a:t> 373 rows and 13 columns, encompasses a broad spectrum of variables associated with sleep and daily routines of the working group people aged between 24 to 59 years.</a:t>
            </a:r>
          </a:p>
          <a:p>
            <a:r>
              <a:rPr lang="en-US" i="0" dirty="0">
                <a:solidFill>
                  <a:schemeClr val="tx1"/>
                </a:solidFill>
                <a:effectLst/>
                <a:highlight>
                  <a:srgbClr val="FFFFFF"/>
                </a:highlight>
                <a:latin typeface="Times New Roman" panose="02020603050405020304" pitchFamily="18" charset="0"/>
                <a:cs typeface="Times New Roman" panose="02020603050405020304" pitchFamily="18" charset="0"/>
              </a:rPr>
              <a:t> - It provides information on aspects like gender, age, profession, duration of sleep, sleep quality, level of physical activity, stress levels, BMI classification, and the existence or non-existence of sleep disorders.</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Why Studying this data is Important? </a:t>
            </a:r>
          </a:p>
          <a:p>
            <a:pPr lvl="1"/>
            <a:r>
              <a:rPr lang="en-US" sz="1800" dirty="0">
                <a:solidFill>
                  <a:schemeClr val="tx1"/>
                </a:solidFill>
                <a:latin typeface="Times New Roman" panose="02020603050405020304" pitchFamily="18" charset="0"/>
                <a:cs typeface="Times New Roman" panose="02020603050405020304" pitchFamily="18" charset="0"/>
              </a:rPr>
              <a:t>Adequate sleep is crucial for both mental and physical health, that influences conditions such as obesity, diabetes, and cardiovascular diseases.</a:t>
            </a:r>
          </a:p>
          <a:p>
            <a:pPr lvl="1"/>
            <a:r>
              <a:rPr lang="en-US" sz="1800" dirty="0">
                <a:solidFill>
                  <a:schemeClr val="tx1"/>
                </a:solidFill>
                <a:latin typeface="Times New Roman" panose="02020603050405020304" pitchFamily="18" charset="0"/>
                <a:cs typeface="Times New Roman" panose="02020603050405020304" pitchFamily="18" charset="0"/>
              </a:rPr>
              <a:t>Understanding sleep's impact on health can guide public and organizations health interventions and policies.</a:t>
            </a:r>
          </a:p>
        </p:txBody>
      </p:sp>
    </p:spTree>
    <p:extLst>
      <p:ext uri="{BB962C8B-B14F-4D97-AF65-F5344CB8AC3E}">
        <p14:creationId xmlns:p14="http://schemas.microsoft.com/office/powerpoint/2010/main" val="191957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24E2-0433-5BA9-816A-47D8FA0697AB}"/>
              </a:ext>
            </a:extLst>
          </p:cNvPr>
          <p:cNvSpPr>
            <a:spLocks noGrp="1"/>
          </p:cNvSpPr>
          <p:nvPr>
            <p:ph type="title"/>
          </p:nvPr>
        </p:nvSpPr>
        <p:spPr/>
        <p:txBody>
          <a:bodyPr/>
          <a:lstStyle/>
          <a:p>
            <a:r>
              <a:rPr lang="en-US" dirty="0">
                <a:solidFill>
                  <a:schemeClr val="tx1"/>
                </a:solidFill>
              </a:rPr>
              <a:t>Key Questions</a:t>
            </a:r>
          </a:p>
        </p:txBody>
      </p:sp>
      <p:sp>
        <p:nvSpPr>
          <p:cNvPr id="3" name="Content Placeholder 2">
            <a:extLst>
              <a:ext uri="{FF2B5EF4-FFF2-40B4-BE49-F238E27FC236}">
                <a16:creationId xmlns:a16="http://schemas.microsoft.com/office/drawing/2014/main" id="{83DB542E-F8A7-BC05-97FE-313DDB592C1F}"/>
              </a:ext>
            </a:extLst>
          </p:cNvPr>
          <p:cNvSpPr>
            <a:spLocks noGrp="1"/>
          </p:cNvSpPr>
          <p:nvPr>
            <p:ph idx="1"/>
          </p:nvPr>
        </p:nvSpPr>
        <p:spPr/>
        <p:txBody>
          <a:bodyPr>
            <a:normAutofit/>
          </a:bodyPr>
          <a:lstStyle/>
          <a:p>
            <a:pPr marL="342900" indent="-342900">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Pattern of sleep across different gender and different age groups?</a:t>
            </a:r>
          </a:p>
          <a:p>
            <a:pPr marL="342900" indent="-342900">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How does physical activity affect sleep?</a:t>
            </a:r>
          </a:p>
          <a:p>
            <a:pPr marL="342900" indent="-342900">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How does BMI affect sleep?</a:t>
            </a:r>
          </a:p>
          <a:p>
            <a:pPr marL="342900" indent="-342900">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How does stress correlate with sleep?</a:t>
            </a:r>
          </a:p>
          <a:p>
            <a:pPr marL="342900" indent="-342900">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Occupation affects sleep?</a:t>
            </a:r>
          </a:p>
        </p:txBody>
      </p:sp>
    </p:spTree>
    <p:extLst>
      <p:ext uri="{BB962C8B-B14F-4D97-AF65-F5344CB8AC3E}">
        <p14:creationId xmlns:p14="http://schemas.microsoft.com/office/powerpoint/2010/main" val="305658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86B6-5DC0-1F4C-BD08-340989360E51}"/>
              </a:ext>
            </a:extLst>
          </p:cNvPr>
          <p:cNvSpPr>
            <a:spLocks noGrp="1"/>
          </p:cNvSpPr>
          <p:nvPr>
            <p:ph type="title"/>
          </p:nvPr>
        </p:nvSpPr>
        <p:spPr>
          <a:xfrm>
            <a:off x="3486020" y="205285"/>
            <a:ext cx="4834647" cy="1107996"/>
          </a:xfrm>
        </p:spPr>
        <p:txBody>
          <a:bodyPr/>
          <a:lstStyle/>
          <a:p>
            <a:r>
              <a:rPr lang="en-US" dirty="0"/>
              <a:t>Glimpse of Data</a:t>
            </a:r>
          </a:p>
        </p:txBody>
      </p:sp>
      <p:sp>
        <p:nvSpPr>
          <p:cNvPr id="5" name="TextBox 4">
            <a:extLst>
              <a:ext uri="{FF2B5EF4-FFF2-40B4-BE49-F238E27FC236}">
                <a16:creationId xmlns:a16="http://schemas.microsoft.com/office/drawing/2014/main" id="{95108BC7-C495-8338-B1BC-10B2A7465647}"/>
              </a:ext>
            </a:extLst>
          </p:cNvPr>
          <p:cNvSpPr txBox="1"/>
          <p:nvPr/>
        </p:nvSpPr>
        <p:spPr>
          <a:xfrm>
            <a:off x="354531" y="1772364"/>
            <a:ext cx="7509309" cy="4739759"/>
          </a:xfrm>
          <a:prstGeom prst="rect">
            <a:avLst/>
          </a:prstGeom>
          <a:noFill/>
        </p:spPr>
        <p:txBody>
          <a:bodyPr wrap="square" rtlCol="0">
            <a:spAutoFit/>
          </a:bodyPr>
          <a:lstStyle/>
          <a:p>
            <a:r>
              <a:rPr lang="en-US" sz="1400" b="1" dirty="0">
                <a:solidFill>
                  <a:prstClr val="black"/>
                </a:solidFill>
                <a:latin typeface="Times New Roman" panose="02020603050405020304" pitchFamily="18" charset="0"/>
                <a:cs typeface="Times New Roman" panose="02020603050405020304" pitchFamily="18" charset="0"/>
              </a:rPr>
              <a:t>Count of Categorical variables – 4</a:t>
            </a:r>
          </a:p>
          <a:p>
            <a:r>
              <a:rPr lang="en-US" sz="1400" b="1" dirty="0">
                <a:solidFill>
                  <a:prstClr val="black"/>
                </a:solidFill>
                <a:latin typeface="Times New Roman" panose="02020603050405020304" pitchFamily="18" charset="0"/>
                <a:cs typeface="Times New Roman" panose="02020603050405020304" pitchFamily="18" charset="0"/>
              </a:rPr>
              <a:t>Count of Numerical variables – 5 </a:t>
            </a:r>
          </a:p>
          <a:p>
            <a:endParaRPr lang="en-US" sz="1400" b="1" dirty="0">
              <a:solidFill>
                <a:prstClr val="black"/>
              </a:solidFill>
              <a:latin typeface="Times New Roman" panose="02020603050405020304" pitchFamily="18" charset="0"/>
              <a:cs typeface="Times New Roman" panose="02020603050405020304" pitchFamily="18" charset="0"/>
            </a:endParaRPr>
          </a:p>
          <a:p>
            <a:r>
              <a:rPr lang="en-US" sz="1400" b="1" dirty="0">
                <a:solidFill>
                  <a:prstClr val="black"/>
                </a:solidFill>
                <a:latin typeface="Times New Roman" panose="02020603050405020304" pitchFamily="18" charset="0"/>
                <a:cs typeface="Times New Roman" panose="02020603050405020304" pitchFamily="18" charset="0"/>
              </a:rPr>
              <a:t>Categorical Variables:</a:t>
            </a:r>
          </a:p>
          <a:p>
            <a:pPr marL="800100" lvl="1" indent="-342900">
              <a:buFont typeface="+mj-lt"/>
              <a:buAutoNum type="arabicPeriod"/>
            </a:pPr>
            <a:r>
              <a:rPr lang="en-US" sz="1400" dirty="0">
                <a:solidFill>
                  <a:prstClr val="black"/>
                </a:solidFill>
                <a:latin typeface="Times New Roman" panose="02020603050405020304" pitchFamily="18" charset="0"/>
                <a:cs typeface="Times New Roman" panose="02020603050405020304" pitchFamily="18" charset="0"/>
              </a:rPr>
              <a:t>Gender – Male / Female</a:t>
            </a:r>
          </a:p>
          <a:p>
            <a:pPr marL="800100" lvl="1" indent="-342900">
              <a:buFont typeface="+mj-lt"/>
              <a:buAutoNum type="arabicPeriod"/>
            </a:pPr>
            <a:r>
              <a:rPr lang="en-US" sz="1400" dirty="0">
                <a:solidFill>
                  <a:prstClr val="black"/>
                </a:solidFill>
                <a:latin typeface="Times New Roman" panose="02020603050405020304" pitchFamily="18" charset="0"/>
                <a:cs typeface="Times New Roman" panose="02020603050405020304" pitchFamily="18" charset="0"/>
              </a:rPr>
              <a:t>BMI category – Normal / Overweight / Obese</a:t>
            </a:r>
          </a:p>
          <a:p>
            <a:pPr marL="800100" lvl="1" indent="-342900">
              <a:buFont typeface="+mj-lt"/>
              <a:buAutoNum type="arabicPeriod"/>
            </a:pPr>
            <a:r>
              <a:rPr lang="en-US" sz="1400" dirty="0">
                <a:solidFill>
                  <a:prstClr val="black"/>
                </a:solidFill>
                <a:latin typeface="Times New Roman" panose="02020603050405020304" pitchFamily="18" charset="0"/>
                <a:cs typeface="Times New Roman" panose="02020603050405020304" pitchFamily="18" charset="0"/>
              </a:rPr>
              <a:t>Sleep disorder – Insomnia / Sleep Apnea / None</a:t>
            </a:r>
          </a:p>
          <a:p>
            <a:pPr marL="800100" lvl="1" indent="-342900">
              <a:buFont typeface="+mj-lt"/>
              <a:buAutoNum type="arabicPeriod"/>
            </a:pPr>
            <a:r>
              <a:rPr lang="en-US" sz="1400" dirty="0">
                <a:solidFill>
                  <a:prstClr val="black"/>
                </a:solidFill>
                <a:latin typeface="Times New Roman" panose="02020603050405020304" pitchFamily="18" charset="0"/>
                <a:cs typeface="Times New Roman" panose="02020603050405020304" pitchFamily="18" charset="0"/>
              </a:rPr>
              <a:t>Occupation </a:t>
            </a:r>
          </a:p>
          <a:p>
            <a:endParaRPr lang="en-US" dirty="0">
              <a:solidFill>
                <a:prstClr val="black"/>
              </a:solidFill>
              <a:latin typeface="Times New Roman" panose="02020603050405020304" pitchFamily="18" charset="0"/>
              <a:cs typeface="Times New Roman" panose="02020603050405020304" pitchFamily="18" charset="0"/>
            </a:endParaRPr>
          </a:p>
          <a:p>
            <a:r>
              <a:rPr lang="en-US" b="1" dirty="0">
                <a:solidFill>
                  <a:prstClr val="black"/>
                </a:solidFill>
                <a:latin typeface="Times New Roman" panose="02020603050405020304" pitchFamily="18" charset="0"/>
                <a:cs typeface="Times New Roman" panose="02020603050405020304" pitchFamily="18" charset="0"/>
              </a:rPr>
              <a:t>Summary of Numerical Variables:</a:t>
            </a:r>
          </a:p>
          <a:p>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 		      Age   	     Quality of sleep		Physical activity  	Stress level		Heart Rate</a:t>
            </a:r>
          </a:p>
          <a:p>
            <a:r>
              <a:rPr lang="en-US" sz="1400" dirty="0">
                <a:solidFill>
                  <a:prstClr val="black"/>
                </a:solidFill>
                <a:latin typeface="Times New Roman" panose="02020603050405020304" pitchFamily="18" charset="0"/>
                <a:cs typeface="Times New Roman" panose="02020603050405020304" pitchFamily="18" charset="0"/>
              </a:rPr>
              <a:t>		   (in Years)		(in hours)		  (in mins/day)	(Rated 0-10)		    (bpm)</a:t>
            </a:r>
          </a:p>
          <a:p>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Min.  	  	27.00000 		4.000000 		30.00000 		3.000000		 65.00000 	</a:t>
            </a:r>
          </a:p>
          <a:p>
            <a:r>
              <a:rPr lang="en-US" sz="1400" dirty="0">
                <a:solidFill>
                  <a:prstClr val="black"/>
                </a:solidFill>
                <a:latin typeface="Times New Roman" panose="02020603050405020304" pitchFamily="18" charset="0"/>
                <a:cs typeface="Times New Roman" panose="02020603050405020304" pitchFamily="18" charset="0"/>
              </a:rPr>
              <a:t>1st Qu.	35.00000 		6.000000		45.00000		4.000000		 68.00000</a:t>
            </a:r>
          </a:p>
          <a:p>
            <a:r>
              <a:rPr lang="en-US" sz="1400" b="1" dirty="0">
                <a:solidFill>
                  <a:srgbClr val="1F497D"/>
                </a:solidFill>
                <a:latin typeface="Times New Roman" panose="02020603050405020304" pitchFamily="18" charset="0"/>
                <a:cs typeface="Times New Roman" panose="02020603050405020304" pitchFamily="18" charset="0"/>
              </a:rPr>
              <a:t>Median  	43.00000 		7.000000 		60.00000 		5.000000		 70.00000</a:t>
            </a:r>
          </a:p>
          <a:p>
            <a:r>
              <a:rPr lang="en-US" sz="1400" b="1" dirty="0">
                <a:solidFill>
                  <a:srgbClr val="1F497D"/>
                </a:solidFill>
                <a:latin typeface="Times New Roman" panose="02020603050405020304" pitchFamily="18" charset="0"/>
                <a:cs typeface="Times New Roman" panose="02020603050405020304" pitchFamily="18" charset="0"/>
              </a:rPr>
              <a:t>Mean    	42.13941 		7.308311 		59.12869 		5.391421		 70.17158</a:t>
            </a:r>
          </a:p>
          <a:p>
            <a:r>
              <a:rPr lang="en-US" sz="1400" dirty="0">
                <a:solidFill>
                  <a:prstClr val="black"/>
                </a:solidFill>
                <a:latin typeface="Times New Roman" panose="02020603050405020304" pitchFamily="18" charset="0"/>
                <a:cs typeface="Times New Roman" panose="02020603050405020304" pitchFamily="18" charset="0"/>
              </a:rPr>
              <a:t>3rd Qu. 	50.00000 		8.000000 		75.00000 		7.000000		 72.00000</a:t>
            </a:r>
          </a:p>
          <a:p>
            <a:r>
              <a:rPr lang="en-US" sz="1400" dirty="0">
                <a:solidFill>
                  <a:prstClr val="black"/>
                </a:solidFill>
                <a:latin typeface="Times New Roman" panose="02020603050405020304" pitchFamily="18" charset="0"/>
                <a:cs typeface="Times New Roman" panose="02020603050405020304" pitchFamily="18" charset="0"/>
              </a:rPr>
              <a:t>Max.    	59.00000 		9.000000 		90.00000 		8.000000		 86.00000</a:t>
            </a:r>
          </a:p>
        </p:txBody>
      </p:sp>
      <p:sp>
        <p:nvSpPr>
          <p:cNvPr id="3" name="TextBox 2">
            <a:extLst>
              <a:ext uri="{FF2B5EF4-FFF2-40B4-BE49-F238E27FC236}">
                <a16:creationId xmlns:a16="http://schemas.microsoft.com/office/drawing/2014/main" id="{E26BE63B-9240-0EBD-DF11-4F3429104F95}"/>
              </a:ext>
            </a:extLst>
          </p:cNvPr>
          <p:cNvSpPr txBox="1"/>
          <p:nvPr/>
        </p:nvSpPr>
        <p:spPr>
          <a:xfrm>
            <a:off x="7978140" y="1178719"/>
            <a:ext cx="3977073" cy="5355312"/>
          </a:xfrm>
          <a:prstGeom prst="rect">
            <a:avLst/>
          </a:prstGeom>
          <a:solidFill>
            <a:srgbClr val="FFC000"/>
          </a:solidFill>
        </p:spPr>
        <p:txBody>
          <a:bodyPr wrap="square" rtlCol="0">
            <a:spAutoFit/>
          </a:bodyPr>
          <a:lstStyle/>
          <a:p>
            <a:r>
              <a:rPr lang="en-US" b="1" dirty="0">
                <a:solidFill>
                  <a:schemeClr val="accent2"/>
                </a:solidFill>
              </a:rPr>
              <a:t>Key Summary:</a:t>
            </a:r>
            <a:endParaRPr lang="en-US" dirty="0"/>
          </a:p>
          <a:p>
            <a:pPr marL="285750" indent="-285750">
              <a:buFontTx/>
              <a:buChar char="-"/>
            </a:pPr>
            <a:r>
              <a:rPr lang="en-US" dirty="0"/>
              <a:t>There are </a:t>
            </a:r>
            <a:r>
              <a:rPr lang="en-US" b="1" dirty="0"/>
              <a:t>4 Categorical and 5 Numerical variables</a:t>
            </a:r>
          </a:p>
          <a:p>
            <a:endParaRPr lang="en-US" dirty="0"/>
          </a:p>
          <a:p>
            <a:pPr marL="285750" indent="-285750">
              <a:buFontTx/>
              <a:buChar char="-"/>
            </a:pPr>
            <a:r>
              <a:rPr lang="en-US" dirty="0"/>
              <a:t>Age of the </a:t>
            </a:r>
            <a:r>
              <a:rPr lang="en-US" b="1" dirty="0"/>
              <a:t>sample represents working group population </a:t>
            </a:r>
            <a:r>
              <a:rPr lang="en-US" dirty="0"/>
              <a:t>aged between 27 to 59.</a:t>
            </a:r>
          </a:p>
          <a:p>
            <a:pPr marL="285750" indent="-285750">
              <a:buFontTx/>
              <a:buChar char="-"/>
            </a:pPr>
            <a:endParaRPr lang="en-US" dirty="0"/>
          </a:p>
          <a:p>
            <a:pPr marL="285750" indent="-285750">
              <a:buFontTx/>
              <a:buChar char="-"/>
            </a:pPr>
            <a:r>
              <a:rPr lang="en-US" dirty="0"/>
              <a:t>The </a:t>
            </a:r>
            <a:r>
              <a:rPr lang="en-US" b="1" dirty="0"/>
              <a:t>sleeping hours </a:t>
            </a:r>
            <a:r>
              <a:rPr lang="en-US" dirty="0"/>
              <a:t>of the sample population ranges between 4 to 9 hours with the </a:t>
            </a:r>
            <a:r>
              <a:rPr lang="en-US" b="1" dirty="0"/>
              <a:t>mean of 7.30 hours</a:t>
            </a:r>
            <a:r>
              <a:rPr lang="en-US" dirty="0"/>
              <a:t>.</a:t>
            </a:r>
          </a:p>
          <a:p>
            <a:pPr marL="285750" indent="-285750">
              <a:buFontTx/>
              <a:buChar char="-"/>
            </a:pPr>
            <a:endParaRPr lang="en-US" dirty="0"/>
          </a:p>
          <a:p>
            <a:pPr marL="285750" indent="-285750">
              <a:buFontTx/>
              <a:buChar char="-"/>
            </a:pPr>
            <a:r>
              <a:rPr lang="en-US" dirty="0"/>
              <a:t>The sample population’s time spent on </a:t>
            </a:r>
            <a:r>
              <a:rPr lang="en-US" b="1" dirty="0"/>
              <a:t>physical activity </a:t>
            </a:r>
            <a:r>
              <a:rPr lang="en-US" dirty="0"/>
              <a:t>ranges from 30 mins to 90 mins a day with the </a:t>
            </a:r>
            <a:r>
              <a:rPr lang="en-US" b="1" dirty="0"/>
              <a:t>mean of 60 mins</a:t>
            </a:r>
            <a:r>
              <a:rPr lang="en-US" dirty="0"/>
              <a:t>.</a:t>
            </a:r>
          </a:p>
          <a:p>
            <a:pPr marL="285750" indent="-285750">
              <a:buFontTx/>
              <a:buChar char="-"/>
            </a:pPr>
            <a:endParaRPr lang="en-US" dirty="0"/>
          </a:p>
          <a:p>
            <a:pPr marL="285750" indent="-285750">
              <a:buFontTx/>
              <a:buChar char="-"/>
            </a:pPr>
            <a:r>
              <a:rPr lang="en-US" dirty="0"/>
              <a:t>The </a:t>
            </a:r>
            <a:r>
              <a:rPr lang="en-US" b="1" dirty="0"/>
              <a:t>mean</a:t>
            </a:r>
            <a:r>
              <a:rPr lang="en-US" dirty="0"/>
              <a:t> </a:t>
            </a:r>
            <a:r>
              <a:rPr lang="en-US" b="1" dirty="0"/>
              <a:t>Stress level rating </a:t>
            </a:r>
            <a:r>
              <a:rPr lang="en-US" dirty="0"/>
              <a:t>of the sample is </a:t>
            </a:r>
            <a:r>
              <a:rPr lang="en-US" b="1" dirty="0"/>
              <a:t>5.39</a:t>
            </a:r>
            <a:r>
              <a:rPr lang="en-US" dirty="0"/>
              <a:t> and the max is 8.</a:t>
            </a:r>
          </a:p>
        </p:txBody>
      </p:sp>
    </p:spTree>
    <p:extLst>
      <p:ext uri="{BB962C8B-B14F-4D97-AF65-F5344CB8AC3E}">
        <p14:creationId xmlns:p14="http://schemas.microsoft.com/office/powerpoint/2010/main" val="31996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5" y="634946"/>
            <a:ext cx="5127171" cy="1450757"/>
          </a:xfrm>
        </p:spPr>
        <p:txBody>
          <a:bodyPr>
            <a:normAutofit/>
          </a:bodyPr>
          <a:lstStyle/>
          <a:p>
            <a:r>
              <a:rPr lang="en-US" sz="4700" dirty="0">
                <a:solidFill>
                  <a:schemeClr val="tx1"/>
                </a:solidFill>
              </a:rPr>
              <a:t>Gender-Wise Sleep Pattern</a:t>
            </a:r>
          </a:p>
        </p:txBody>
      </p:sp>
      <p:cxnSp>
        <p:nvCxnSpPr>
          <p:cNvPr id="19" name="Straight Connector 1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422572" y="2567691"/>
            <a:ext cx="5127172" cy="2296539"/>
          </a:xfrm>
          <a:solidFill>
            <a:srgbClr val="FFC000"/>
          </a:solidFill>
        </p:spPr>
        <p:txBody>
          <a:bodyPr>
            <a:noAutofit/>
          </a:bodyPr>
          <a:lstStyle/>
          <a:p>
            <a:pPr marL="164592" indent="0">
              <a:lnSpc>
                <a:spcPct val="115000"/>
              </a:lnSpc>
              <a:spcBef>
                <a:spcPts val="0"/>
              </a:spcBef>
              <a:spcAft>
                <a:spcPts val="800"/>
              </a:spcAft>
              <a:buNone/>
              <a:tabLst>
                <a:tab pos="914400" algn="l"/>
              </a:tabLst>
            </a:pPr>
            <a:endParaRPr lang="en-US"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Key Points:</a:t>
            </a:r>
            <a:endParaRPr lang="en-US"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07492" indent="-342900">
              <a:lnSpc>
                <a:spcPct val="115000"/>
              </a:lnSpc>
              <a:spcBef>
                <a:spcPts val="0"/>
              </a:spcBef>
              <a:spcAft>
                <a:spcPts val="800"/>
              </a:spcAft>
              <a:buFont typeface="Wingdings" pitchFamily="2" charset="2"/>
              <a:buChar char="Ø"/>
              <a:tabLst>
                <a:tab pos="914400" algn="l"/>
              </a:tabLst>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Females tend to sleep slightly longer than males on average. </a:t>
            </a:r>
          </a:p>
          <a:p>
            <a:pPr marL="507492" indent="-34290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oth genders have fairly symmetrical sleep distribution, as there are no visible outliers.</a:t>
            </a:r>
            <a:endParaRPr lang="en-U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12" name="Content Placeholder 3">
            <a:extLst>
              <a:ext uri="{FF2B5EF4-FFF2-40B4-BE49-F238E27FC236}">
                <a16:creationId xmlns:a16="http://schemas.microsoft.com/office/drawing/2014/main" id="{CBC9793E-A723-E762-6E4D-4334F3D47A84}"/>
              </a:ext>
            </a:extLst>
          </p:cNvPr>
          <p:cNvPicPr>
            <a:picLocks noChangeAspect="1"/>
          </p:cNvPicPr>
          <p:nvPr/>
        </p:nvPicPr>
        <p:blipFill>
          <a:blip r:embed="rId3"/>
          <a:stretch>
            <a:fillRect/>
          </a:stretch>
        </p:blipFill>
        <p:spPr>
          <a:xfrm>
            <a:off x="131487" y="424210"/>
            <a:ext cx="5648829" cy="5775858"/>
          </a:xfrm>
          <a:prstGeom prst="rect">
            <a:avLst/>
          </a:prstGeom>
        </p:spPr>
      </p:pic>
    </p:spTree>
    <p:extLst>
      <p:ext uri="{BB962C8B-B14F-4D97-AF65-F5344CB8AC3E}">
        <p14:creationId xmlns:p14="http://schemas.microsoft.com/office/powerpoint/2010/main" val="181703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4" y="423073"/>
            <a:ext cx="5127171" cy="1450757"/>
          </a:xfrm>
        </p:spPr>
        <p:txBody>
          <a:bodyPr>
            <a:normAutofit/>
          </a:bodyPr>
          <a:lstStyle/>
          <a:p>
            <a:r>
              <a:rPr lang="en-US" sz="4700" dirty="0">
                <a:solidFill>
                  <a:schemeClr val="tx1"/>
                </a:solidFill>
              </a:rPr>
              <a:t>Age-Wise Sleep Pattern</a:t>
            </a:r>
          </a:p>
        </p:txBody>
      </p: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411684" y="2347274"/>
            <a:ext cx="5127172" cy="3063712"/>
          </a:xfrm>
          <a:solidFill>
            <a:srgbClr val="FFC000"/>
          </a:solidFill>
        </p:spPr>
        <p:txBody>
          <a:bodyPr vert="horz" lIns="0" tIns="45720" rIns="0" bIns="45720" rtlCol="0">
            <a:noAutofit/>
          </a:bodyPr>
          <a:lstStyle/>
          <a:p>
            <a:pPr marL="164592" indent="0">
              <a:lnSpc>
                <a:spcPct val="115000"/>
              </a:lnSpc>
              <a:spcBef>
                <a:spcPts val="0"/>
              </a:spcBef>
              <a:spcAft>
                <a:spcPts val="800"/>
              </a:spcAft>
              <a:buNone/>
              <a:tabLst>
                <a:tab pos="914400" algn="l"/>
              </a:tabLst>
            </a:pPr>
            <a:endParaRPr lang="en-US" b="1" kern="0" dirty="0">
              <a:solidFill>
                <a:srgbClr val="C00000"/>
              </a:solidFill>
              <a:latin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latin typeface="Times New Roman" panose="02020603050405020304" pitchFamily="18" charset="0"/>
                <a:cs typeface="Times New Roman" panose="02020603050405020304" pitchFamily="18" charset="0"/>
              </a:rPr>
              <a:t>Key Points:</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Increasing trend of Sleep duration with Age.</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The peak in the 50-59 age group reflect a greater emphasis on health and well-being.</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Increase in sleep might be due to : more “routine” regular work schedule and people prioritizing health and sleep.</a:t>
            </a:r>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51C63BD0-8E9B-8552-3451-8F0FE074874A}"/>
              </a:ext>
            </a:extLst>
          </p:cNvPr>
          <p:cNvPicPr>
            <a:picLocks noChangeAspect="1"/>
          </p:cNvPicPr>
          <p:nvPr/>
        </p:nvPicPr>
        <p:blipFill>
          <a:blip r:embed="rId3"/>
          <a:stretch>
            <a:fillRect/>
          </a:stretch>
        </p:blipFill>
        <p:spPr>
          <a:xfrm>
            <a:off x="123042" y="423073"/>
            <a:ext cx="5848745" cy="5788156"/>
          </a:xfrm>
          <a:prstGeom prst="rect">
            <a:avLst/>
          </a:prstGeom>
          <a:ln>
            <a:solidFill>
              <a:schemeClr val="tx1"/>
            </a:solidFill>
          </a:ln>
        </p:spPr>
      </p:pic>
    </p:spTree>
    <p:extLst>
      <p:ext uri="{BB962C8B-B14F-4D97-AF65-F5344CB8AC3E}">
        <p14:creationId xmlns:p14="http://schemas.microsoft.com/office/powerpoint/2010/main" val="73657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5" y="634946"/>
            <a:ext cx="5127171" cy="1450757"/>
          </a:xfrm>
        </p:spPr>
        <p:txBody>
          <a:bodyPr>
            <a:normAutofit/>
          </a:bodyPr>
          <a:lstStyle/>
          <a:p>
            <a:r>
              <a:rPr lang="en-US" sz="4700" dirty="0">
                <a:solidFill>
                  <a:schemeClr val="tx1"/>
                </a:solidFill>
              </a:rPr>
              <a:t>Physical activity affects sleep quality?</a:t>
            </a:r>
          </a:p>
        </p:txBody>
      </p:sp>
      <p:pic>
        <p:nvPicPr>
          <p:cNvPr id="4" name="Picture 3" descr="A graph of sleep duration&#10;&#10;Description automatically generated">
            <a:extLst>
              <a:ext uri="{FF2B5EF4-FFF2-40B4-BE49-F238E27FC236}">
                <a16:creationId xmlns:a16="http://schemas.microsoft.com/office/drawing/2014/main" id="{73E4BD21-27BB-B0C8-CE0B-DD8C321E530C}"/>
              </a:ext>
            </a:extLst>
          </p:cNvPr>
          <p:cNvPicPr>
            <a:picLocks noChangeAspect="1"/>
          </p:cNvPicPr>
          <p:nvPr/>
        </p:nvPicPr>
        <p:blipFill>
          <a:blip r:embed="rId3"/>
          <a:stretch>
            <a:fillRect/>
          </a:stretch>
        </p:blipFill>
        <p:spPr>
          <a:xfrm>
            <a:off x="189570" y="358224"/>
            <a:ext cx="5934983" cy="5763796"/>
          </a:xfrm>
          <a:prstGeom prst="rect">
            <a:avLst/>
          </a:prstGeom>
          <a:ln>
            <a:solidFill>
              <a:schemeClr val="tx1"/>
            </a:solidFill>
          </a:ln>
        </p:spPr>
      </p:pic>
      <p:cxnSp>
        <p:nvCxnSpPr>
          <p:cNvPr id="21" name="Straight Connector 2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411684" y="2720648"/>
            <a:ext cx="5127172" cy="3039120"/>
          </a:xfrm>
          <a:solidFill>
            <a:srgbClr val="FFC000"/>
          </a:solidFill>
        </p:spPr>
        <p:txBody>
          <a:bodyPr vert="horz" lIns="0" tIns="45720" rIns="0" bIns="45720" rtlCol="0">
            <a:noAutofit/>
          </a:bodyPr>
          <a:lstStyle/>
          <a:p>
            <a:pPr marL="164592" indent="0">
              <a:spcBef>
                <a:spcPts val="0"/>
              </a:spcBef>
              <a:spcAft>
                <a:spcPts val="800"/>
              </a:spcAft>
              <a:buNone/>
              <a:tabLst>
                <a:tab pos="914400" algn="l"/>
              </a:tabLst>
            </a:pPr>
            <a:endParaRPr lang="en-US" b="1" kern="0" dirty="0">
              <a:solidFill>
                <a:schemeClr val="tx1"/>
              </a:solidFill>
              <a:latin typeface="Times New Roman" panose="02020603050405020304" pitchFamily="18" charset="0"/>
              <a:cs typeface="Times New Roman" panose="02020603050405020304" pitchFamily="18" charset="0"/>
            </a:endParaRPr>
          </a:p>
          <a:p>
            <a:pPr marL="164592" indent="0">
              <a:spcBef>
                <a:spcPts val="0"/>
              </a:spcBef>
              <a:spcAft>
                <a:spcPts val="800"/>
              </a:spcAft>
              <a:buNone/>
              <a:tabLst>
                <a:tab pos="914400" algn="l"/>
              </a:tabLst>
            </a:pPr>
            <a:r>
              <a:rPr lang="en-US" b="1" kern="0" dirty="0">
                <a:solidFill>
                  <a:schemeClr val="tx1"/>
                </a:solidFill>
                <a:latin typeface="Times New Roman" panose="02020603050405020304" pitchFamily="18" charset="0"/>
                <a:cs typeface="Times New Roman" panose="02020603050405020304" pitchFamily="18" charset="0"/>
              </a:rPr>
              <a:t>Key Points:</a:t>
            </a:r>
          </a:p>
          <a:p>
            <a:pPr marL="450342" indent="-285750">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Sample population exhibit </a:t>
            </a:r>
            <a:r>
              <a:rPr lang="en-US" b="1" kern="0" dirty="0">
                <a:solidFill>
                  <a:srgbClr val="FF0000"/>
                </a:solidFill>
                <a:latin typeface="Times New Roman" panose="02020603050405020304" pitchFamily="18" charset="0"/>
                <a:cs typeface="Times New Roman" panose="02020603050405020304" pitchFamily="18" charset="0"/>
              </a:rPr>
              <a:t>no sleep pattern based on physical activity</a:t>
            </a:r>
          </a:p>
          <a:p>
            <a:pPr marL="450342" indent="-285750">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Both low and high physical activity population has a quality sleep of almost 7 hours a day. </a:t>
            </a:r>
          </a:p>
          <a:p>
            <a:pPr marL="450342" indent="-285750">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Hence, no correlation of sleep quality on physical activity.</a:t>
            </a:r>
          </a:p>
        </p:txBody>
      </p:sp>
      <p:sp>
        <p:nvSpPr>
          <p:cNvPr id="23" name="Rectangle 2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2811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4" y="423073"/>
            <a:ext cx="5127171" cy="1450757"/>
          </a:xfrm>
        </p:spPr>
        <p:txBody>
          <a:bodyPr>
            <a:normAutofit/>
          </a:bodyPr>
          <a:lstStyle/>
          <a:p>
            <a:r>
              <a:rPr lang="en-US" sz="4700" dirty="0">
                <a:solidFill>
                  <a:schemeClr val="tx1"/>
                </a:solidFill>
              </a:rPr>
              <a:t>Heart Rate Vs Sleep Pattern</a:t>
            </a:r>
          </a:p>
        </p:txBody>
      </p: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843860" y="2407436"/>
            <a:ext cx="4440025" cy="2023162"/>
          </a:xfrm>
          <a:solidFill>
            <a:srgbClr val="FFC000"/>
          </a:solidFill>
        </p:spPr>
        <p:txBody>
          <a:bodyPr vert="horz" lIns="0" tIns="45720" rIns="0" bIns="45720" rtlCol="0">
            <a:noAutofit/>
          </a:bodyPr>
          <a:lstStyle/>
          <a:p>
            <a:pPr marL="164592" indent="0">
              <a:lnSpc>
                <a:spcPct val="115000"/>
              </a:lnSpc>
              <a:spcBef>
                <a:spcPts val="0"/>
              </a:spcBef>
              <a:spcAft>
                <a:spcPts val="800"/>
              </a:spcAft>
              <a:buNone/>
              <a:tabLst>
                <a:tab pos="914400" algn="l"/>
              </a:tabLst>
            </a:pPr>
            <a:endParaRPr lang="en-US" b="1" kern="0" dirty="0">
              <a:solidFill>
                <a:schemeClr val="tx1"/>
              </a:solidFill>
              <a:latin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latin typeface="Times New Roman" panose="02020603050405020304" pitchFamily="18" charset="0"/>
                <a:cs typeface="Times New Roman" panose="02020603050405020304" pitchFamily="18" charset="0"/>
              </a:rPr>
              <a:t>Key Points:</a:t>
            </a:r>
          </a:p>
          <a:p>
            <a:pPr marL="450342" indent="-285750">
              <a:lnSpc>
                <a:spcPct val="115000"/>
              </a:lnSpc>
              <a:spcBef>
                <a:spcPts val="0"/>
              </a:spcBef>
              <a:spcAft>
                <a:spcPts val="800"/>
              </a:spcAft>
              <a:buFont typeface="Wingdings" pitchFamily="2" charset="2"/>
              <a:buChar char="Ø"/>
              <a:tabLst>
                <a:tab pos="914400" algn="l"/>
              </a:tabLst>
            </a:pPr>
            <a:r>
              <a:rPr kumimoji="0" lang="en-US" sz="1800"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Heart rate </a:t>
            </a:r>
            <a:r>
              <a:rPr lang="en-US" kern="0" dirty="0">
                <a:solidFill>
                  <a:srgbClr val="FF0000"/>
                </a:solidFill>
                <a:latin typeface="Times New Roman" panose="02020603050405020304" pitchFamily="18" charset="0"/>
                <a:cs typeface="Times New Roman" panose="02020603050405020304" pitchFamily="18" charset="0"/>
              </a:rPr>
              <a:t>does not affect the sleep cycle</a:t>
            </a:r>
            <a:endParaRPr kumimoji="0" lang="en-US" sz="1800" i="0" u="none" strike="noStrike" kern="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450342" indent="-285750">
              <a:lnSpc>
                <a:spcPct val="115000"/>
              </a:lnSpc>
              <a:spcBef>
                <a:spcPts val="0"/>
              </a:spcBef>
              <a:spcAft>
                <a:spcPts val="800"/>
              </a:spcAft>
              <a:buFont typeface="Wingdings" pitchFamily="2" charset="2"/>
              <a:buChar char="Ø"/>
              <a:tabLst>
                <a:tab pos="914400" algn="l"/>
              </a:tabLst>
            </a:pPr>
            <a:r>
              <a:rPr kumimoji="0" lang="en-US" sz="180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 visible trend in chart</a:t>
            </a:r>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6874BD30-8DC1-4F88-AB66-41A3CB122482}"/>
              </a:ext>
            </a:extLst>
          </p:cNvPr>
          <p:cNvPicPr>
            <a:picLocks noChangeAspect="1"/>
          </p:cNvPicPr>
          <p:nvPr/>
        </p:nvPicPr>
        <p:blipFill>
          <a:blip r:embed="rId3"/>
          <a:stretch>
            <a:fillRect/>
          </a:stretch>
        </p:blipFill>
        <p:spPr>
          <a:xfrm>
            <a:off x="256674" y="678329"/>
            <a:ext cx="6027619" cy="5289334"/>
          </a:xfrm>
          <a:prstGeom prst="rect">
            <a:avLst/>
          </a:prstGeom>
        </p:spPr>
      </p:pic>
    </p:spTree>
    <p:extLst>
      <p:ext uri="{BB962C8B-B14F-4D97-AF65-F5344CB8AC3E}">
        <p14:creationId xmlns:p14="http://schemas.microsoft.com/office/powerpoint/2010/main" val="284820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DD4E-6470-2D1B-4BFF-8548E5774327}"/>
              </a:ext>
            </a:extLst>
          </p:cNvPr>
          <p:cNvSpPr>
            <a:spLocks noGrp="1"/>
          </p:cNvSpPr>
          <p:nvPr>
            <p:ph type="title"/>
          </p:nvPr>
        </p:nvSpPr>
        <p:spPr>
          <a:xfrm>
            <a:off x="6411684" y="423073"/>
            <a:ext cx="5127171" cy="1450757"/>
          </a:xfrm>
        </p:spPr>
        <p:txBody>
          <a:bodyPr>
            <a:normAutofit/>
          </a:bodyPr>
          <a:lstStyle/>
          <a:p>
            <a:r>
              <a:rPr lang="en-US" sz="4700" dirty="0">
                <a:solidFill>
                  <a:schemeClr val="tx1"/>
                </a:solidFill>
              </a:rPr>
              <a:t>BMI Affects Sleep quality?</a:t>
            </a:r>
          </a:p>
        </p:txBody>
      </p:sp>
      <p:sp>
        <p:nvSpPr>
          <p:cNvPr id="14" name="Content Placeholder 13">
            <a:extLst>
              <a:ext uri="{FF2B5EF4-FFF2-40B4-BE49-F238E27FC236}">
                <a16:creationId xmlns:a16="http://schemas.microsoft.com/office/drawing/2014/main" id="{8CC70436-505E-F07F-DD44-5EE801A35131}"/>
              </a:ext>
            </a:extLst>
          </p:cNvPr>
          <p:cNvSpPr>
            <a:spLocks noGrp="1"/>
          </p:cNvSpPr>
          <p:nvPr>
            <p:ph idx="1"/>
          </p:nvPr>
        </p:nvSpPr>
        <p:spPr>
          <a:xfrm>
            <a:off x="6411684" y="2407436"/>
            <a:ext cx="5127172" cy="2456795"/>
          </a:xfrm>
          <a:solidFill>
            <a:srgbClr val="FFC000"/>
          </a:solidFill>
        </p:spPr>
        <p:txBody>
          <a:bodyPr vert="horz" lIns="0" tIns="45720" rIns="0" bIns="45720" rtlCol="0">
            <a:noAutofit/>
          </a:bodyPr>
          <a:lstStyle/>
          <a:p>
            <a:pPr marL="164592" indent="0">
              <a:lnSpc>
                <a:spcPct val="115000"/>
              </a:lnSpc>
              <a:spcBef>
                <a:spcPts val="0"/>
              </a:spcBef>
              <a:spcAft>
                <a:spcPts val="800"/>
              </a:spcAft>
              <a:buNone/>
              <a:tabLst>
                <a:tab pos="914400" algn="l"/>
              </a:tabLst>
            </a:pPr>
            <a:endParaRPr lang="en-US" b="1" kern="0" dirty="0">
              <a:solidFill>
                <a:srgbClr val="C00000"/>
              </a:solidFill>
              <a:latin typeface="Times New Roman" panose="02020603050405020304" pitchFamily="18" charset="0"/>
              <a:cs typeface="Times New Roman" panose="02020603050405020304" pitchFamily="18" charset="0"/>
            </a:endParaRPr>
          </a:p>
          <a:p>
            <a:pPr marL="164592" indent="0">
              <a:lnSpc>
                <a:spcPct val="115000"/>
              </a:lnSpc>
              <a:spcBef>
                <a:spcPts val="0"/>
              </a:spcBef>
              <a:spcAft>
                <a:spcPts val="800"/>
              </a:spcAft>
              <a:buNone/>
              <a:tabLst>
                <a:tab pos="914400" algn="l"/>
              </a:tabLst>
            </a:pPr>
            <a:r>
              <a:rPr lang="en-US" b="1" kern="0" dirty="0">
                <a:solidFill>
                  <a:srgbClr val="C00000"/>
                </a:solidFill>
                <a:latin typeface="Times New Roman" panose="02020603050405020304" pitchFamily="18" charset="0"/>
                <a:cs typeface="Times New Roman" panose="02020603050405020304" pitchFamily="18" charset="0"/>
              </a:rPr>
              <a:t>Key Points:</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Obesity deteriorates body sleep cycles.</a:t>
            </a:r>
          </a:p>
          <a:p>
            <a:pPr marL="450342" indent="-285750">
              <a:lnSpc>
                <a:spcPct val="115000"/>
              </a:lnSpc>
              <a:spcBef>
                <a:spcPts val="0"/>
              </a:spcBef>
              <a:spcAft>
                <a:spcPts val="800"/>
              </a:spcAft>
              <a:buFont typeface="Wingdings" pitchFamily="2" charset="2"/>
              <a:buChar char="Ø"/>
              <a:tabLst>
                <a:tab pos="914400" algn="l"/>
              </a:tabLst>
            </a:pPr>
            <a:r>
              <a:rPr lang="en-US" kern="0" dirty="0">
                <a:solidFill>
                  <a:schemeClr val="tx1"/>
                </a:solidFill>
                <a:latin typeface="Times New Roman" panose="02020603050405020304" pitchFamily="18" charset="0"/>
                <a:cs typeface="Times New Roman" panose="02020603050405020304" pitchFamily="18" charset="0"/>
              </a:rPr>
              <a:t>Chart shows, Normal BMI category population shows better sleep quality than overweight and obese BMI category.</a:t>
            </a:r>
          </a:p>
        </p:txBody>
      </p:sp>
      <p:sp>
        <p:nvSpPr>
          <p:cNvPr id="11" name="TextBox 10">
            <a:extLst>
              <a:ext uri="{FF2B5EF4-FFF2-40B4-BE49-F238E27FC236}">
                <a16:creationId xmlns:a16="http://schemas.microsoft.com/office/drawing/2014/main" id="{C04993B8-921F-93FF-6268-ED7BA64DF388}"/>
              </a:ext>
            </a:extLst>
          </p:cNvPr>
          <p:cNvSpPr txBox="1"/>
          <p:nvPr/>
        </p:nvSpPr>
        <p:spPr>
          <a:xfrm>
            <a:off x="13346349" y="7665396"/>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79A0C028-B726-FCDB-2915-E6ADFE23892C}"/>
              </a:ext>
            </a:extLst>
          </p:cNvPr>
          <p:cNvPicPr>
            <a:picLocks noChangeAspect="1"/>
          </p:cNvPicPr>
          <p:nvPr/>
        </p:nvPicPr>
        <p:blipFill>
          <a:blip r:embed="rId3"/>
          <a:stretch>
            <a:fillRect/>
          </a:stretch>
        </p:blipFill>
        <p:spPr>
          <a:xfrm>
            <a:off x="179109" y="423073"/>
            <a:ext cx="6052010" cy="5826897"/>
          </a:xfrm>
          <a:prstGeom prst="rect">
            <a:avLst/>
          </a:prstGeom>
          <a:ln>
            <a:solidFill>
              <a:schemeClr val="tx1"/>
            </a:solidFill>
          </a:ln>
        </p:spPr>
      </p:pic>
    </p:spTree>
    <p:extLst>
      <p:ext uri="{BB962C8B-B14F-4D97-AF65-F5344CB8AC3E}">
        <p14:creationId xmlns:p14="http://schemas.microsoft.com/office/powerpoint/2010/main" val="311445949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394</TotalTime>
  <Words>1282</Words>
  <Application>Microsoft Macintosh PowerPoint</Application>
  <PresentationFormat>Widescreen</PresentationFormat>
  <Paragraphs>123</Paragraphs>
  <Slides>14</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Arial</vt:lpstr>
      <vt:lpstr>Arial Nova Light</vt:lpstr>
      <vt:lpstr>Bembo</vt:lpstr>
      <vt:lpstr>Calibri</vt:lpstr>
      <vt:lpstr>Times New Roman</vt:lpstr>
      <vt:lpstr>Wingdings</vt:lpstr>
      <vt:lpstr>RetrospectVTI</vt:lpstr>
      <vt:lpstr>Office Theme</vt:lpstr>
      <vt:lpstr>Impact of Physical &amp; Lifestyle factors on Sleep Health : Analysis</vt:lpstr>
      <vt:lpstr>Dataset Overview</vt:lpstr>
      <vt:lpstr>Key Questions</vt:lpstr>
      <vt:lpstr>Glimpse of Data</vt:lpstr>
      <vt:lpstr>Gender-Wise Sleep Pattern</vt:lpstr>
      <vt:lpstr>Age-Wise Sleep Pattern</vt:lpstr>
      <vt:lpstr>Physical activity affects sleep quality?</vt:lpstr>
      <vt:lpstr>Heart Rate Vs Sleep Pattern</vt:lpstr>
      <vt:lpstr>BMI Affects Sleep quality?</vt:lpstr>
      <vt:lpstr>Stress Affects Sleep quality?</vt:lpstr>
      <vt:lpstr>Occupation-Wise Stress &amp; Sleep Pattern</vt:lpstr>
      <vt:lpstr>Key Findings &amp; Conclusion</vt:lpstr>
      <vt:lpstr>To improve Sleep Quality…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Priya Ramamoorthy</dc:creator>
  <cp:lastModifiedBy>Hari Priya Ramamoorthy</cp:lastModifiedBy>
  <cp:revision>16</cp:revision>
  <cp:lastPrinted>2024-08-07T01:11:29Z</cp:lastPrinted>
  <dcterms:created xsi:type="dcterms:W3CDTF">2024-08-06T19:10:55Z</dcterms:created>
  <dcterms:modified xsi:type="dcterms:W3CDTF">2024-08-07T01:50:55Z</dcterms:modified>
</cp:coreProperties>
</file>