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60" r:id="rId7"/>
    <p:sldId id="265" r:id="rId8"/>
    <p:sldId id="263" r:id="rId9"/>
    <p:sldId id="262" r:id="rId10"/>
    <p:sldId id="266" r:id="rId11"/>
    <p:sldId id="268" r:id="rId12"/>
  </p:sldIdLst>
  <p:sldSz cx="18288000" cy="10287000"/>
  <p:notesSz cx="6858000" cy="9144000"/>
  <p:embeddedFontLst>
    <p:embeddedFont>
      <p:font typeface="Bobby Jones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4"/>
    <p:restoredTop sz="94651"/>
  </p:normalViewPr>
  <p:slideViewPr>
    <p:cSldViewPr snapToGrid="0">
      <p:cViewPr varScale="1">
        <p:scale>
          <a:sx n="73" d="100"/>
          <a:sy n="73" d="100"/>
        </p:scale>
        <p:origin x="24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8D8BD-F5C2-2F40-B9AC-8637632D4EE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554F-318C-E640-B166-E94FCB8A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5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A554F-318C-E640-B166-E94FCB8A52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4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A554F-318C-E640-B166-E94FCB8A52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4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mbta-massdot.opendata.arcgis.com/sea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bta-massdot.opendata.arcgis.com/datasets/a2d15ddd86b34867a31cd4b8e0a83932_0/explore" TargetMode="External"/><Relationship Id="rId2" Type="http://schemas.openxmlformats.org/officeDocument/2006/relationships/hyperlink" Target="https://mbta-massdot.opendata.arcgi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searchgate.net/publication/245562763_Predicting_Bus_Arrival_Time_on_the_Basis_of_Global_Positioning_System_Dat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114" r="-19775" b="-588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487400" y="6968727"/>
            <a:ext cx="5383833" cy="2858326"/>
          </a:xfrm>
          <a:custGeom>
            <a:avLst/>
            <a:gdLst/>
            <a:ahLst/>
            <a:cxnLst/>
            <a:rect l="l" t="t" r="r" b="b"/>
            <a:pathLst>
              <a:path w="5383833" h="2858326">
                <a:moveTo>
                  <a:pt x="0" y="0"/>
                </a:moveTo>
                <a:lnTo>
                  <a:pt x="5383833" y="0"/>
                </a:lnTo>
                <a:lnTo>
                  <a:pt x="5383833" y="2858326"/>
                </a:lnTo>
                <a:lnTo>
                  <a:pt x="0" y="285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791200" y="7142410"/>
            <a:ext cx="5193411" cy="2540050"/>
          </a:xfrm>
          <a:custGeom>
            <a:avLst/>
            <a:gdLst/>
            <a:ahLst/>
            <a:cxnLst/>
            <a:rect l="l" t="t" r="r" b="b"/>
            <a:pathLst>
              <a:path w="5193411" h="2540050">
                <a:moveTo>
                  <a:pt x="0" y="0"/>
                </a:moveTo>
                <a:lnTo>
                  <a:pt x="5193411" y="0"/>
                </a:lnTo>
                <a:lnTo>
                  <a:pt x="5193411" y="2540050"/>
                </a:lnTo>
                <a:lnTo>
                  <a:pt x="0" y="254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844028" y="6968727"/>
            <a:ext cx="5383833" cy="2887417"/>
          </a:xfrm>
          <a:custGeom>
            <a:avLst/>
            <a:gdLst/>
            <a:ahLst/>
            <a:cxnLst/>
            <a:rect l="l" t="t" r="r" b="b"/>
            <a:pathLst>
              <a:path w="6227761" h="2887417">
                <a:moveTo>
                  <a:pt x="0" y="0"/>
                </a:moveTo>
                <a:lnTo>
                  <a:pt x="6227761" y="0"/>
                </a:lnTo>
                <a:lnTo>
                  <a:pt x="6227761" y="2887417"/>
                </a:lnTo>
                <a:lnTo>
                  <a:pt x="0" y="28874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140087" y="209232"/>
            <a:ext cx="16007827" cy="16863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99"/>
              </a:lnSpc>
              <a:spcBef>
                <a:spcPct val="0"/>
              </a:spcBef>
            </a:pPr>
            <a:r>
              <a:rPr lang="en-US" sz="4800" spc="257" dirty="0">
                <a:solidFill>
                  <a:srgbClr val="7030A0"/>
                </a:solidFill>
                <a:latin typeface="Bobby Jones"/>
                <a:ea typeface="Bobby Jones"/>
                <a:cs typeface="Times New Roman" panose="02020603050405020304" pitchFamily="18" charset="0"/>
                <a:sym typeface="Bobby Jones"/>
              </a:rPr>
              <a:t>MASSACHUSETTS BAY TRANSPORTATION AUTHORITY (MBTA)  On-time PREDICTION ACCURACY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32584" y="2427062"/>
            <a:ext cx="11222832" cy="3800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5"/>
              </a:lnSpc>
            </a:pPr>
            <a:r>
              <a:rPr lang="en-US" sz="4856" spc="257">
                <a:latin typeface="Bobby Jones"/>
                <a:cs typeface="Times New Roman" panose="02020603050405020304" pitchFamily="18" charset="0"/>
                <a:sym typeface="Sniglet"/>
              </a:rPr>
              <a:t>BY TEAM EPSILON</a:t>
            </a:r>
          </a:p>
          <a:p>
            <a:pPr algn="ctr">
              <a:lnSpc>
                <a:spcPts val="6025"/>
              </a:lnSpc>
            </a:pPr>
            <a:endParaRPr lang="en-US" sz="4856" spc="257">
              <a:latin typeface="Bobby Jones"/>
              <a:cs typeface="Times New Roman" panose="02020603050405020304" pitchFamily="18" charset="0"/>
              <a:sym typeface="Sniglet"/>
            </a:endParaRPr>
          </a:p>
          <a:p>
            <a:pPr algn="ctr">
              <a:lnSpc>
                <a:spcPts val="6025"/>
              </a:lnSpc>
            </a:pPr>
            <a:r>
              <a:rPr lang="en-US" sz="4856" spc="257">
                <a:latin typeface="Bobby Jones"/>
                <a:cs typeface="Times New Roman" panose="02020603050405020304" pitchFamily="18" charset="0"/>
                <a:sym typeface="Sniglet"/>
              </a:rPr>
              <a:t>HARI PRIYA RAMAMOORTHY​</a:t>
            </a:r>
          </a:p>
          <a:p>
            <a:pPr algn="ctr">
              <a:lnSpc>
                <a:spcPts val="6025"/>
              </a:lnSpc>
            </a:pPr>
            <a:r>
              <a:rPr lang="en-US" sz="4856" spc="257">
                <a:latin typeface="Bobby Jones"/>
                <a:cs typeface="Times New Roman" panose="02020603050405020304" pitchFamily="18" charset="0"/>
                <a:sym typeface="Sniglet"/>
              </a:rPr>
              <a:t>ISAAC NYINAKU​</a:t>
            </a:r>
          </a:p>
          <a:p>
            <a:pPr algn="ctr">
              <a:lnSpc>
                <a:spcPts val="6025"/>
              </a:lnSpc>
            </a:pPr>
            <a:r>
              <a:rPr lang="en-US" sz="4856" spc="257">
                <a:latin typeface="Bobby Jones"/>
                <a:cs typeface="Times New Roman" panose="02020603050405020304" pitchFamily="18" charset="0"/>
                <a:sym typeface="Sniglet"/>
              </a:rPr>
              <a:t>SHILIN WANG​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2600"/>
            <a:ext cx="15482799" cy="1490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815"/>
              </a:lnSpc>
              <a:spcBef>
                <a:spcPct val="0"/>
              </a:spcBef>
            </a:pPr>
            <a:r>
              <a:rPr lang="en-US" sz="8000" spc="48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OBJECTIVE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32688"/>
            <a:ext cx="15180090" cy="886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b="1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MBTA Business Problem Statement :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The MBTA operates many transport lines (Bus, Red, Green, Orange, &amp; Blue lines) </a:t>
            </a:r>
            <a:r>
              <a:rPr lang="en-US" sz="3200" kern="100" dirty="0">
                <a:solidFill>
                  <a:srgbClr val="000000"/>
                </a:solidFill>
                <a:latin typeface="Times New Roman"/>
                <a:cs typeface="Times New Roman"/>
              </a:rPr>
              <a:t>across the Massachusetts state.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kern="1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3200" kern="100" dirty="0">
                <a:solidFill>
                  <a:srgbClr val="000000"/>
                </a:solidFill>
                <a:latin typeface="Times New Roman"/>
                <a:cs typeface="Times New Roman"/>
              </a:rPr>
              <a:t>The MBTA wants to improve their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to improve MBTA </a:t>
            </a:r>
            <a:r>
              <a:rPr lang="en-US" sz="32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On-Time prediction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model to provide accurate predictions </a:t>
            </a:r>
            <a:r>
              <a:rPr lang="en-US" sz="32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to improve 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operational efficiency</a:t>
            </a:r>
            <a:r>
              <a:rPr lang="en-US" sz="32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and ridership.</a:t>
            </a:r>
            <a:endParaRPr lang="en-US" sz="3200" kern="100" dirty="0">
              <a:solidFill>
                <a:srgbClr val="000000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endParaRPr lang="en-US" sz="3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Objective of the Analysis: </a:t>
            </a:r>
            <a:r>
              <a:rPr lang="en-US" sz="32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Recommend 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significant factors to add in MBTA prediction model to improve it’s accuracy.</a:t>
            </a:r>
          </a:p>
          <a:p>
            <a:endParaRPr lang="en-US" sz="3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Datasets Used: </a:t>
            </a:r>
            <a:r>
              <a:rPr lang="en-US" sz="32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MBTA Prediction Accuracy, Seasons, and Ridership Volume data from </a:t>
            </a:r>
            <a:r>
              <a:rPr lang="en-US" sz="32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  <a:hlinkClick r:id="rId3"/>
              </a:rPr>
              <a:t>MBTA Opendata portal</a:t>
            </a:r>
            <a:r>
              <a:rPr lang="en-US" sz="32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.</a:t>
            </a:r>
            <a:r>
              <a:rPr lang="en-US" sz="3200" b="1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 </a:t>
            </a:r>
            <a:endParaRPr lang="en-US" sz="3200" dirty="0">
              <a:solidFill>
                <a:srgbClr val="000000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Methodology: </a:t>
            </a:r>
          </a:p>
          <a:p>
            <a:pPr marL="742950" indent="-742950"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Data Manipulation &amp; Integration in R</a:t>
            </a:r>
          </a:p>
          <a:p>
            <a:pPr marL="742950" indent="-742950">
              <a:buAutoNum type="arabicPeriod"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EDA &amp; Hypothesis Testing in R</a:t>
            </a:r>
          </a:p>
          <a:p>
            <a:pPr marL="742950" indent="-742950"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Linear Accuracy Prediction Model in R</a:t>
            </a:r>
          </a:p>
          <a:p>
            <a:pPr marL="742950" indent="-742950">
              <a:buAutoNum type="arabicPeriod"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Feature Sele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ction – Lasso &amp; Step-wise Regression in R</a:t>
            </a:r>
            <a:endParaRPr lang="en-US" sz="3200" spc="269" dirty="0">
              <a:solidFill>
                <a:srgbClr val="000000"/>
              </a:solidFill>
              <a:latin typeface="Times New Roman"/>
              <a:ea typeface="Sniglet"/>
              <a:cs typeface="Times New Roman"/>
              <a:sym typeface="Snigle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679FFA-948B-DDA5-BA67-9E1C32038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4F3791A-7BA2-A182-980C-D3FBCC660EAF}"/>
              </a:ext>
            </a:extLst>
          </p:cNvPr>
          <p:cNvSpPr txBox="1"/>
          <p:nvPr/>
        </p:nvSpPr>
        <p:spPr>
          <a:xfrm>
            <a:off x="1028700" y="42600"/>
            <a:ext cx="15482799" cy="1500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81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48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bby Jones"/>
                <a:ea typeface="Bobby Jones"/>
                <a:cs typeface="Bobby Jones"/>
                <a:sym typeface="Bobby Jones"/>
              </a:rPr>
              <a:t>EDA &amp; Hypothesis Testing</a:t>
            </a:r>
          </a:p>
        </p:txBody>
      </p:sp>
      <p:sp>
        <p:nvSpPr>
          <p:cNvPr id="5" name="AutoShape 2" descr="A graph of a number of colored boxes&#10;&#10;Description automatically generated with medium confidence">
            <a:extLst>
              <a:ext uri="{FF2B5EF4-FFF2-40B4-BE49-F238E27FC236}">
                <a16:creationId xmlns:a16="http://schemas.microsoft.com/office/drawing/2014/main" id="{B04F7A1B-7DE3-36E0-F08C-43FE331721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A graph of blue and red lines&#10;&#10;Description automatically generated">
            <a:extLst>
              <a:ext uri="{FF2B5EF4-FFF2-40B4-BE49-F238E27FC236}">
                <a16:creationId xmlns:a16="http://schemas.microsoft.com/office/drawing/2014/main" id="{0CBDC1BF-C260-A35F-E5D6-08C6A84CC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7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of a number of colored boxes&#10;&#10;Description automatically generated with medium confidence">
            <a:extLst>
              <a:ext uri="{FF2B5EF4-FFF2-40B4-BE49-F238E27FC236}">
                <a16:creationId xmlns:a16="http://schemas.microsoft.com/office/drawing/2014/main" id="{44662881-C18F-E6CB-27FA-2BC0328D2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06" y="1714501"/>
            <a:ext cx="5110260" cy="4093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 descr="A graph of blue and red lines&#10;&#10;Description automatically generated">
            <a:extLst>
              <a:ext uri="{FF2B5EF4-FFF2-40B4-BE49-F238E27FC236}">
                <a16:creationId xmlns:a16="http://schemas.microsoft.com/office/drawing/2014/main" id="{6B316C62-7C6B-78CE-9320-BFA36C2A9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14501"/>
            <a:ext cx="4843560" cy="4093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954EC7-5D28-C248-7C16-E0D68DCC2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294" y="1714500"/>
            <a:ext cx="6124506" cy="40934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F0A7FC-F5B4-ACCC-AF43-F2A89398B843}"/>
              </a:ext>
            </a:extLst>
          </p:cNvPr>
          <p:cNvSpPr txBox="1"/>
          <p:nvPr/>
        </p:nvSpPr>
        <p:spPr>
          <a:xfrm>
            <a:off x="981006" y="6057899"/>
            <a:ext cx="5146703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EDA Insight : 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Prediction accuracy varies across Route ​</a:t>
            </a: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Statistical Test :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 ANOVA Test</a:t>
            </a:r>
          </a:p>
          <a:p>
            <a:r>
              <a:rPr lang="en-US" sz="2500" b="1" i="0" u="none" strike="noStrike">
                <a:effectLst/>
                <a:latin typeface="Times New Roman"/>
                <a:cs typeface="Times New Roman"/>
              </a:rPr>
              <a:t>H0:</a:t>
            </a:r>
            <a:r>
              <a:rPr lang="en-US" sz="2500" b="0" i="0" u="none" strike="noStrike">
                <a:effectLst/>
                <a:latin typeface="Times New Roman"/>
                <a:cs typeface="Times New Roman"/>
              </a:rPr>
              <a:t> No difference​ between routes</a:t>
            </a: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 i="0" u="none" strike="noStrike">
                <a:effectLst/>
                <a:latin typeface="Times New Roman"/>
                <a:cs typeface="Times New Roman"/>
              </a:rPr>
              <a:t>H1: </a:t>
            </a:r>
            <a:r>
              <a:rPr lang="en-US" sz="2500">
                <a:latin typeface="Times New Roman"/>
                <a:cs typeface="Times New Roman"/>
              </a:rPr>
              <a:t>S</a:t>
            </a:r>
            <a:r>
              <a:rPr lang="en-US" sz="2500" b="0" i="0" u="none" strike="noStrike">
                <a:effectLst/>
                <a:latin typeface="Times New Roman"/>
                <a:cs typeface="Times New Roman"/>
              </a:rPr>
              <a:t>ignificant difference in prediction accuracy across different transportation routes.​</a:t>
            </a: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>
                <a:highlight>
                  <a:srgbClr val="00FF00"/>
                </a:highlight>
                <a:latin typeface="Times New Roman"/>
                <a:cs typeface="Times New Roman"/>
              </a:rPr>
              <a:t>Result</a:t>
            </a:r>
            <a:r>
              <a:rPr lang="en-US" sz="2500" b="1" i="0" u="none" strike="noStrike">
                <a:effectLst/>
                <a:highlight>
                  <a:srgbClr val="00FF00"/>
                </a:highlight>
                <a:latin typeface="Times New Roman"/>
                <a:cs typeface="Times New Roman"/>
              </a:rPr>
              <a:t>: </a:t>
            </a:r>
            <a:r>
              <a:rPr lang="en-US" sz="2500" i="0" u="none" strike="noStrike">
                <a:effectLst/>
                <a:highlight>
                  <a:srgbClr val="00FF00"/>
                </a:highlight>
                <a:latin typeface="Times New Roman"/>
                <a:cs typeface="Times New Roman"/>
              </a:rPr>
              <a:t>Prediction Accuracy varies across routes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D1AFD-A008-571B-CBF8-44C9E687660E}"/>
              </a:ext>
            </a:extLst>
          </p:cNvPr>
          <p:cNvSpPr txBox="1"/>
          <p:nvPr/>
        </p:nvSpPr>
        <p:spPr>
          <a:xfrm>
            <a:off x="6446363" y="5957871"/>
            <a:ext cx="4953000" cy="43242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EDA Insight : </a:t>
            </a:r>
            <a:r>
              <a:rPr lang="en-US" sz="2500" i="0" u="none" strike="noStrike">
                <a:effectLst/>
                <a:latin typeface="Times New Roman" panose="02020603050405020304" pitchFamily="18" charset="0"/>
              </a:rPr>
              <a:t>Ridership and Prediction Accuracy exhibits similar trend relationship .</a:t>
            </a: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Statistical Test :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 Pearson’s Correlation Test between 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Accuracy </a:t>
            </a:r>
            <a:r>
              <a:rPr lang="en-US" sz="2500">
                <a:latin typeface="Times New Roman" panose="02020603050405020304" pitchFamily="18" charset="0"/>
              </a:rPr>
              <a:t>rate and ridership volume. </a:t>
            </a:r>
          </a:p>
          <a:p>
            <a:r>
              <a:rPr lang="en-US" sz="2500" b="1">
                <a:latin typeface="Times New Roman" panose="02020603050405020304" pitchFamily="18" charset="0"/>
              </a:rPr>
              <a:t>H0: </a:t>
            </a:r>
            <a:r>
              <a:rPr lang="en-US" sz="2500">
                <a:latin typeface="Times New Roman" panose="02020603050405020304" pitchFamily="18" charset="0"/>
              </a:rPr>
              <a:t>Correlation=0 </a:t>
            </a:r>
          </a:p>
          <a:p>
            <a:r>
              <a:rPr lang="en-US" sz="2500" b="1">
                <a:latin typeface="Times New Roman" panose="02020603050405020304" pitchFamily="18" charset="0"/>
              </a:rPr>
              <a:t>H1: </a:t>
            </a:r>
            <a:r>
              <a:rPr lang="en-US" sz="2500">
                <a:latin typeface="Times New Roman" panose="02020603050405020304" pitchFamily="18" charset="0"/>
              </a:rPr>
              <a:t>Correlation is not equal to 0 </a:t>
            </a:r>
          </a:p>
          <a:p>
            <a:endParaRPr lang="en-US" sz="2500">
              <a:highlight>
                <a:srgbClr val="00FF00"/>
              </a:highlight>
              <a:latin typeface="Times New Roman" panose="02020603050405020304" pitchFamily="18" charset="0"/>
            </a:endParaRPr>
          </a:p>
          <a:p>
            <a:r>
              <a:rPr lang="en-US" sz="2500" b="1">
                <a:highlight>
                  <a:srgbClr val="00FF00"/>
                </a:highlight>
                <a:latin typeface="Times New Roman" panose="02020603050405020304" pitchFamily="18" charset="0"/>
              </a:rPr>
              <a:t>Result: </a:t>
            </a:r>
            <a:r>
              <a:rPr lang="en-US" sz="2500">
                <a:highlight>
                  <a:srgbClr val="00FF00"/>
                </a:highlight>
                <a:latin typeface="Times New Roman" panose="02020603050405020304" pitchFamily="18" charset="0"/>
              </a:rPr>
              <a:t>Significant negative correlation of -0.298 exists.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50B813-2CD7-6BF8-A086-F3AEC53D2197}"/>
              </a:ext>
            </a:extLst>
          </p:cNvPr>
          <p:cNvSpPr txBox="1"/>
          <p:nvPr/>
        </p:nvSpPr>
        <p:spPr>
          <a:xfrm>
            <a:off x="11706294" y="5957871"/>
            <a:ext cx="6276906" cy="43242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EDA Insight : </a:t>
            </a:r>
            <a:r>
              <a:rPr lang="en-US" sz="2500" i="0" u="none" strike="noStrike">
                <a:effectLst/>
                <a:latin typeface="Times New Roman" panose="02020603050405020304" pitchFamily="18" charset="0"/>
              </a:rPr>
              <a:t>No variation in 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Prediction accuracy across past 6 Months</a:t>
            </a: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Statistical Test :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 Chi-Square Independence Test on Accuracy Vs Time period</a:t>
            </a:r>
          </a:p>
          <a:p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H0: </a:t>
            </a:r>
            <a:r>
              <a:rPr lang="en-US" sz="2500">
                <a:latin typeface="Times New Roman" panose="02020603050405020304" pitchFamily="18" charset="0"/>
              </a:rPr>
              <a:t>P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rediction accuracy </a:t>
            </a:r>
            <a:r>
              <a:rPr lang="en-US" sz="2500">
                <a:latin typeface="Times New Roman" panose="02020603050405020304" pitchFamily="18" charset="0"/>
              </a:rPr>
              <a:t>is not 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independent of  Time.​</a:t>
            </a: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H1: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2500">
                <a:latin typeface="Times New Roman" panose="02020603050405020304" pitchFamily="18" charset="0"/>
              </a:rPr>
              <a:t>P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rediction accuracy </a:t>
            </a:r>
            <a:r>
              <a:rPr lang="en-US" sz="2500">
                <a:latin typeface="Times New Roman" panose="02020603050405020304" pitchFamily="18" charset="0"/>
              </a:rPr>
              <a:t>is 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independent of  Time.​</a:t>
            </a:r>
          </a:p>
          <a:p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 i="0" u="none" strike="noStrike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Result:</a:t>
            </a:r>
            <a:r>
              <a:rPr lang="en-US" sz="2500" b="0" i="0" u="none" strike="noStrike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 Prediction accuracy is independent of Time.​</a:t>
            </a:r>
            <a:endParaRPr lang="en-US" sz="250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407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C205C-08C0-0CC5-FDFB-8840E1D1B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CD454AE-9864-D94F-C8CB-F9EC0B205586}"/>
              </a:ext>
            </a:extLst>
          </p:cNvPr>
          <p:cNvSpPr txBox="1"/>
          <p:nvPr/>
        </p:nvSpPr>
        <p:spPr>
          <a:xfrm>
            <a:off x="1028700" y="42600"/>
            <a:ext cx="15482799" cy="1500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81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48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bby Jones"/>
                <a:ea typeface="Bobby Jones"/>
                <a:cs typeface="Bobby Jones"/>
                <a:sym typeface="Bobby Jones"/>
              </a:rPr>
              <a:t>Linear model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4586507-DC91-0F7C-2871-A245F85C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930478"/>
            <a:ext cx="7543800" cy="7740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20373-3950-94D1-7A54-8DF51D40CA99}"/>
              </a:ext>
            </a:extLst>
          </p:cNvPr>
          <p:cNvSpPr txBox="1"/>
          <p:nvPr/>
        </p:nvSpPr>
        <p:spPr>
          <a:xfrm>
            <a:off x="495300" y="2522857"/>
            <a:ext cx="8648700" cy="6017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5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 model: </a:t>
            </a:r>
            <a:r>
              <a:rPr lang="en-US" sz="35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2"/>
            <a:r>
              <a:rPr lang="en-US" sz="35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Y-Var: </a:t>
            </a:r>
            <a:r>
              <a:rPr lang="en-US" sz="35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</a:p>
          <a:p>
            <a:pPr lvl="2"/>
            <a:r>
              <a:rPr lang="en-US" sz="35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X-Var: R</a:t>
            </a:r>
            <a:r>
              <a:rPr lang="en-US" sz="35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oute, Ridership, and Month </a:t>
            </a:r>
          </a:p>
          <a:p>
            <a:pPr lvl="1"/>
            <a:endParaRPr lang="en-US" sz="35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>
                <a:solidFill>
                  <a:srgbClr val="000000"/>
                </a:solidFill>
                <a:latin typeface="Times New Roman" panose="02020603050405020304" pitchFamily="18" charset="0"/>
              </a:rPr>
              <a:t>Identified Significant Predictors: </a:t>
            </a:r>
            <a:r>
              <a:rPr lang="en-US" sz="3500">
                <a:solidFill>
                  <a:srgbClr val="000000"/>
                </a:solidFill>
                <a:latin typeface="Times New Roman" panose="02020603050405020304" pitchFamily="18" charset="0"/>
              </a:rPr>
              <a:t>Route , Ridership  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>
                <a:solidFill>
                  <a:srgbClr val="000000"/>
                </a:solidFill>
                <a:latin typeface="Times New Roman" panose="02020603050405020304" pitchFamily="18" charset="0"/>
              </a:rPr>
              <a:t>Identified  Insignificant Predictor: </a:t>
            </a:r>
            <a:r>
              <a:rPr lang="en-US" sz="3500">
                <a:solidFill>
                  <a:srgbClr val="000000"/>
                </a:solidFill>
                <a:latin typeface="Times New Roman" panose="02020603050405020304" pitchFamily="18" charset="0"/>
              </a:rPr>
              <a:t>Month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>
                <a:solidFill>
                  <a:srgbClr val="000000"/>
                </a:solidFill>
                <a:latin typeface="Times New Roman" panose="02020603050405020304" pitchFamily="18" charset="0"/>
              </a:rPr>
              <a:t>Adjusted R-Squared: </a:t>
            </a:r>
            <a:r>
              <a:rPr lang="en-US" sz="3500">
                <a:solidFill>
                  <a:srgbClr val="000000"/>
                </a:solidFill>
                <a:latin typeface="Times New Roman" panose="02020603050405020304" pitchFamily="18" charset="0"/>
              </a:rPr>
              <a:t>0.6384 = 64%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3BD53-BE2C-EC68-FD6D-852D1E1D411E}"/>
              </a:ext>
            </a:extLst>
          </p:cNvPr>
          <p:cNvSpPr txBox="1"/>
          <p:nvPr/>
        </p:nvSpPr>
        <p:spPr>
          <a:xfrm>
            <a:off x="10040815" y="1479000"/>
            <a:ext cx="7561385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</a:lstStyle>
          <a:p>
            <a:r>
              <a:rPr lang="en-US"/>
              <a:t>Table-1 : Linear Model Summary</a:t>
            </a:r>
          </a:p>
        </p:txBody>
      </p:sp>
    </p:spTree>
    <p:extLst>
      <p:ext uri="{BB962C8B-B14F-4D97-AF65-F5344CB8AC3E}">
        <p14:creationId xmlns:p14="http://schemas.microsoft.com/office/powerpoint/2010/main" val="424203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DC6242-837B-AB1F-BA45-C350E9DE2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CA896A1-E8CF-4DF1-33B5-7C5004B4E4F5}"/>
              </a:ext>
            </a:extLst>
          </p:cNvPr>
          <p:cNvSpPr txBox="1"/>
          <p:nvPr/>
        </p:nvSpPr>
        <p:spPr>
          <a:xfrm>
            <a:off x="1028700" y="42600"/>
            <a:ext cx="15482799" cy="1407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81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48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bby Jones"/>
                <a:ea typeface="Bobby Jones"/>
                <a:cs typeface="Bobby Jones"/>
                <a:sym typeface="Bobby Jones"/>
              </a:rPr>
              <a:t>LASSO &amp; STEPWISE : Feature Selection </a:t>
            </a:r>
          </a:p>
        </p:txBody>
      </p:sp>
      <p:pic>
        <p:nvPicPr>
          <p:cNvPr id="4" name="Picture 3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59BAA404-FC35-BF1C-16F9-39E5B0CA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5" y="2171700"/>
            <a:ext cx="7696200" cy="22121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7424D0-7933-9F2D-776C-DE8762BE9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46" y="2171700"/>
            <a:ext cx="4624754" cy="472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59DB4-8685-962A-3C79-5B4C8DF32F21}"/>
              </a:ext>
            </a:extLst>
          </p:cNvPr>
          <p:cNvSpPr txBox="1"/>
          <p:nvPr/>
        </p:nvSpPr>
        <p:spPr>
          <a:xfrm>
            <a:off x="7678615" y="4957808"/>
            <a:ext cx="769620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000" b="0" i="0" u="none" strike="noStrike">
                <a:effectLst/>
                <a:latin typeface="Times New Roman" panose="02020603050405020304" pitchFamily="18" charset="0"/>
              </a:rPr>
              <a:t>​</a:t>
            </a:r>
            <a:r>
              <a:rPr lang="en-US" sz="3000" b="1" i="0" u="none" strike="noStrike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LASSO &amp; Stepwise Results (Table-2,3): </a:t>
            </a:r>
            <a:r>
              <a:rPr lang="en-US" sz="3000" i="0" u="none" strike="noStrike">
                <a:effectLst/>
                <a:latin typeface="Times New Roman" panose="02020603050405020304" pitchFamily="18" charset="0"/>
              </a:rPr>
              <a:t>month/seasonal pattern does not influence prediction accuracy.</a:t>
            </a:r>
          </a:p>
          <a:p>
            <a:endParaRPr lang="en-US" sz="3000" i="0" u="none" strike="noStrike">
              <a:effectLst/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76755DB-7B52-8725-775A-1A7D69201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615" y="7899289"/>
            <a:ext cx="7866185" cy="22467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1D4537-67EF-7303-3B23-2CD68A6A86D9}"/>
              </a:ext>
            </a:extLst>
          </p:cNvPr>
          <p:cNvSpPr txBox="1"/>
          <p:nvPr/>
        </p:nvSpPr>
        <p:spPr>
          <a:xfrm>
            <a:off x="1028700" y="1680957"/>
            <a:ext cx="58293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Table-2 : LASSO </a:t>
            </a:r>
            <a:r>
              <a:rPr lang="en-US" sz="1800" i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Regularization : Shrink coefficients to 0.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FFDFA-84EB-C982-478C-C08CA215773E}"/>
              </a:ext>
            </a:extLst>
          </p:cNvPr>
          <p:cNvSpPr txBox="1"/>
          <p:nvPr/>
        </p:nvSpPr>
        <p:spPr>
          <a:xfrm>
            <a:off x="7678615" y="7470805"/>
            <a:ext cx="7866185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</a:lstStyle>
          <a:p>
            <a:r>
              <a:rPr lang="en-US"/>
              <a:t>Table-4: Model Comparison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C0CD5-0651-DA35-D43C-5796CCEB4844}"/>
              </a:ext>
            </a:extLst>
          </p:cNvPr>
          <p:cNvSpPr txBox="1"/>
          <p:nvPr/>
        </p:nvSpPr>
        <p:spPr>
          <a:xfrm>
            <a:off x="7678615" y="1678868"/>
            <a:ext cx="7696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</a:lstStyle>
          <a:p>
            <a:pPr algn="ctr"/>
            <a:r>
              <a:rPr lang="en-US"/>
              <a:t>Table-3: Step-wise Model: Optimal AIC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FDE888-630A-6811-916F-2814CE58308D}"/>
              </a:ext>
            </a:extLst>
          </p:cNvPr>
          <p:cNvSpPr txBox="1"/>
          <p:nvPr/>
        </p:nvSpPr>
        <p:spPr>
          <a:xfrm>
            <a:off x="1028700" y="7470805"/>
            <a:ext cx="6134101" cy="21544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000" b="0" i="0" u="none" strike="noStrike"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b="1">
                <a:highlight>
                  <a:srgbClr val="00FF00"/>
                </a:highlight>
              </a:rPr>
              <a:t>Model Comparison (Table-4): </a:t>
            </a:r>
          </a:p>
          <a:p>
            <a:r>
              <a:rPr lang="en-US"/>
              <a:t>Linear regression </a:t>
            </a:r>
            <a:r>
              <a:rPr lang="en-US" b="1" err="1"/>
              <a:t>Adj.R.Squared</a:t>
            </a:r>
            <a:r>
              <a:rPr lang="en-US" b="1"/>
              <a:t> remains unchanged </a:t>
            </a:r>
            <a:r>
              <a:rPr lang="en-US"/>
              <a:t>after removing “Month,” confirming its redundancy.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F61E7A-284A-DBC7-CF38-2881CAC82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75B5614-580A-8D0A-24E7-2890AFC43A68}"/>
              </a:ext>
            </a:extLst>
          </p:cNvPr>
          <p:cNvSpPr txBox="1"/>
          <p:nvPr/>
        </p:nvSpPr>
        <p:spPr>
          <a:xfrm>
            <a:off x="1028700" y="42600"/>
            <a:ext cx="15482799" cy="1443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81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48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bby Jones"/>
                <a:ea typeface="Bobby Jones"/>
                <a:cs typeface="Bobby Jones"/>
                <a:sym typeface="Bobby Jones"/>
              </a:rPr>
              <a:t>Recommendations &amp; NEXT STEPS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EB19711-5997-6BDB-6054-283BC25A8A53}"/>
              </a:ext>
            </a:extLst>
          </p:cNvPr>
          <p:cNvSpPr txBox="1"/>
          <p:nvPr/>
        </p:nvSpPr>
        <p:spPr>
          <a:xfrm>
            <a:off x="1028700" y="1635291"/>
            <a:ext cx="15180090" cy="8248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/>
              <a:t>Key Insights from Hypothesis and Feature Selection Tests: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Influential Factors: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and ridership volume significantly influence MBTA's ETA, explaining ~64% of the variance.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Impact: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discernible seasonal patterns affect the on-time prediction of transport lines.</a:t>
            </a:r>
            <a:endParaRPr kumimoji="0" lang="en-US" sz="35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sz="36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for MBTA Improvement: </a:t>
            </a:r>
            <a:endParaRPr kumimoji="0" 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Route-Specific Prediction Models: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MBTA should have different On-Time prediction models across transport lines.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Ridership Volume as a Predictor: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ridership volume as a core variable in On-time prediction models to improve accuracy and reliability. </a:t>
            </a:r>
            <a:endParaRPr lang="en-US" sz="36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n-US" sz="3600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sz="36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Further Research: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Traffic-Aware Prediction Algorithms: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models that factor in real-time traffic conditions for enhanced On-time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42544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C9FA1-E96F-D53B-99B0-CA8559196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E670780-914C-6397-8B8D-F3EE7ABA6A8A}"/>
              </a:ext>
            </a:extLst>
          </p:cNvPr>
          <p:cNvSpPr txBox="1"/>
          <p:nvPr/>
        </p:nvSpPr>
        <p:spPr>
          <a:xfrm>
            <a:off x="1028700" y="42600"/>
            <a:ext cx="15482799" cy="146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81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48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bby Jones"/>
                <a:ea typeface="Bobby Jones"/>
                <a:cs typeface="Bobby Jones"/>
                <a:sym typeface="Bobby Jones"/>
              </a:rPr>
              <a:t>References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4763780-20B7-86ED-8F1A-B276522B4860}"/>
              </a:ext>
            </a:extLst>
          </p:cNvPr>
          <p:cNvSpPr txBox="1"/>
          <p:nvPr/>
        </p:nvSpPr>
        <p:spPr>
          <a:xfrm>
            <a:off x="1028700" y="1772320"/>
            <a:ext cx="16344900" cy="8631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marR="0" indent="-742950">
              <a:lnSpc>
                <a:spcPct val="103000"/>
              </a:lnSpc>
              <a:spcAft>
                <a:spcPts val="1340"/>
              </a:spcAft>
              <a:buFont typeface="+mj-lt"/>
              <a:buAutoNum type="arabicPeriod"/>
            </a:pPr>
            <a:r>
              <a:rPr lang="en-US" sz="3600" kern="1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Bluman</a:t>
            </a:r>
            <a:r>
              <a:rPr lang="en-US" sz="36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G. (2014). Elementary statistics: A step by step approach (9th ed.). McGraw-Hill. </a:t>
            </a:r>
          </a:p>
          <a:p>
            <a:pPr marL="742950" marR="0" indent="-742950">
              <a:lnSpc>
                <a:spcPct val="103000"/>
              </a:lnSpc>
              <a:spcAft>
                <a:spcPts val="1340"/>
              </a:spcAft>
              <a:buFont typeface="+mj-lt"/>
              <a:buAutoNum type="arabicPeriod"/>
            </a:pPr>
            <a:r>
              <a:rPr lang="en-US" sz="36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MBTA. (n.d.). MBTA Blue Book Open Data Portal. Retrieved from </a:t>
            </a:r>
            <a:r>
              <a:rPr lang="en-US" sz="3600" kern="10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https://mbta</a:t>
            </a:r>
            <a:r>
              <a:rPr lang="en-US" sz="3600" u="none" strike="noStrike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https://mbta-massdot.opendata.arcgis.com/</a:t>
            </a:r>
            <a:r>
              <a:rPr lang="en-US" sz="3600" kern="10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massdot.opendata.arcgis.com/</a:t>
            </a:r>
            <a:r>
              <a:rPr lang="en-US" sz="3600" u="none" strike="noStrike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</a:t>
            </a:r>
            <a:endParaRPr lang="en-US" sz="3600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indent="-742950">
              <a:lnSpc>
                <a:spcPct val="103000"/>
              </a:lnSpc>
              <a:spcAft>
                <a:spcPts val="1340"/>
              </a:spcAft>
              <a:buFont typeface="+mj-lt"/>
              <a:buAutoNum type="arabicPeriod"/>
            </a:pPr>
            <a:r>
              <a:rPr lang="en-US" sz="36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Massachusetts Bay Transportation Authority (MBTA). (n.d.). MBTA Rapid Transit and Bus Prediction Accuracy Data. Retrieved from </a:t>
            </a:r>
            <a:r>
              <a:rPr lang="en-US" sz="3600" kern="10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https://mbta-massdot.opendata.arcgis.com/</a:t>
            </a:r>
            <a:r>
              <a:rPr lang="en-US" sz="3600" u="none" strike="noStrike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</a:t>
            </a:r>
            <a:endParaRPr lang="en-US" sz="3600" kern="1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indent="-742950">
              <a:lnSpc>
                <a:spcPct val="103000"/>
              </a:lnSpc>
              <a:spcAft>
                <a:spcPts val="1340"/>
              </a:spcAft>
              <a:buFont typeface="+mj-lt"/>
              <a:buAutoNum type="arabicPeriod"/>
            </a:pPr>
            <a:r>
              <a:rPr lang="en-US" sz="36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Massachusetts Bay Transportation Authority (MBTA). (n.d.). MBTA Seasonality Data. Retrieved from </a:t>
            </a:r>
            <a:r>
              <a:rPr lang="en-US" sz="36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https://mbta-massdot.opendata.arcgis.com/datasets/a2d15ddd86b34867a31cd4b8e0a83932_0/explore</a:t>
            </a:r>
            <a:r>
              <a:rPr lang="en-US" sz="36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42950" marR="0" indent="-742950">
              <a:lnSpc>
                <a:spcPct val="103000"/>
              </a:lnSpc>
              <a:spcAft>
                <a:spcPts val="1340"/>
              </a:spcAft>
              <a:buFont typeface="+mj-lt"/>
              <a:buAutoNum type="arabicPeriod"/>
            </a:pPr>
            <a:r>
              <a:rPr lang="en-US" sz="3600"/>
              <a:t>Chen, M., Liu, X., Xia, J., &amp; Chien, S. (2004). Predicting bus arrival time on the basis of global positioning system data. </a:t>
            </a:r>
            <a:r>
              <a:rPr lang="en-US" sz="3600" i="1"/>
              <a:t>Journal of Transportation Research Board</a:t>
            </a:r>
            <a:r>
              <a:rPr lang="en-US" sz="3600"/>
              <a:t>, 1885(1), 98-106. Retrieved from </a:t>
            </a:r>
            <a:r>
              <a:rPr lang="en-US" sz="3600">
                <a:hlinkClick r:id="rId4"/>
              </a:rPr>
              <a:t>Researchgate</a:t>
            </a:r>
            <a:endParaRPr lang="en-US" sz="3600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0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84854-AD93-3316-7788-9CB807FDE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6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Wood human figure">
            <a:extLst>
              <a:ext uri="{FF2B5EF4-FFF2-40B4-BE49-F238E27FC236}">
                <a16:creationId xmlns:a16="http://schemas.microsoft.com/office/drawing/2014/main" id="{02BFE0F2-D809-4773-5BC6-651902A0C3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730"/>
          <a:stretch/>
        </p:blipFill>
        <p:spPr>
          <a:xfrm>
            <a:off x="0" y="-2"/>
            <a:ext cx="18287980" cy="10286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749596-5FDD-29F7-821A-A22AEBAF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968110"/>
            <a:ext cx="13716000" cy="4350777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fontAlgn="auto">
              <a:lnSpc>
                <a:spcPct val="9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8000" b="1" i="0" u="none" strike="noStrike" cap="none" spc="48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obby Jones"/>
              </a:rPr>
              <a:t>Q&amp;A </a:t>
            </a:r>
            <a:br>
              <a:rPr kumimoji="0" lang="en-US" sz="8000" b="1" i="0" u="none" strike="noStrike" cap="none" spc="48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obby Jones"/>
              </a:rPr>
            </a:br>
            <a:br>
              <a:rPr kumimoji="0" lang="en-US" sz="8000" b="1" i="0" u="none" strike="noStrike" cap="none" spc="48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obby Jones"/>
              </a:rPr>
            </a:br>
            <a:br>
              <a:rPr kumimoji="0" lang="en-US" sz="8000" b="1" i="0" u="none" strike="noStrike" cap="none" spc="48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obby Jones"/>
              </a:rPr>
            </a:br>
            <a:r>
              <a:rPr kumimoji="0" lang="en-US" sz="8000" b="1" i="0" u="none" strike="noStrike" cap="none" spc="48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obby Jones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914671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83DC303208B45B501556BD70D94A7" ma:contentTypeVersion="4" ma:contentTypeDescription="Create a new document." ma:contentTypeScope="" ma:versionID="65a196535ca56a554ebac67ffbd64384">
  <xsd:schema xmlns:xsd="http://www.w3.org/2001/XMLSchema" xmlns:xs="http://www.w3.org/2001/XMLSchema" xmlns:p="http://schemas.microsoft.com/office/2006/metadata/properties" xmlns:ns2="6284557c-a5d1-408c-8c0e-4c1947f71a38" targetNamespace="http://schemas.microsoft.com/office/2006/metadata/properties" ma:root="true" ma:fieldsID="8b3c9073a7b6e5b8402da4fa1e7871ee" ns2:_="">
    <xsd:import namespace="6284557c-a5d1-408c-8c0e-4c1947f71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4557c-a5d1-408c-8c0e-4c1947f71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95F868-3C25-43E7-B565-317E0F038AB6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284557c-a5d1-408c-8c0e-4c1947f71a3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BE5DB13-8913-48C1-A803-173466064A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122871-8BCE-4E38-A433-622074E87D05}">
  <ds:schemaRefs>
    <ds:schemaRef ds:uri="6284557c-a5d1-408c-8c0e-4c1947f71a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692</Words>
  <Application>Microsoft Macintosh PowerPoint</Application>
  <PresentationFormat>Custom</PresentationFormat>
  <Paragraphs>70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Times New Roman</vt:lpstr>
      <vt:lpstr>Calibri</vt:lpstr>
      <vt:lpstr>Bobby Jones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    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MBTA Prediction Accuracy ANALYSIS</dc:title>
  <cp:lastModifiedBy>Hari Priya Ramamoorthy</cp:lastModifiedBy>
  <cp:revision>4</cp:revision>
  <dcterms:created xsi:type="dcterms:W3CDTF">2006-08-16T00:00:00Z</dcterms:created>
  <dcterms:modified xsi:type="dcterms:W3CDTF">2024-12-12T04:52:37Z</dcterms:modified>
  <dc:identifier>DAGZBHo219g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0x010100D1583DC303208B45B501556BD70D94A7</vt:lpwstr>
  </property>
</Properties>
</file>