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73" r:id="rId3"/>
    <p:sldId id="274" r:id="rId4"/>
    <p:sldId id="257" r:id="rId5"/>
    <p:sldId id="258" r:id="rId6"/>
    <p:sldId id="260" r:id="rId7"/>
    <p:sldId id="264" r:id="rId8"/>
    <p:sldId id="265" r:id="rId9"/>
    <p:sldId id="266" r:id="rId10"/>
    <p:sldId id="267" r:id="rId11"/>
    <p:sldId id="268" r:id="rId12"/>
    <p:sldId id="269" r:id="rId13"/>
    <p:sldId id="261" r:id="rId14"/>
    <p:sldId id="262" r:id="rId15"/>
    <p:sldId id="278" r:id="rId16"/>
    <p:sldId id="275" r:id="rId17"/>
    <p:sldId id="276" r:id="rId18"/>
    <p:sldId id="277" r:id="rId19"/>
    <p:sldId id="263" r:id="rId20"/>
    <p:sldId id="270" r:id="rId21"/>
    <p:sldId id="271" r:id="rId22"/>
    <p:sldId id="279" r:id="rId23"/>
    <p:sldId id="280" r:id="rId24"/>
    <p:sldId id="281"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BDBDA2-C3E8-4D7C-BD34-90D26AE232B9}">
          <p14:sldIdLst>
            <p14:sldId id="256"/>
            <p14:sldId id="273"/>
            <p14:sldId id="274"/>
            <p14:sldId id="257"/>
            <p14:sldId id="258"/>
            <p14:sldId id="260"/>
            <p14:sldId id="264"/>
            <p14:sldId id="265"/>
            <p14:sldId id="266"/>
            <p14:sldId id="267"/>
            <p14:sldId id="268"/>
            <p14:sldId id="269"/>
            <p14:sldId id="261"/>
            <p14:sldId id="262"/>
            <p14:sldId id="278"/>
            <p14:sldId id="275"/>
            <p14:sldId id="276"/>
            <p14:sldId id="277"/>
            <p14:sldId id="263"/>
            <p14:sldId id="270"/>
            <p14:sldId id="271"/>
            <p14:sldId id="279"/>
            <p14:sldId id="280"/>
            <p14:sldId id="28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85" d="100"/>
          <a:sy n="85" d="100"/>
        </p:scale>
        <p:origin x="8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C68D84-D3DC-41E6-A34B-42A151D3FEF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3605FBDE-9062-41A6-BE2B-443947ACA3FD}">
      <dgm:prSet phldrT="[Text]"/>
      <dgm:spPr/>
      <dgm:t>
        <a:bodyPr/>
        <a:lstStyle/>
        <a:p>
          <a:r>
            <a:rPr lang="en-US" dirty="0"/>
            <a:t>INTRODUCTION</a:t>
          </a:r>
          <a:endParaRPr lang="en-IN" dirty="0"/>
        </a:p>
      </dgm:t>
    </dgm:pt>
    <dgm:pt modelId="{A853E41F-D26C-47BF-80E2-82F7543E7FEC}" type="parTrans" cxnId="{96A54F75-B0FF-4612-9E38-3ECB514E8C2C}">
      <dgm:prSet/>
      <dgm:spPr/>
      <dgm:t>
        <a:bodyPr/>
        <a:lstStyle/>
        <a:p>
          <a:endParaRPr lang="en-IN"/>
        </a:p>
      </dgm:t>
    </dgm:pt>
    <dgm:pt modelId="{3ADD025E-7BCC-46D7-B28B-3C06CE31EE6D}" type="sibTrans" cxnId="{96A54F75-B0FF-4612-9E38-3ECB514E8C2C}">
      <dgm:prSet/>
      <dgm:spPr/>
      <dgm:t>
        <a:bodyPr/>
        <a:lstStyle/>
        <a:p>
          <a:endParaRPr lang="en-IN"/>
        </a:p>
      </dgm:t>
    </dgm:pt>
    <dgm:pt modelId="{7ADF0D4C-72D1-4F73-941D-4195EBE1606D}">
      <dgm:prSet phldrT="[Text]"/>
      <dgm:spPr/>
      <dgm:t>
        <a:bodyPr/>
        <a:lstStyle/>
        <a:p>
          <a:r>
            <a:rPr lang="en-US" dirty="0"/>
            <a:t>ABSTRACT</a:t>
          </a:r>
        </a:p>
      </dgm:t>
    </dgm:pt>
    <dgm:pt modelId="{8BE0DE05-47FF-4641-B122-DA229F780F26}" type="parTrans" cxnId="{2724235F-7237-46F1-9122-DC8B90407B4A}">
      <dgm:prSet/>
      <dgm:spPr/>
      <dgm:t>
        <a:bodyPr/>
        <a:lstStyle/>
        <a:p>
          <a:endParaRPr lang="en-IN"/>
        </a:p>
      </dgm:t>
    </dgm:pt>
    <dgm:pt modelId="{0CD16F5B-78D1-43C3-921C-C0E9C19761A3}" type="sibTrans" cxnId="{2724235F-7237-46F1-9122-DC8B90407B4A}">
      <dgm:prSet/>
      <dgm:spPr/>
      <dgm:t>
        <a:bodyPr/>
        <a:lstStyle/>
        <a:p>
          <a:endParaRPr lang="en-IN"/>
        </a:p>
      </dgm:t>
    </dgm:pt>
    <dgm:pt modelId="{4915CA63-B52B-4901-81C2-23C3A63DA5E6}">
      <dgm:prSet phldrT="[Text]"/>
      <dgm:spPr/>
      <dgm:t>
        <a:bodyPr/>
        <a:lstStyle/>
        <a:p>
          <a:r>
            <a:rPr lang="en-US" dirty="0"/>
            <a:t>SOFTWARE REQUIREMENTSPECIFICATION</a:t>
          </a:r>
          <a:endParaRPr lang="en-IN" dirty="0"/>
        </a:p>
      </dgm:t>
    </dgm:pt>
    <dgm:pt modelId="{96692B16-8EB8-4ECA-8F1A-197527C16B52}" type="parTrans" cxnId="{9CE5A5DE-E6BA-44AC-8F5F-B5084BB8888A}">
      <dgm:prSet/>
      <dgm:spPr/>
      <dgm:t>
        <a:bodyPr/>
        <a:lstStyle/>
        <a:p>
          <a:endParaRPr lang="en-IN"/>
        </a:p>
      </dgm:t>
    </dgm:pt>
    <dgm:pt modelId="{87C29546-FC25-45F6-929C-26E5C90308E5}" type="sibTrans" cxnId="{9CE5A5DE-E6BA-44AC-8F5F-B5084BB8888A}">
      <dgm:prSet/>
      <dgm:spPr/>
      <dgm:t>
        <a:bodyPr/>
        <a:lstStyle/>
        <a:p>
          <a:endParaRPr lang="en-IN"/>
        </a:p>
      </dgm:t>
    </dgm:pt>
    <dgm:pt modelId="{D04E2C6C-CFC2-4F64-BE77-3E701B29EF83}">
      <dgm:prSet phldrT="[Text]"/>
      <dgm:spPr/>
      <dgm:t>
        <a:bodyPr/>
        <a:lstStyle/>
        <a:p>
          <a:r>
            <a:rPr lang="en-US" dirty="0"/>
            <a:t>USE CASE DIAGRAMS</a:t>
          </a:r>
          <a:endParaRPr lang="en-IN" dirty="0"/>
        </a:p>
      </dgm:t>
    </dgm:pt>
    <dgm:pt modelId="{4BE35422-A55D-4520-8699-F44599AD7C15}" type="parTrans" cxnId="{B6C94523-3A37-45B9-B54A-48C2DD2D670D}">
      <dgm:prSet/>
      <dgm:spPr/>
      <dgm:t>
        <a:bodyPr/>
        <a:lstStyle/>
        <a:p>
          <a:endParaRPr lang="en-IN"/>
        </a:p>
      </dgm:t>
    </dgm:pt>
    <dgm:pt modelId="{B646DACF-6E1B-4036-9543-894D1D8C216B}" type="sibTrans" cxnId="{B6C94523-3A37-45B9-B54A-48C2DD2D670D}">
      <dgm:prSet/>
      <dgm:spPr/>
      <dgm:t>
        <a:bodyPr/>
        <a:lstStyle/>
        <a:p>
          <a:endParaRPr lang="en-IN"/>
        </a:p>
      </dgm:t>
    </dgm:pt>
    <dgm:pt modelId="{B6973812-CA34-45D3-B5F3-F28C87984245}">
      <dgm:prSet phldrT="[Text]"/>
      <dgm:spPr/>
      <dgm:t>
        <a:bodyPr/>
        <a:lstStyle/>
        <a:p>
          <a:r>
            <a:rPr lang="en-US" dirty="0"/>
            <a:t>PROBLEM STATEMENT</a:t>
          </a:r>
        </a:p>
      </dgm:t>
    </dgm:pt>
    <dgm:pt modelId="{9FD25DDF-29EA-40C9-8B5F-789040CB2CD8}" type="parTrans" cxnId="{9CDFF4D1-C5BC-49FE-80BD-7C40A44D218F}">
      <dgm:prSet/>
      <dgm:spPr/>
      <dgm:t>
        <a:bodyPr/>
        <a:lstStyle/>
        <a:p>
          <a:endParaRPr lang="en-IN"/>
        </a:p>
      </dgm:t>
    </dgm:pt>
    <dgm:pt modelId="{9607832B-36CC-4AE2-AF75-84D8491CB025}" type="sibTrans" cxnId="{9CDFF4D1-C5BC-49FE-80BD-7C40A44D218F}">
      <dgm:prSet/>
      <dgm:spPr/>
      <dgm:t>
        <a:bodyPr/>
        <a:lstStyle/>
        <a:p>
          <a:endParaRPr lang="en-IN"/>
        </a:p>
      </dgm:t>
    </dgm:pt>
    <dgm:pt modelId="{1A25F440-2915-4B61-99CE-B155786EAB85}" type="pres">
      <dgm:prSet presAssocID="{8FC68D84-D3DC-41E6-A34B-42A151D3FEFA}" presName="Name0" presStyleCnt="0">
        <dgm:presLayoutVars>
          <dgm:chMax val="7"/>
          <dgm:chPref val="7"/>
          <dgm:dir/>
        </dgm:presLayoutVars>
      </dgm:prSet>
      <dgm:spPr/>
    </dgm:pt>
    <dgm:pt modelId="{8CCBE5A7-8C53-4859-BA27-7C5D868BFAA1}" type="pres">
      <dgm:prSet presAssocID="{8FC68D84-D3DC-41E6-A34B-42A151D3FEFA}" presName="Name1" presStyleCnt="0"/>
      <dgm:spPr/>
    </dgm:pt>
    <dgm:pt modelId="{7E15A6F3-A18A-4371-AB99-4D19F6462473}" type="pres">
      <dgm:prSet presAssocID="{8FC68D84-D3DC-41E6-A34B-42A151D3FEFA}" presName="cycle" presStyleCnt="0"/>
      <dgm:spPr/>
    </dgm:pt>
    <dgm:pt modelId="{4534D127-B8C5-49F4-B42D-C32CB7CF9969}" type="pres">
      <dgm:prSet presAssocID="{8FC68D84-D3DC-41E6-A34B-42A151D3FEFA}" presName="srcNode" presStyleLbl="node1" presStyleIdx="0" presStyleCnt="5"/>
      <dgm:spPr/>
    </dgm:pt>
    <dgm:pt modelId="{F786B243-FC99-475C-BDDD-A72A10D34C12}" type="pres">
      <dgm:prSet presAssocID="{8FC68D84-D3DC-41E6-A34B-42A151D3FEFA}" presName="conn" presStyleLbl="parChTrans1D2" presStyleIdx="0" presStyleCnt="1"/>
      <dgm:spPr/>
    </dgm:pt>
    <dgm:pt modelId="{989AD6FA-FB5F-42E1-B1D8-0D576B51BD86}" type="pres">
      <dgm:prSet presAssocID="{8FC68D84-D3DC-41E6-A34B-42A151D3FEFA}" presName="extraNode" presStyleLbl="node1" presStyleIdx="0" presStyleCnt="5"/>
      <dgm:spPr/>
    </dgm:pt>
    <dgm:pt modelId="{4B729009-3B52-4538-AE8B-FF7C524D693F}" type="pres">
      <dgm:prSet presAssocID="{8FC68D84-D3DC-41E6-A34B-42A151D3FEFA}" presName="dstNode" presStyleLbl="node1" presStyleIdx="0" presStyleCnt="5"/>
      <dgm:spPr/>
    </dgm:pt>
    <dgm:pt modelId="{5768C9B7-879C-4A62-AF6D-D7FFDE262154}" type="pres">
      <dgm:prSet presAssocID="{3605FBDE-9062-41A6-BE2B-443947ACA3FD}" presName="text_1" presStyleLbl="node1" presStyleIdx="0" presStyleCnt="5">
        <dgm:presLayoutVars>
          <dgm:bulletEnabled val="1"/>
        </dgm:presLayoutVars>
      </dgm:prSet>
      <dgm:spPr/>
    </dgm:pt>
    <dgm:pt modelId="{D6F69FB3-5400-4800-8022-6649FEBCA37A}" type="pres">
      <dgm:prSet presAssocID="{3605FBDE-9062-41A6-BE2B-443947ACA3FD}" presName="accent_1" presStyleCnt="0"/>
      <dgm:spPr/>
    </dgm:pt>
    <dgm:pt modelId="{CD5DBA1E-C031-49C7-84FB-EE41E31C8967}" type="pres">
      <dgm:prSet presAssocID="{3605FBDE-9062-41A6-BE2B-443947ACA3FD}" presName="accentRepeatNode" presStyleLbl="solidFgAcc1" presStyleIdx="0" presStyleCnt="5"/>
      <dgm:spPr/>
    </dgm:pt>
    <dgm:pt modelId="{3C02C4B8-B971-4DFC-9B5A-4024E1D2B470}" type="pres">
      <dgm:prSet presAssocID="{7ADF0D4C-72D1-4F73-941D-4195EBE1606D}" presName="text_2" presStyleLbl="node1" presStyleIdx="1" presStyleCnt="5">
        <dgm:presLayoutVars>
          <dgm:bulletEnabled val="1"/>
        </dgm:presLayoutVars>
      </dgm:prSet>
      <dgm:spPr/>
    </dgm:pt>
    <dgm:pt modelId="{A0E42C34-2DE4-4B71-A48E-EB5236E51DB8}" type="pres">
      <dgm:prSet presAssocID="{7ADF0D4C-72D1-4F73-941D-4195EBE1606D}" presName="accent_2" presStyleCnt="0"/>
      <dgm:spPr/>
    </dgm:pt>
    <dgm:pt modelId="{9A8F8864-12D3-4830-9E3F-EC585AB5E895}" type="pres">
      <dgm:prSet presAssocID="{7ADF0D4C-72D1-4F73-941D-4195EBE1606D}" presName="accentRepeatNode" presStyleLbl="solidFgAcc1" presStyleIdx="1" presStyleCnt="5"/>
      <dgm:spPr/>
    </dgm:pt>
    <dgm:pt modelId="{F4029787-8748-4306-AF7E-E9F77F2FBA46}" type="pres">
      <dgm:prSet presAssocID="{B6973812-CA34-45D3-B5F3-F28C87984245}" presName="text_3" presStyleLbl="node1" presStyleIdx="2" presStyleCnt="5">
        <dgm:presLayoutVars>
          <dgm:bulletEnabled val="1"/>
        </dgm:presLayoutVars>
      </dgm:prSet>
      <dgm:spPr/>
    </dgm:pt>
    <dgm:pt modelId="{4D008208-4C5C-4952-A578-F7D9EE686BB0}" type="pres">
      <dgm:prSet presAssocID="{B6973812-CA34-45D3-B5F3-F28C87984245}" presName="accent_3" presStyleCnt="0"/>
      <dgm:spPr/>
    </dgm:pt>
    <dgm:pt modelId="{D0975F6A-A821-49A3-B244-1FAD2D5746DE}" type="pres">
      <dgm:prSet presAssocID="{B6973812-CA34-45D3-B5F3-F28C87984245}" presName="accentRepeatNode" presStyleLbl="solidFgAcc1" presStyleIdx="2" presStyleCnt="5"/>
      <dgm:spPr/>
    </dgm:pt>
    <dgm:pt modelId="{44196160-1ADA-417A-AE98-ED8015C7EEDA}" type="pres">
      <dgm:prSet presAssocID="{4915CA63-B52B-4901-81C2-23C3A63DA5E6}" presName="text_4" presStyleLbl="node1" presStyleIdx="3" presStyleCnt="5">
        <dgm:presLayoutVars>
          <dgm:bulletEnabled val="1"/>
        </dgm:presLayoutVars>
      </dgm:prSet>
      <dgm:spPr/>
    </dgm:pt>
    <dgm:pt modelId="{8ADD206C-B612-46B0-AB77-B0E40EABBDFE}" type="pres">
      <dgm:prSet presAssocID="{4915CA63-B52B-4901-81C2-23C3A63DA5E6}" presName="accent_4" presStyleCnt="0"/>
      <dgm:spPr/>
    </dgm:pt>
    <dgm:pt modelId="{89A955AC-7A0E-42AD-8E03-996CFEFA6EE8}" type="pres">
      <dgm:prSet presAssocID="{4915CA63-B52B-4901-81C2-23C3A63DA5E6}" presName="accentRepeatNode" presStyleLbl="solidFgAcc1" presStyleIdx="3" presStyleCnt="5"/>
      <dgm:spPr/>
    </dgm:pt>
    <dgm:pt modelId="{4D0C5461-F112-4AFD-A7EB-1F4431E24679}" type="pres">
      <dgm:prSet presAssocID="{D04E2C6C-CFC2-4F64-BE77-3E701B29EF83}" presName="text_5" presStyleLbl="node1" presStyleIdx="4" presStyleCnt="5">
        <dgm:presLayoutVars>
          <dgm:bulletEnabled val="1"/>
        </dgm:presLayoutVars>
      </dgm:prSet>
      <dgm:spPr/>
    </dgm:pt>
    <dgm:pt modelId="{1BDA8C7E-1F80-48A1-8192-B1F14675A00F}" type="pres">
      <dgm:prSet presAssocID="{D04E2C6C-CFC2-4F64-BE77-3E701B29EF83}" presName="accent_5" presStyleCnt="0"/>
      <dgm:spPr/>
    </dgm:pt>
    <dgm:pt modelId="{A19AF643-2E22-4CD2-B069-D5B37E4C4C27}" type="pres">
      <dgm:prSet presAssocID="{D04E2C6C-CFC2-4F64-BE77-3E701B29EF83}" presName="accentRepeatNode" presStyleLbl="solidFgAcc1" presStyleIdx="4" presStyleCnt="5"/>
      <dgm:spPr/>
    </dgm:pt>
  </dgm:ptLst>
  <dgm:cxnLst>
    <dgm:cxn modelId="{6660FF18-DE68-49C5-AE07-5A6B5BEE65A1}" type="presOf" srcId="{8FC68D84-D3DC-41E6-A34B-42A151D3FEFA}" destId="{1A25F440-2915-4B61-99CE-B155786EAB85}" srcOrd="0" destOrd="0" presId="urn:microsoft.com/office/officeart/2008/layout/VerticalCurvedList"/>
    <dgm:cxn modelId="{56C4711E-16AB-4368-8682-3A80AF624AAF}" type="presOf" srcId="{3605FBDE-9062-41A6-BE2B-443947ACA3FD}" destId="{5768C9B7-879C-4A62-AF6D-D7FFDE262154}" srcOrd="0" destOrd="0" presId="urn:microsoft.com/office/officeart/2008/layout/VerticalCurvedList"/>
    <dgm:cxn modelId="{B6C94523-3A37-45B9-B54A-48C2DD2D670D}" srcId="{8FC68D84-D3DC-41E6-A34B-42A151D3FEFA}" destId="{D04E2C6C-CFC2-4F64-BE77-3E701B29EF83}" srcOrd="4" destOrd="0" parTransId="{4BE35422-A55D-4520-8699-F44599AD7C15}" sibTransId="{B646DACF-6E1B-4036-9543-894D1D8C216B}"/>
    <dgm:cxn modelId="{2724235F-7237-46F1-9122-DC8B90407B4A}" srcId="{8FC68D84-D3DC-41E6-A34B-42A151D3FEFA}" destId="{7ADF0D4C-72D1-4F73-941D-4195EBE1606D}" srcOrd="1" destOrd="0" parTransId="{8BE0DE05-47FF-4641-B122-DA229F780F26}" sibTransId="{0CD16F5B-78D1-43C3-921C-C0E9C19761A3}"/>
    <dgm:cxn modelId="{3CBE096D-FDB1-4688-A1DA-B47CFE045C84}" type="presOf" srcId="{4915CA63-B52B-4901-81C2-23C3A63DA5E6}" destId="{44196160-1ADA-417A-AE98-ED8015C7EEDA}" srcOrd="0" destOrd="0" presId="urn:microsoft.com/office/officeart/2008/layout/VerticalCurvedList"/>
    <dgm:cxn modelId="{96A54F75-B0FF-4612-9E38-3ECB514E8C2C}" srcId="{8FC68D84-D3DC-41E6-A34B-42A151D3FEFA}" destId="{3605FBDE-9062-41A6-BE2B-443947ACA3FD}" srcOrd="0" destOrd="0" parTransId="{A853E41F-D26C-47BF-80E2-82F7543E7FEC}" sibTransId="{3ADD025E-7BCC-46D7-B28B-3C06CE31EE6D}"/>
    <dgm:cxn modelId="{C2EF8655-CA73-49BC-BCCE-FC86CC110336}" type="presOf" srcId="{B6973812-CA34-45D3-B5F3-F28C87984245}" destId="{F4029787-8748-4306-AF7E-E9F77F2FBA46}" srcOrd="0" destOrd="0" presId="urn:microsoft.com/office/officeart/2008/layout/VerticalCurvedList"/>
    <dgm:cxn modelId="{64A3017F-43E6-449C-BA3B-DB93A7995EE0}" type="presOf" srcId="{D04E2C6C-CFC2-4F64-BE77-3E701B29EF83}" destId="{4D0C5461-F112-4AFD-A7EB-1F4431E24679}" srcOrd="0" destOrd="0" presId="urn:microsoft.com/office/officeart/2008/layout/VerticalCurvedList"/>
    <dgm:cxn modelId="{39ED04A4-9BB1-477E-AFDB-6369F6234597}" type="presOf" srcId="{3ADD025E-7BCC-46D7-B28B-3C06CE31EE6D}" destId="{F786B243-FC99-475C-BDDD-A72A10D34C12}" srcOrd="0" destOrd="0" presId="urn:microsoft.com/office/officeart/2008/layout/VerticalCurvedList"/>
    <dgm:cxn modelId="{CA0D17AA-FFC5-41F8-97FD-0B234098D830}" type="presOf" srcId="{7ADF0D4C-72D1-4F73-941D-4195EBE1606D}" destId="{3C02C4B8-B971-4DFC-9B5A-4024E1D2B470}" srcOrd="0" destOrd="0" presId="urn:microsoft.com/office/officeart/2008/layout/VerticalCurvedList"/>
    <dgm:cxn modelId="{9CDFF4D1-C5BC-49FE-80BD-7C40A44D218F}" srcId="{8FC68D84-D3DC-41E6-A34B-42A151D3FEFA}" destId="{B6973812-CA34-45D3-B5F3-F28C87984245}" srcOrd="2" destOrd="0" parTransId="{9FD25DDF-29EA-40C9-8B5F-789040CB2CD8}" sibTransId="{9607832B-36CC-4AE2-AF75-84D8491CB025}"/>
    <dgm:cxn modelId="{9CE5A5DE-E6BA-44AC-8F5F-B5084BB8888A}" srcId="{8FC68D84-D3DC-41E6-A34B-42A151D3FEFA}" destId="{4915CA63-B52B-4901-81C2-23C3A63DA5E6}" srcOrd="3" destOrd="0" parTransId="{96692B16-8EB8-4ECA-8F1A-197527C16B52}" sibTransId="{87C29546-FC25-45F6-929C-26E5C90308E5}"/>
    <dgm:cxn modelId="{25F3A012-4005-4980-9AF0-B92953B95321}" type="presParOf" srcId="{1A25F440-2915-4B61-99CE-B155786EAB85}" destId="{8CCBE5A7-8C53-4859-BA27-7C5D868BFAA1}" srcOrd="0" destOrd="0" presId="urn:microsoft.com/office/officeart/2008/layout/VerticalCurvedList"/>
    <dgm:cxn modelId="{B3EB18DE-459B-4FA3-8DCD-101BFA27B55F}" type="presParOf" srcId="{8CCBE5A7-8C53-4859-BA27-7C5D868BFAA1}" destId="{7E15A6F3-A18A-4371-AB99-4D19F6462473}" srcOrd="0" destOrd="0" presId="urn:microsoft.com/office/officeart/2008/layout/VerticalCurvedList"/>
    <dgm:cxn modelId="{18BC5963-062F-48F6-8277-DC7AD57F8ADC}" type="presParOf" srcId="{7E15A6F3-A18A-4371-AB99-4D19F6462473}" destId="{4534D127-B8C5-49F4-B42D-C32CB7CF9969}" srcOrd="0" destOrd="0" presId="urn:microsoft.com/office/officeart/2008/layout/VerticalCurvedList"/>
    <dgm:cxn modelId="{633C2858-B7D2-4CAB-8F43-5820B1E7ED45}" type="presParOf" srcId="{7E15A6F3-A18A-4371-AB99-4D19F6462473}" destId="{F786B243-FC99-475C-BDDD-A72A10D34C12}" srcOrd="1" destOrd="0" presId="urn:microsoft.com/office/officeart/2008/layout/VerticalCurvedList"/>
    <dgm:cxn modelId="{89E21358-EA8B-4EEF-9CE8-2E56886DBC46}" type="presParOf" srcId="{7E15A6F3-A18A-4371-AB99-4D19F6462473}" destId="{989AD6FA-FB5F-42E1-B1D8-0D576B51BD86}" srcOrd="2" destOrd="0" presId="urn:microsoft.com/office/officeart/2008/layout/VerticalCurvedList"/>
    <dgm:cxn modelId="{21E327ED-3CF6-45D7-BCA7-7E3B31918A38}" type="presParOf" srcId="{7E15A6F3-A18A-4371-AB99-4D19F6462473}" destId="{4B729009-3B52-4538-AE8B-FF7C524D693F}" srcOrd="3" destOrd="0" presId="urn:microsoft.com/office/officeart/2008/layout/VerticalCurvedList"/>
    <dgm:cxn modelId="{092A38BA-BFA1-410A-A871-FA5141A115EB}" type="presParOf" srcId="{8CCBE5A7-8C53-4859-BA27-7C5D868BFAA1}" destId="{5768C9B7-879C-4A62-AF6D-D7FFDE262154}" srcOrd="1" destOrd="0" presId="urn:microsoft.com/office/officeart/2008/layout/VerticalCurvedList"/>
    <dgm:cxn modelId="{A0F3C78C-C807-4C1B-B307-4824350CBC85}" type="presParOf" srcId="{8CCBE5A7-8C53-4859-BA27-7C5D868BFAA1}" destId="{D6F69FB3-5400-4800-8022-6649FEBCA37A}" srcOrd="2" destOrd="0" presId="urn:microsoft.com/office/officeart/2008/layout/VerticalCurvedList"/>
    <dgm:cxn modelId="{AAC581BA-01D4-4247-9BD2-6F6C9398C2E0}" type="presParOf" srcId="{D6F69FB3-5400-4800-8022-6649FEBCA37A}" destId="{CD5DBA1E-C031-49C7-84FB-EE41E31C8967}" srcOrd="0" destOrd="0" presId="urn:microsoft.com/office/officeart/2008/layout/VerticalCurvedList"/>
    <dgm:cxn modelId="{006ED556-5B39-4A79-BF59-B7C8D68BAF85}" type="presParOf" srcId="{8CCBE5A7-8C53-4859-BA27-7C5D868BFAA1}" destId="{3C02C4B8-B971-4DFC-9B5A-4024E1D2B470}" srcOrd="3" destOrd="0" presId="urn:microsoft.com/office/officeart/2008/layout/VerticalCurvedList"/>
    <dgm:cxn modelId="{D549F809-2B43-4309-A2B7-9ED32D9C2DE4}" type="presParOf" srcId="{8CCBE5A7-8C53-4859-BA27-7C5D868BFAA1}" destId="{A0E42C34-2DE4-4B71-A48E-EB5236E51DB8}" srcOrd="4" destOrd="0" presId="urn:microsoft.com/office/officeart/2008/layout/VerticalCurvedList"/>
    <dgm:cxn modelId="{10AF328D-0CAF-4B46-87AF-59D7C9280315}" type="presParOf" srcId="{A0E42C34-2DE4-4B71-A48E-EB5236E51DB8}" destId="{9A8F8864-12D3-4830-9E3F-EC585AB5E895}" srcOrd="0" destOrd="0" presId="urn:microsoft.com/office/officeart/2008/layout/VerticalCurvedList"/>
    <dgm:cxn modelId="{AAE2E6AA-D1AB-417D-BD8E-DAF81C6F5F64}" type="presParOf" srcId="{8CCBE5A7-8C53-4859-BA27-7C5D868BFAA1}" destId="{F4029787-8748-4306-AF7E-E9F77F2FBA46}" srcOrd="5" destOrd="0" presId="urn:microsoft.com/office/officeart/2008/layout/VerticalCurvedList"/>
    <dgm:cxn modelId="{13A41D1F-5CF6-45A8-B458-E5D95A586D6C}" type="presParOf" srcId="{8CCBE5A7-8C53-4859-BA27-7C5D868BFAA1}" destId="{4D008208-4C5C-4952-A578-F7D9EE686BB0}" srcOrd="6" destOrd="0" presId="urn:microsoft.com/office/officeart/2008/layout/VerticalCurvedList"/>
    <dgm:cxn modelId="{6240C2C7-DDB5-4624-AC87-0FFDE3EA5DC2}" type="presParOf" srcId="{4D008208-4C5C-4952-A578-F7D9EE686BB0}" destId="{D0975F6A-A821-49A3-B244-1FAD2D5746DE}" srcOrd="0" destOrd="0" presId="urn:microsoft.com/office/officeart/2008/layout/VerticalCurvedList"/>
    <dgm:cxn modelId="{343ECB19-E786-4E21-88D4-08180792D373}" type="presParOf" srcId="{8CCBE5A7-8C53-4859-BA27-7C5D868BFAA1}" destId="{44196160-1ADA-417A-AE98-ED8015C7EEDA}" srcOrd="7" destOrd="0" presId="urn:microsoft.com/office/officeart/2008/layout/VerticalCurvedList"/>
    <dgm:cxn modelId="{233F1EF9-6398-49A9-97B0-10C093A26443}" type="presParOf" srcId="{8CCBE5A7-8C53-4859-BA27-7C5D868BFAA1}" destId="{8ADD206C-B612-46B0-AB77-B0E40EABBDFE}" srcOrd="8" destOrd="0" presId="urn:microsoft.com/office/officeart/2008/layout/VerticalCurvedList"/>
    <dgm:cxn modelId="{3B26E955-3CEE-4894-9241-8A53FFDDFEF3}" type="presParOf" srcId="{8ADD206C-B612-46B0-AB77-B0E40EABBDFE}" destId="{89A955AC-7A0E-42AD-8E03-996CFEFA6EE8}" srcOrd="0" destOrd="0" presId="urn:microsoft.com/office/officeart/2008/layout/VerticalCurvedList"/>
    <dgm:cxn modelId="{DEEDBE7F-94FA-4A20-8EC7-4A709E35AF1F}" type="presParOf" srcId="{8CCBE5A7-8C53-4859-BA27-7C5D868BFAA1}" destId="{4D0C5461-F112-4AFD-A7EB-1F4431E24679}" srcOrd="9" destOrd="0" presId="urn:microsoft.com/office/officeart/2008/layout/VerticalCurvedList"/>
    <dgm:cxn modelId="{F8BA9B99-6684-4198-8418-73473D495D61}" type="presParOf" srcId="{8CCBE5A7-8C53-4859-BA27-7C5D868BFAA1}" destId="{1BDA8C7E-1F80-48A1-8192-B1F14675A00F}" srcOrd="10" destOrd="0" presId="urn:microsoft.com/office/officeart/2008/layout/VerticalCurvedList"/>
    <dgm:cxn modelId="{A912B973-1E5F-449D-862A-52F7B4CC8A9A}" type="presParOf" srcId="{1BDA8C7E-1F80-48A1-8192-B1F14675A00F}" destId="{A19AF643-2E22-4CD2-B069-D5B37E4C4C2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6B243-FC99-475C-BDDD-A72A10D34C12}">
      <dsp:nvSpPr>
        <dsp:cNvPr id="0" name=""/>
        <dsp:cNvSpPr/>
      </dsp:nvSpPr>
      <dsp:spPr>
        <a:xfrm>
          <a:off x="-6102188" y="-933641"/>
          <a:ext cx="7264036" cy="7264036"/>
        </a:xfrm>
        <a:prstGeom prst="blockArc">
          <a:avLst>
            <a:gd name="adj1" fmla="val 18900000"/>
            <a:gd name="adj2" fmla="val 2700000"/>
            <a:gd name="adj3" fmla="val 297"/>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68C9B7-879C-4A62-AF6D-D7FFDE262154}">
      <dsp:nvSpPr>
        <dsp:cNvPr id="0" name=""/>
        <dsp:cNvSpPr/>
      </dsp:nvSpPr>
      <dsp:spPr>
        <a:xfrm>
          <a:off x="507692" y="337189"/>
          <a:ext cx="7256174" cy="67480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5630"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INTRODUCTION</a:t>
          </a:r>
          <a:endParaRPr lang="en-IN" sz="2600" kern="1200" dirty="0"/>
        </a:p>
      </dsp:txBody>
      <dsp:txXfrm>
        <a:off x="507692" y="337189"/>
        <a:ext cx="7256174" cy="674809"/>
      </dsp:txXfrm>
    </dsp:sp>
    <dsp:sp modelId="{CD5DBA1E-C031-49C7-84FB-EE41E31C8967}">
      <dsp:nvSpPr>
        <dsp:cNvPr id="0" name=""/>
        <dsp:cNvSpPr/>
      </dsp:nvSpPr>
      <dsp:spPr>
        <a:xfrm>
          <a:off x="85936" y="252837"/>
          <a:ext cx="843512" cy="843512"/>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02C4B8-B971-4DFC-9B5A-4024E1D2B470}">
      <dsp:nvSpPr>
        <dsp:cNvPr id="0" name=""/>
        <dsp:cNvSpPr/>
      </dsp:nvSpPr>
      <dsp:spPr>
        <a:xfrm>
          <a:off x="991241" y="1349080"/>
          <a:ext cx="6772625" cy="67480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5630"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ABSTRACT</a:t>
          </a:r>
        </a:p>
      </dsp:txBody>
      <dsp:txXfrm>
        <a:off x="991241" y="1349080"/>
        <a:ext cx="6772625" cy="674809"/>
      </dsp:txXfrm>
    </dsp:sp>
    <dsp:sp modelId="{9A8F8864-12D3-4830-9E3F-EC585AB5E895}">
      <dsp:nvSpPr>
        <dsp:cNvPr id="0" name=""/>
        <dsp:cNvSpPr/>
      </dsp:nvSpPr>
      <dsp:spPr>
        <a:xfrm>
          <a:off x="569485" y="1264729"/>
          <a:ext cx="843512" cy="843512"/>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029787-8748-4306-AF7E-E9F77F2FBA46}">
      <dsp:nvSpPr>
        <dsp:cNvPr id="0" name=""/>
        <dsp:cNvSpPr/>
      </dsp:nvSpPr>
      <dsp:spPr>
        <a:xfrm>
          <a:off x="1139652" y="2360971"/>
          <a:ext cx="6624214" cy="67480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5630"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PROBLEM STATEMENT</a:t>
          </a:r>
        </a:p>
      </dsp:txBody>
      <dsp:txXfrm>
        <a:off x="1139652" y="2360971"/>
        <a:ext cx="6624214" cy="674809"/>
      </dsp:txXfrm>
    </dsp:sp>
    <dsp:sp modelId="{D0975F6A-A821-49A3-B244-1FAD2D5746DE}">
      <dsp:nvSpPr>
        <dsp:cNvPr id="0" name=""/>
        <dsp:cNvSpPr/>
      </dsp:nvSpPr>
      <dsp:spPr>
        <a:xfrm>
          <a:off x="717896" y="2276620"/>
          <a:ext cx="843512" cy="843512"/>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196160-1ADA-417A-AE98-ED8015C7EEDA}">
      <dsp:nvSpPr>
        <dsp:cNvPr id="0" name=""/>
        <dsp:cNvSpPr/>
      </dsp:nvSpPr>
      <dsp:spPr>
        <a:xfrm>
          <a:off x="991241" y="3372862"/>
          <a:ext cx="6772625" cy="67480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5630"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SOFTWARE REQUIREMENTSPECIFICATION</a:t>
          </a:r>
          <a:endParaRPr lang="en-IN" sz="2600" kern="1200" dirty="0"/>
        </a:p>
      </dsp:txBody>
      <dsp:txXfrm>
        <a:off x="991241" y="3372862"/>
        <a:ext cx="6772625" cy="674809"/>
      </dsp:txXfrm>
    </dsp:sp>
    <dsp:sp modelId="{89A955AC-7A0E-42AD-8E03-996CFEFA6EE8}">
      <dsp:nvSpPr>
        <dsp:cNvPr id="0" name=""/>
        <dsp:cNvSpPr/>
      </dsp:nvSpPr>
      <dsp:spPr>
        <a:xfrm>
          <a:off x="569485" y="3288511"/>
          <a:ext cx="843512" cy="843512"/>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0C5461-F112-4AFD-A7EB-1F4431E24679}">
      <dsp:nvSpPr>
        <dsp:cNvPr id="0" name=""/>
        <dsp:cNvSpPr/>
      </dsp:nvSpPr>
      <dsp:spPr>
        <a:xfrm>
          <a:off x="507692" y="4384753"/>
          <a:ext cx="7256174" cy="67480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5630"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USE CASE DIAGRAMS</a:t>
          </a:r>
          <a:endParaRPr lang="en-IN" sz="2600" kern="1200" dirty="0"/>
        </a:p>
      </dsp:txBody>
      <dsp:txXfrm>
        <a:off x="507692" y="4384753"/>
        <a:ext cx="7256174" cy="674809"/>
      </dsp:txXfrm>
    </dsp:sp>
    <dsp:sp modelId="{A19AF643-2E22-4CD2-B069-D5B37E4C4C27}">
      <dsp:nvSpPr>
        <dsp:cNvPr id="0" name=""/>
        <dsp:cNvSpPr/>
      </dsp:nvSpPr>
      <dsp:spPr>
        <a:xfrm>
          <a:off x="85936" y="4300402"/>
          <a:ext cx="843512" cy="843512"/>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87DF80-FF16-4DD2-AB34-36504D792330}" type="datetimeFigureOut">
              <a:rPr lang="en-IN" smtClean="0"/>
              <a:t>23-07-2022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94DF5-A6F5-43EC-80EF-C37362FB39DD}" type="slidenum">
              <a:rPr lang="en-IN" smtClean="0"/>
              <a:t>‹#›</a:t>
            </a:fld>
            <a:endParaRPr lang="en-IN"/>
          </a:p>
        </p:txBody>
      </p:sp>
    </p:spTree>
    <p:extLst>
      <p:ext uri="{BB962C8B-B14F-4D97-AF65-F5344CB8AC3E}">
        <p14:creationId xmlns:p14="http://schemas.microsoft.com/office/powerpoint/2010/main" val="1012104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87DF80-FF16-4DD2-AB34-36504D792330}" type="datetimeFigureOut">
              <a:rPr lang="en-IN" smtClean="0"/>
              <a:t>23-07-2022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B94DF5-A6F5-43EC-80EF-C37362FB39DD}" type="slidenum">
              <a:rPr lang="en-IN" smtClean="0"/>
              <a:t>‹#›</a:t>
            </a:fld>
            <a:endParaRPr lang="en-IN"/>
          </a:p>
        </p:txBody>
      </p:sp>
    </p:spTree>
    <p:extLst>
      <p:ext uri="{BB962C8B-B14F-4D97-AF65-F5344CB8AC3E}">
        <p14:creationId xmlns:p14="http://schemas.microsoft.com/office/powerpoint/2010/main" val="274827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87DF80-FF16-4DD2-AB34-36504D792330}" type="datetimeFigureOut">
              <a:rPr lang="en-IN" smtClean="0"/>
              <a:t>23-07-2022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B94DF5-A6F5-43EC-80EF-C37362FB39DD}" type="slidenum">
              <a:rPr lang="en-IN" smtClean="0"/>
              <a:t>‹#›</a:t>
            </a:fld>
            <a:endParaRPr lang="en-IN"/>
          </a:p>
        </p:txBody>
      </p:sp>
    </p:spTree>
    <p:extLst>
      <p:ext uri="{BB962C8B-B14F-4D97-AF65-F5344CB8AC3E}">
        <p14:creationId xmlns:p14="http://schemas.microsoft.com/office/powerpoint/2010/main" val="366547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87DF80-FF16-4DD2-AB34-36504D792330}" type="datetimeFigureOut">
              <a:rPr lang="en-IN" smtClean="0"/>
              <a:t>23-07-2022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94DF5-A6F5-43EC-80EF-C37362FB39DD}" type="slidenum">
              <a:rPr lang="en-IN" smtClean="0"/>
              <a:t>‹#›</a:t>
            </a:fld>
            <a:endParaRPr lang="en-IN"/>
          </a:p>
        </p:txBody>
      </p:sp>
    </p:spTree>
    <p:extLst>
      <p:ext uri="{BB962C8B-B14F-4D97-AF65-F5344CB8AC3E}">
        <p14:creationId xmlns:p14="http://schemas.microsoft.com/office/powerpoint/2010/main" val="272647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87DF80-FF16-4DD2-AB34-36504D792330}" type="datetimeFigureOut">
              <a:rPr lang="en-IN" smtClean="0"/>
              <a:t>23-07-2022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94DF5-A6F5-43EC-80EF-C37362FB39DD}" type="slidenum">
              <a:rPr lang="en-IN" smtClean="0"/>
              <a:t>‹#›</a:t>
            </a:fld>
            <a:endParaRPr lang="en-IN"/>
          </a:p>
        </p:txBody>
      </p:sp>
    </p:spTree>
    <p:extLst>
      <p:ext uri="{BB962C8B-B14F-4D97-AF65-F5344CB8AC3E}">
        <p14:creationId xmlns:p14="http://schemas.microsoft.com/office/powerpoint/2010/main" val="1217129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287DF80-FF16-4DD2-AB34-36504D792330}" type="datetimeFigureOut">
              <a:rPr lang="en-IN" smtClean="0"/>
              <a:t>23-07-2022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6B94DF5-A6F5-43EC-80EF-C37362FB39DD}" type="slidenum">
              <a:rPr lang="en-IN" smtClean="0"/>
              <a:t>‹#›</a:t>
            </a:fld>
            <a:endParaRPr lang="en-IN"/>
          </a:p>
        </p:txBody>
      </p:sp>
    </p:spTree>
    <p:extLst>
      <p:ext uri="{BB962C8B-B14F-4D97-AF65-F5344CB8AC3E}">
        <p14:creationId xmlns:p14="http://schemas.microsoft.com/office/powerpoint/2010/main" val="81475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287DF80-FF16-4DD2-AB34-36504D792330}" type="datetimeFigureOut">
              <a:rPr lang="en-IN" smtClean="0"/>
              <a:t>23-07-2022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E6B94DF5-A6F5-43EC-80EF-C37362FB39DD}" type="slidenum">
              <a:rPr lang="en-IN" smtClean="0"/>
              <a:t>‹#›</a:t>
            </a:fld>
            <a:endParaRPr lang="en-IN"/>
          </a:p>
        </p:txBody>
      </p:sp>
    </p:spTree>
    <p:extLst>
      <p:ext uri="{BB962C8B-B14F-4D97-AF65-F5344CB8AC3E}">
        <p14:creationId xmlns:p14="http://schemas.microsoft.com/office/powerpoint/2010/main" val="121771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287DF80-FF16-4DD2-AB34-36504D792330}" type="datetimeFigureOut">
              <a:rPr lang="en-IN" smtClean="0"/>
              <a:t>23-07-2022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E6B94DF5-A6F5-43EC-80EF-C37362FB39DD}" type="slidenum">
              <a:rPr lang="en-IN" smtClean="0"/>
              <a:t>‹#›</a:t>
            </a:fld>
            <a:endParaRPr lang="en-IN"/>
          </a:p>
        </p:txBody>
      </p:sp>
    </p:spTree>
    <p:extLst>
      <p:ext uri="{BB962C8B-B14F-4D97-AF65-F5344CB8AC3E}">
        <p14:creationId xmlns:p14="http://schemas.microsoft.com/office/powerpoint/2010/main" val="2447909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287DF80-FF16-4DD2-AB34-36504D792330}" type="datetimeFigureOut">
              <a:rPr lang="en-IN" smtClean="0"/>
              <a:t>23-07-2022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B94DF5-A6F5-43EC-80EF-C37362FB39DD}" type="slidenum">
              <a:rPr lang="en-IN" smtClean="0"/>
              <a:t>‹#›</a:t>
            </a:fld>
            <a:endParaRPr lang="en-IN"/>
          </a:p>
        </p:txBody>
      </p:sp>
    </p:spTree>
    <p:extLst>
      <p:ext uri="{BB962C8B-B14F-4D97-AF65-F5344CB8AC3E}">
        <p14:creationId xmlns:p14="http://schemas.microsoft.com/office/powerpoint/2010/main" val="418166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287DF80-FF16-4DD2-AB34-36504D792330}" type="datetimeFigureOut">
              <a:rPr lang="en-IN" smtClean="0"/>
              <a:t>23-07-2022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6B94DF5-A6F5-43EC-80EF-C37362FB39DD}" type="slidenum">
              <a:rPr lang="en-IN" smtClean="0"/>
              <a:t>‹#›</a:t>
            </a:fld>
            <a:endParaRPr lang="en-IN"/>
          </a:p>
        </p:txBody>
      </p:sp>
    </p:spTree>
    <p:extLst>
      <p:ext uri="{BB962C8B-B14F-4D97-AF65-F5344CB8AC3E}">
        <p14:creationId xmlns:p14="http://schemas.microsoft.com/office/powerpoint/2010/main" val="3799778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287DF80-FF16-4DD2-AB34-36504D792330}" type="datetimeFigureOut">
              <a:rPr lang="en-IN" smtClean="0"/>
              <a:t>23-07-2022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E6B94DF5-A6F5-43EC-80EF-C37362FB39DD}" type="slidenum">
              <a:rPr lang="en-IN" smtClean="0"/>
              <a:t>‹#›</a:t>
            </a:fld>
            <a:endParaRPr lang="en-IN"/>
          </a:p>
        </p:txBody>
      </p:sp>
    </p:spTree>
    <p:extLst>
      <p:ext uri="{BB962C8B-B14F-4D97-AF65-F5344CB8AC3E}">
        <p14:creationId xmlns:p14="http://schemas.microsoft.com/office/powerpoint/2010/main" val="2357746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287DF80-FF16-4DD2-AB34-36504D792330}" type="datetimeFigureOut">
              <a:rPr lang="en-IN" smtClean="0"/>
              <a:t>23-07-2022</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E6B94DF5-A6F5-43EC-80EF-C37362FB39DD}" type="slidenum">
              <a:rPr lang="en-IN" smtClean="0"/>
              <a:t>‹#›</a:t>
            </a:fld>
            <a:endParaRPr lang="en-IN"/>
          </a:p>
        </p:txBody>
      </p:sp>
    </p:spTree>
    <p:extLst>
      <p:ext uri="{BB962C8B-B14F-4D97-AF65-F5344CB8AC3E}">
        <p14:creationId xmlns:p14="http://schemas.microsoft.com/office/powerpoint/2010/main" val="341307596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2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56BF2-2B7F-45AA-97A2-54FCCFD36991}"/>
              </a:ext>
            </a:extLst>
          </p:cNvPr>
          <p:cNvSpPr>
            <a:spLocks noGrp="1"/>
          </p:cNvSpPr>
          <p:nvPr>
            <p:ph type="ctrTitle"/>
          </p:nvPr>
        </p:nvSpPr>
        <p:spPr>
          <a:xfrm>
            <a:off x="1069848" y="1298447"/>
            <a:ext cx="7315200" cy="1684449"/>
          </a:xfrm>
        </p:spPr>
        <p:txBody>
          <a:bodyPr>
            <a:normAutofit/>
          </a:bodyPr>
          <a:lstStyle/>
          <a:p>
            <a:r>
              <a:rPr lang="en-US" sz="2000" dirty="0">
                <a:latin typeface="Bahnschrift Condensed" panose="020B0502040204020203" pitchFamily="34" charset="0"/>
              </a:rPr>
              <a:t>SE  COURSE BASED PROJECT ON-</a:t>
            </a:r>
            <a:br>
              <a:rPr lang="en-US" sz="2000" dirty="0">
                <a:latin typeface="Bahnschrift Condensed" panose="020B0502040204020203" pitchFamily="34" charset="0"/>
              </a:rPr>
            </a:br>
            <a:r>
              <a:rPr lang="en-US" sz="5400" dirty="0">
                <a:latin typeface="Bahnschrift Condensed" panose="020B0502040204020203" pitchFamily="34" charset="0"/>
              </a:rPr>
              <a:t>ONLINE FOOD DELIVERY SYSTEM</a:t>
            </a:r>
            <a:endParaRPr lang="en-IN" sz="5400" dirty="0">
              <a:latin typeface="Bahnschrift Condensed" panose="020B0502040204020203" pitchFamily="34" charset="0"/>
            </a:endParaRPr>
          </a:p>
        </p:txBody>
      </p:sp>
      <p:sp>
        <p:nvSpPr>
          <p:cNvPr id="3" name="Subtitle 2">
            <a:extLst>
              <a:ext uri="{FF2B5EF4-FFF2-40B4-BE49-F238E27FC236}">
                <a16:creationId xmlns:a16="http://schemas.microsoft.com/office/drawing/2014/main" id="{60DE9498-8C08-4E9B-B192-040124107D12}"/>
              </a:ext>
            </a:extLst>
          </p:cNvPr>
          <p:cNvSpPr>
            <a:spLocks noGrp="1"/>
          </p:cNvSpPr>
          <p:nvPr>
            <p:ph type="subTitle" idx="1"/>
          </p:nvPr>
        </p:nvSpPr>
        <p:spPr>
          <a:xfrm>
            <a:off x="3213716" y="3533311"/>
            <a:ext cx="6257941" cy="2299909"/>
          </a:xfrm>
        </p:spPr>
        <p:txBody>
          <a:bodyPr>
            <a:normAutofit fontScale="92500" lnSpcReduction="20000"/>
          </a:bodyPr>
          <a:lstStyle/>
          <a:p>
            <a:pPr algn="just"/>
            <a:r>
              <a:rPr lang="en-US" sz="1700" dirty="0">
                <a:latin typeface="Bahnschrift Light SemiCondensed" panose="020B0502040204020203" pitchFamily="34" charset="0"/>
              </a:rPr>
              <a:t>                                                                </a:t>
            </a:r>
            <a:r>
              <a:rPr lang="en-US" sz="1700" u="sng" dirty="0">
                <a:latin typeface="Bahnschrift Light SemiCondensed" panose="020B0502040204020203" pitchFamily="34" charset="0"/>
              </a:rPr>
              <a:t>TEAM MEMBERS:</a:t>
            </a:r>
          </a:p>
          <a:p>
            <a:pPr algn="just"/>
            <a:r>
              <a:rPr lang="en-US" sz="1700" dirty="0">
                <a:latin typeface="Bahnschrift Light SemiCondensed" panose="020B0502040204020203" pitchFamily="34" charset="0"/>
              </a:rPr>
              <a:t>                                                       S SAI SAMANVITHA-20071A05A9</a:t>
            </a:r>
          </a:p>
          <a:p>
            <a:pPr algn="just"/>
            <a:r>
              <a:rPr lang="en-US" sz="1700" dirty="0">
                <a:latin typeface="Bahnschrift Light SemiCondensed" panose="020B0502040204020203" pitchFamily="34" charset="0"/>
              </a:rPr>
              <a:t>                                                       A DAVID-21075A0507</a:t>
            </a:r>
          </a:p>
          <a:p>
            <a:pPr algn="just"/>
            <a:r>
              <a:rPr lang="en-US" sz="1700" dirty="0">
                <a:latin typeface="Bahnschrift Light SemiCondensed" panose="020B0502040204020203" pitchFamily="34" charset="0"/>
              </a:rPr>
              <a:t>                                                       CH POOJITHA-21075A0508</a:t>
            </a:r>
          </a:p>
          <a:p>
            <a:pPr algn="just"/>
            <a:r>
              <a:rPr lang="en-US" sz="1700" dirty="0">
                <a:latin typeface="Bahnschrift Light SemiCondensed" panose="020B0502040204020203" pitchFamily="34" charset="0"/>
              </a:rPr>
              <a:t>                                                       G KAVITHA-21075A0509</a:t>
            </a:r>
          </a:p>
          <a:p>
            <a:pPr algn="just"/>
            <a:r>
              <a:rPr lang="en-US" sz="1700" dirty="0">
                <a:latin typeface="Bahnschrift Light SemiCondensed" panose="020B0502040204020203" pitchFamily="34" charset="0"/>
              </a:rPr>
              <a:t>                                                       P HARIPRIYA-21075A0510</a:t>
            </a:r>
          </a:p>
          <a:p>
            <a:pPr algn="just"/>
            <a:r>
              <a:rPr lang="en-US" sz="1700" dirty="0">
                <a:latin typeface="Bahnschrift Light SemiCondensed" panose="020B0502040204020203" pitchFamily="34" charset="0"/>
              </a:rPr>
              <a:t>                                                    </a:t>
            </a:r>
          </a:p>
          <a:p>
            <a:endParaRPr lang="en-IN" dirty="0"/>
          </a:p>
        </p:txBody>
      </p:sp>
      <p:pic>
        <p:nvPicPr>
          <p:cNvPr id="5" name="Picture 4">
            <a:extLst>
              <a:ext uri="{FF2B5EF4-FFF2-40B4-BE49-F238E27FC236}">
                <a16:creationId xmlns:a16="http://schemas.microsoft.com/office/drawing/2014/main" id="{E545FECE-C421-2C6E-366E-302919D3A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1785" y="2375647"/>
            <a:ext cx="2371725" cy="198120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C380CFD6-8938-B390-3375-9EA4C96FCF0A}"/>
              </a:ext>
            </a:extLst>
          </p:cNvPr>
          <p:cNvSpPr/>
          <p:nvPr/>
        </p:nvSpPr>
        <p:spPr>
          <a:xfrm>
            <a:off x="528917" y="5038165"/>
            <a:ext cx="3245224" cy="9144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latin typeface="  Bahnschrift Condensed"/>
              </a:rPr>
              <a:t>PROJECT GUIDE-</a:t>
            </a:r>
          </a:p>
          <a:p>
            <a:pPr algn="ctr"/>
            <a:r>
              <a:rPr lang="en-US" sz="1600" dirty="0">
                <a:latin typeface="Times New Roman" panose="02020603050405020304" pitchFamily="18" charset="0"/>
                <a:cs typeface="Times New Roman" panose="02020603050405020304" pitchFamily="18" charset="0"/>
              </a:rPr>
              <a:t>RAMA KRISHNA SIR</a:t>
            </a:r>
          </a:p>
        </p:txBody>
      </p:sp>
    </p:spTree>
    <p:extLst>
      <p:ext uri="{BB962C8B-B14F-4D97-AF65-F5344CB8AC3E}">
        <p14:creationId xmlns:p14="http://schemas.microsoft.com/office/powerpoint/2010/main" val="299998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6">
                                            <p:txEl>
                                              <p:pRg st="0" end="0"/>
                                            </p:txEl>
                                          </p:spTgt>
                                        </p:tgtEl>
                                        <p:attrNameLst>
                                          <p:attrName>style.visibility</p:attrName>
                                        </p:attrNameLst>
                                      </p:cBhvr>
                                      <p:to>
                                        <p:strVal val="visible"/>
                                      </p:to>
                                    </p:set>
                                    <p:animEffect transition="in" filter="wipe(down)">
                                      <p:cBhvr>
                                        <p:cTn id="49" dur="500"/>
                                        <p:tgtEl>
                                          <p:spTgt spid="6">
                                            <p:txEl>
                                              <p:pRg st="0" end="0"/>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6">
                                            <p:txEl>
                                              <p:pRg st="1" end="1"/>
                                            </p:txEl>
                                          </p:spTgt>
                                        </p:tgtEl>
                                        <p:attrNameLst>
                                          <p:attrName>style.visibility</p:attrName>
                                        </p:attrNameLst>
                                      </p:cBhvr>
                                      <p:to>
                                        <p:strVal val="visible"/>
                                      </p:to>
                                    </p:set>
                                    <p:animEffect transition="in" filter="wipe(down)">
                                      <p:cBhvr>
                                        <p:cTn id="5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5ACD-61A5-77D1-9E70-B14FB0B49B5D}"/>
              </a:ext>
            </a:extLst>
          </p:cNvPr>
          <p:cNvSpPr>
            <a:spLocks noGrp="1"/>
          </p:cNvSpPr>
          <p:nvPr>
            <p:ph type="title"/>
          </p:nvPr>
        </p:nvSpPr>
        <p:spPr/>
        <p:txBody>
          <a:bodyPr/>
          <a:lstStyle/>
          <a:p>
            <a:r>
              <a:rPr lang="en-IN" dirty="0">
                <a:latin typeface="Bahnschrift Light Condensed" panose="020B0502040204020203" pitchFamily="34" charset="0"/>
              </a:rPr>
              <a:t>     1.4 MODULES:</a:t>
            </a:r>
          </a:p>
        </p:txBody>
      </p:sp>
      <p:sp>
        <p:nvSpPr>
          <p:cNvPr id="3" name="Content Placeholder 2">
            <a:extLst>
              <a:ext uri="{FF2B5EF4-FFF2-40B4-BE49-F238E27FC236}">
                <a16:creationId xmlns:a16="http://schemas.microsoft.com/office/drawing/2014/main" id="{D279BA81-7B0E-976C-9E1C-0BB79D96E9F8}"/>
              </a:ext>
            </a:extLst>
          </p:cNvPr>
          <p:cNvSpPr>
            <a:spLocks noGrp="1"/>
          </p:cNvSpPr>
          <p:nvPr>
            <p:ph idx="1"/>
          </p:nvPr>
        </p:nvSpPr>
        <p:spPr/>
        <p:txBody>
          <a:bodyPr/>
          <a:lstStyle/>
          <a:p>
            <a:pPr algn="l">
              <a:buFont typeface="Courier New" panose="02070309020205020404" pitchFamily="49" charset="0"/>
              <a:buChar char="o"/>
            </a:pPr>
            <a:r>
              <a:rPr lang="en-US" b="1" i="0" dirty="0">
                <a:solidFill>
                  <a:srgbClr val="000000"/>
                </a:solidFill>
                <a:effectLst/>
                <a:latin typeface="Bahnschrift Light Condensed" panose="020B0502040204020203" pitchFamily="34" charset="0"/>
              </a:rPr>
              <a:t>Food Item Management Module: </a:t>
            </a:r>
            <a:r>
              <a:rPr lang="en-US" b="0" i="0" dirty="0">
                <a:solidFill>
                  <a:srgbClr val="000000"/>
                </a:solidFill>
                <a:effectLst/>
                <a:latin typeface="Bahnschrift Light Condensed" panose="020B0502040204020203" pitchFamily="34" charset="0"/>
              </a:rPr>
              <a:t>Used for managing the Food Item details.</a:t>
            </a:r>
          </a:p>
          <a:p>
            <a:pPr algn="l">
              <a:buFont typeface="Courier New" panose="02070309020205020404" pitchFamily="49" charset="0"/>
              <a:buChar char="o"/>
            </a:pPr>
            <a:r>
              <a:rPr lang="en-US" b="1" i="0" dirty="0">
                <a:solidFill>
                  <a:srgbClr val="000000"/>
                </a:solidFill>
                <a:effectLst/>
                <a:latin typeface="Bahnschrift Light Condensed" panose="020B0502040204020203" pitchFamily="34" charset="0"/>
              </a:rPr>
              <a:t>Confirm Order Module : </a:t>
            </a:r>
            <a:r>
              <a:rPr lang="en-US" b="0" i="0" dirty="0">
                <a:solidFill>
                  <a:srgbClr val="000000"/>
                </a:solidFill>
                <a:effectLst/>
                <a:latin typeface="Bahnschrift Light Condensed" panose="020B0502040204020203" pitchFamily="34" charset="0"/>
              </a:rPr>
              <a:t>Used for managing the details of Confirm Order</a:t>
            </a:r>
          </a:p>
          <a:p>
            <a:pPr>
              <a:buFont typeface="Courier New" panose="02070309020205020404" pitchFamily="49" charset="0"/>
              <a:buChar char="o"/>
            </a:pPr>
            <a:r>
              <a:rPr lang="en-US" b="1" dirty="0">
                <a:solidFill>
                  <a:srgbClr val="000000"/>
                </a:solidFill>
                <a:latin typeface="Bahnschrift Light Condensed" panose="020B0502040204020203" pitchFamily="34" charset="0"/>
              </a:rPr>
              <a:t>Payment Module : </a:t>
            </a:r>
            <a:r>
              <a:rPr lang="en-US" dirty="0">
                <a:solidFill>
                  <a:srgbClr val="000000"/>
                </a:solidFill>
                <a:latin typeface="Bahnschrift Light Condensed" panose="020B0502040204020203" pitchFamily="34" charset="0"/>
              </a:rPr>
              <a:t>Used for managing the details of Payment C</a:t>
            </a:r>
            <a:r>
              <a:rPr lang="en-US" b="0" i="0" dirty="0">
                <a:solidFill>
                  <a:srgbClr val="000000"/>
                </a:solidFill>
                <a:effectLst/>
                <a:latin typeface="Bahnschrift Light Condensed" panose="020B0502040204020203" pitchFamily="34" charset="0"/>
              </a:rPr>
              <a:t>ategory Management Module: Used for managing the information and details of</a:t>
            </a:r>
            <a:r>
              <a:rPr lang="en-US" dirty="0">
                <a:solidFill>
                  <a:srgbClr val="000000"/>
                </a:solidFill>
                <a:latin typeface="Bahnschrift Light Condensed" panose="020B0502040204020203" pitchFamily="34" charset="0"/>
              </a:rPr>
              <a:t> </a:t>
            </a:r>
            <a:r>
              <a:rPr lang="en-US" b="0" i="0" dirty="0">
                <a:solidFill>
                  <a:srgbClr val="000000"/>
                </a:solidFill>
                <a:effectLst/>
                <a:latin typeface="Bahnschrift Light Condensed" panose="020B0502040204020203" pitchFamily="34" charset="0"/>
              </a:rPr>
              <a:t>the Category.</a:t>
            </a:r>
          </a:p>
          <a:p>
            <a:pPr algn="l">
              <a:buFont typeface="Courier New" panose="02070309020205020404" pitchFamily="49" charset="0"/>
              <a:buChar char="o"/>
            </a:pPr>
            <a:r>
              <a:rPr lang="en-US" b="1" i="0" dirty="0">
                <a:solidFill>
                  <a:srgbClr val="000000"/>
                </a:solidFill>
                <a:effectLst/>
                <a:latin typeface="Bahnschrift Light Condensed" panose="020B0502040204020203" pitchFamily="34" charset="0"/>
              </a:rPr>
              <a:t>Customer Module : </a:t>
            </a:r>
            <a:r>
              <a:rPr lang="en-US" b="0" i="0" dirty="0">
                <a:solidFill>
                  <a:srgbClr val="000000"/>
                </a:solidFill>
                <a:effectLst/>
                <a:latin typeface="Bahnschrift Light Condensed" panose="020B0502040204020203" pitchFamily="34" charset="0"/>
              </a:rPr>
              <a:t>Used for managing the Customer details</a:t>
            </a:r>
          </a:p>
          <a:p>
            <a:pPr algn="l">
              <a:buFont typeface="Courier New" panose="02070309020205020404" pitchFamily="49" charset="0"/>
              <a:buChar char="o"/>
            </a:pPr>
            <a:r>
              <a:rPr lang="en-US" b="1" i="0" dirty="0">
                <a:solidFill>
                  <a:srgbClr val="000000"/>
                </a:solidFill>
                <a:effectLst/>
                <a:latin typeface="Bahnschrift Light Condensed" panose="020B0502040204020203" pitchFamily="34" charset="0"/>
              </a:rPr>
              <a:t>Order Module : </a:t>
            </a:r>
            <a:r>
              <a:rPr lang="en-US" b="0" i="0" dirty="0">
                <a:solidFill>
                  <a:srgbClr val="000000"/>
                </a:solidFill>
                <a:effectLst/>
                <a:latin typeface="Bahnschrift Light Condensed" panose="020B0502040204020203" pitchFamily="34" charset="0"/>
              </a:rPr>
              <a:t>Used for managing the Order information’s</a:t>
            </a:r>
          </a:p>
          <a:p>
            <a:pPr algn="l">
              <a:buFont typeface="Courier New" panose="02070309020205020404" pitchFamily="49" charset="0"/>
              <a:buChar char="o"/>
            </a:pPr>
            <a:r>
              <a:rPr lang="en-US" b="1" i="0" dirty="0">
                <a:solidFill>
                  <a:srgbClr val="000000"/>
                </a:solidFill>
                <a:effectLst/>
                <a:latin typeface="Bahnschrift Light Condensed" panose="020B0502040204020203" pitchFamily="34" charset="0"/>
              </a:rPr>
              <a:t>Login Module:</a:t>
            </a:r>
            <a:r>
              <a:rPr lang="en-US" b="0" i="0" dirty="0">
                <a:solidFill>
                  <a:srgbClr val="000000"/>
                </a:solidFill>
                <a:effectLst/>
                <a:latin typeface="Bahnschrift Light Condensed" panose="020B0502040204020203" pitchFamily="34" charset="0"/>
              </a:rPr>
              <a:t> Used for managing the login details </a:t>
            </a:r>
          </a:p>
          <a:p>
            <a:pPr algn="l">
              <a:buFont typeface="Courier New" panose="02070309020205020404" pitchFamily="49" charset="0"/>
              <a:buChar char="o"/>
            </a:pPr>
            <a:r>
              <a:rPr lang="en-US" b="1" i="0" dirty="0">
                <a:solidFill>
                  <a:srgbClr val="000000"/>
                </a:solidFill>
                <a:effectLst/>
                <a:latin typeface="Bahnschrift Light Condensed" panose="020B0502040204020203" pitchFamily="34" charset="0"/>
              </a:rPr>
              <a:t>Users Module : </a:t>
            </a:r>
            <a:r>
              <a:rPr lang="en-US" b="0" i="0" dirty="0">
                <a:solidFill>
                  <a:srgbClr val="000000"/>
                </a:solidFill>
                <a:effectLst/>
                <a:latin typeface="Bahnschrift Light Condensed" panose="020B0502040204020203" pitchFamily="34" charset="0"/>
              </a:rPr>
              <a:t>Used for managing the users of the system</a:t>
            </a:r>
          </a:p>
          <a:p>
            <a:endParaRPr lang="en-IN" dirty="0"/>
          </a:p>
        </p:txBody>
      </p:sp>
    </p:spTree>
    <p:extLst>
      <p:ext uri="{BB962C8B-B14F-4D97-AF65-F5344CB8AC3E}">
        <p14:creationId xmlns:p14="http://schemas.microsoft.com/office/powerpoint/2010/main" val="2864436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7FA6-32E1-F1A9-59AA-CDE0CA1DDFA3}"/>
              </a:ext>
            </a:extLst>
          </p:cNvPr>
          <p:cNvSpPr>
            <a:spLocks noGrp="1"/>
          </p:cNvSpPr>
          <p:nvPr>
            <p:ph type="title"/>
          </p:nvPr>
        </p:nvSpPr>
        <p:spPr/>
        <p:txBody>
          <a:bodyPr/>
          <a:lstStyle/>
          <a:p>
            <a:r>
              <a:rPr lang="en-IN" dirty="0">
                <a:latin typeface="Bahnschrift SemiLight Condensed" panose="020B0502040204020203" pitchFamily="34" charset="0"/>
              </a:rPr>
              <a:t>    VALIDATIONS:</a:t>
            </a:r>
          </a:p>
        </p:txBody>
      </p:sp>
      <p:sp>
        <p:nvSpPr>
          <p:cNvPr id="3" name="Content Placeholder 2">
            <a:extLst>
              <a:ext uri="{FF2B5EF4-FFF2-40B4-BE49-F238E27FC236}">
                <a16:creationId xmlns:a16="http://schemas.microsoft.com/office/drawing/2014/main" id="{3E836C3B-A2B6-D1BC-7C4C-E9FC13B4652F}"/>
              </a:ext>
            </a:extLst>
          </p:cNvPr>
          <p:cNvSpPr>
            <a:spLocks noGrp="1"/>
          </p:cNvSpPr>
          <p:nvPr>
            <p:ph idx="1"/>
          </p:nvPr>
        </p:nvSpPr>
        <p:spPr/>
        <p:txBody>
          <a:bodyPr>
            <a:noAutofit/>
          </a:bodyPr>
          <a:lstStyle/>
          <a:p>
            <a:pPr algn="l"/>
            <a:r>
              <a:rPr lang="en-US" sz="1600" b="0" i="0" dirty="0">
                <a:solidFill>
                  <a:srgbClr val="000000"/>
                </a:solidFill>
                <a:effectLst/>
                <a:latin typeface="Bahnschrift Light Condensed" panose="020B0502040204020203" pitchFamily="34" charset="0"/>
              </a:rPr>
              <a:t>All the fields such as Food Item, Customer, Confirm Order are validated and does not take invalid values</a:t>
            </a:r>
          </a:p>
          <a:p>
            <a:pPr algn="l"/>
            <a:r>
              <a:rPr lang="en-US" sz="1600" b="0" i="0" dirty="0">
                <a:solidFill>
                  <a:srgbClr val="000000"/>
                </a:solidFill>
                <a:effectLst/>
                <a:latin typeface="Bahnschrift Light Condensed" panose="020B0502040204020203" pitchFamily="34" charset="0"/>
              </a:rPr>
              <a:t>Each form for Food Item, Category, Payment can not accept blank value fields</a:t>
            </a:r>
          </a:p>
          <a:p>
            <a:pPr algn="l"/>
            <a:r>
              <a:rPr lang="en-US" sz="1600" b="0" i="0" dirty="0">
                <a:solidFill>
                  <a:srgbClr val="000000"/>
                </a:solidFill>
                <a:effectLst/>
                <a:latin typeface="Bahnschrift Light Condensed" panose="020B0502040204020203" pitchFamily="34" charset="0"/>
              </a:rPr>
              <a:t>Avoiding errors in data</a:t>
            </a:r>
          </a:p>
          <a:p>
            <a:pPr algn="l"/>
            <a:r>
              <a:rPr lang="en-US" sz="1600" b="0" i="0" dirty="0">
                <a:solidFill>
                  <a:srgbClr val="000000"/>
                </a:solidFill>
                <a:effectLst/>
                <a:latin typeface="Bahnschrift Light Condensed" panose="020B0502040204020203" pitchFamily="34" charset="0"/>
              </a:rPr>
              <a:t>Controlling amount of input</a:t>
            </a:r>
          </a:p>
          <a:p>
            <a:pPr algn="l"/>
            <a:r>
              <a:rPr lang="en-US" sz="1600" b="0" i="0" dirty="0">
                <a:solidFill>
                  <a:srgbClr val="000000"/>
                </a:solidFill>
                <a:effectLst/>
                <a:latin typeface="Bahnschrift Light Condensed" panose="020B0502040204020203" pitchFamily="34" charset="0"/>
              </a:rPr>
              <a:t>Integration of all the modules/forms in the system.</a:t>
            </a:r>
          </a:p>
          <a:p>
            <a:pPr algn="l"/>
            <a:r>
              <a:rPr lang="en-US" sz="1600" b="0" i="0" dirty="0">
                <a:solidFill>
                  <a:srgbClr val="000000"/>
                </a:solidFill>
                <a:effectLst/>
                <a:latin typeface="Bahnschrift Light Condensed" panose="020B0502040204020203" pitchFamily="34" charset="0"/>
              </a:rPr>
              <a:t>Preparation of the test cases.</a:t>
            </a:r>
          </a:p>
          <a:p>
            <a:pPr algn="l"/>
            <a:r>
              <a:rPr lang="en-US" sz="1600" b="0" i="0" dirty="0">
                <a:solidFill>
                  <a:srgbClr val="000000"/>
                </a:solidFill>
                <a:effectLst/>
                <a:latin typeface="Bahnschrift Light Condensed" panose="020B0502040204020203" pitchFamily="34" charset="0"/>
              </a:rPr>
              <a:t>Preparation of the possible test data with all the validation checks.</a:t>
            </a:r>
          </a:p>
          <a:p>
            <a:pPr algn="l"/>
            <a:r>
              <a:rPr lang="en-US" sz="1600" b="0" i="0" dirty="0">
                <a:solidFill>
                  <a:srgbClr val="000000"/>
                </a:solidFill>
                <a:effectLst/>
                <a:latin typeface="Bahnschrift Light Condensed" panose="020B0502040204020203" pitchFamily="34" charset="0"/>
              </a:rPr>
              <a:t>Actual testing done manually.</a:t>
            </a:r>
          </a:p>
          <a:p>
            <a:pPr algn="l"/>
            <a:r>
              <a:rPr lang="en-US" sz="1600" b="0" i="0" dirty="0">
                <a:solidFill>
                  <a:srgbClr val="000000"/>
                </a:solidFill>
                <a:effectLst/>
                <a:latin typeface="Bahnschrift Light Condensed" panose="020B0502040204020203" pitchFamily="34" charset="0"/>
              </a:rPr>
              <a:t>Recording of all the reproduced errors.</a:t>
            </a:r>
          </a:p>
          <a:p>
            <a:pPr algn="l"/>
            <a:r>
              <a:rPr lang="en-US" sz="1600" b="0" i="0" dirty="0">
                <a:solidFill>
                  <a:srgbClr val="000000"/>
                </a:solidFill>
                <a:effectLst/>
                <a:latin typeface="Bahnschrift Light Condensed" panose="020B0502040204020203" pitchFamily="34" charset="0"/>
              </a:rPr>
              <a:t>Modifications done for the errors found during testing.</a:t>
            </a:r>
          </a:p>
          <a:p>
            <a:pPr algn="l"/>
            <a:r>
              <a:rPr lang="en-US" sz="1600" b="0" i="0" dirty="0">
                <a:solidFill>
                  <a:srgbClr val="000000"/>
                </a:solidFill>
                <a:effectLst/>
                <a:latin typeface="Bahnschrift Light Condensed" panose="020B0502040204020203" pitchFamily="34" charset="0"/>
              </a:rPr>
              <a:t>Prepared the test result scripts after rectification of the errors.</a:t>
            </a:r>
          </a:p>
          <a:p>
            <a:pPr algn="l"/>
            <a:r>
              <a:rPr lang="en-US" sz="1600" b="0" i="0" dirty="0">
                <a:solidFill>
                  <a:srgbClr val="000000"/>
                </a:solidFill>
                <a:effectLst/>
                <a:latin typeface="Bahnschrift Light Condensed" panose="020B0502040204020203" pitchFamily="34" charset="0"/>
              </a:rPr>
              <a:t>Functionality of the entire module/forms.</a:t>
            </a:r>
          </a:p>
          <a:p>
            <a:pPr algn="l"/>
            <a:r>
              <a:rPr lang="en-US" sz="1600" b="0" i="0" dirty="0">
                <a:solidFill>
                  <a:srgbClr val="000000"/>
                </a:solidFill>
                <a:effectLst/>
                <a:latin typeface="Bahnschrift Light Condensed" panose="020B0502040204020203" pitchFamily="34" charset="0"/>
              </a:rPr>
              <a:t>Validations for user input.</a:t>
            </a:r>
          </a:p>
          <a:p>
            <a:pPr algn="l"/>
            <a:r>
              <a:rPr lang="en-US" sz="1600" b="0" i="0" dirty="0">
                <a:solidFill>
                  <a:srgbClr val="000000"/>
                </a:solidFill>
                <a:effectLst/>
                <a:latin typeface="Bahnschrift Light Condensed" panose="020B0502040204020203" pitchFamily="34" charset="0"/>
              </a:rPr>
              <a:t>Checking of the Coding standards to be maintained during coding.</a:t>
            </a:r>
          </a:p>
          <a:p>
            <a:pPr algn="l"/>
            <a:r>
              <a:rPr lang="en-US" sz="1600" b="0" i="0" dirty="0">
                <a:solidFill>
                  <a:srgbClr val="000000"/>
                </a:solidFill>
                <a:effectLst/>
                <a:latin typeface="Bahnschrift Light Condensed" panose="020B0502040204020203" pitchFamily="34" charset="0"/>
              </a:rPr>
              <a:t>Testing the module with all the possible test data.</a:t>
            </a:r>
            <a:br>
              <a:rPr lang="en-US" sz="1600" dirty="0">
                <a:latin typeface="Bahnschrift Light Condensed" panose="020B0502040204020203" pitchFamily="34" charset="0"/>
              </a:rPr>
            </a:br>
            <a:endParaRPr lang="en-IN" sz="1600" dirty="0">
              <a:latin typeface="Bahnschrift Light Condensed" panose="020B0502040204020203" pitchFamily="34" charset="0"/>
            </a:endParaRPr>
          </a:p>
        </p:txBody>
      </p:sp>
    </p:spTree>
    <p:extLst>
      <p:ext uri="{BB962C8B-B14F-4D97-AF65-F5344CB8AC3E}">
        <p14:creationId xmlns:p14="http://schemas.microsoft.com/office/powerpoint/2010/main" val="623464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A1DAE-AFE5-E448-7040-74B20B63FA40}"/>
              </a:ext>
            </a:extLst>
          </p:cNvPr>
          <p:cNvSpPr>
            <a:spLocks noGrp="1"/>
          </p:cNvSpPr>
          <p:nvPr>
            <p:ph type="title"/>
          </p:nvPr>
        </p:nvSpPr>
        <p:spPr/>
        <p:txBody>
          <a:bodyPr/>
          <a:lstStyle/>
          <a:p>
            <a:r>
              <a:rPr lang="en-IN" dirty="0">
                <a:latin typeface="Bahnschrift SemiLight Condensed" panose="020B0502040204020203" pitchFamily="34" charset="0"/>
              </a:rPr>
              <a:t>        FEATURES:</a:t>
            </a:r>
          </a:p>
        </p:txBody>
      </p:sp>
      <p:sp>
        <p:nvSpPr>
          <p:cNvPr id="3" name="Content Placeholder 2">
            <a:extLst>
              <a:ext uri="{FF2B5EF4-FFF2-40B4-BE49-F238E27FC236}">
                <a16:creationId xmlns:a16="http://schemas.microsoft.com/office/drawing/2014/main" id="{19A5A03D-0B12-1FF9-35D8-EA9E0C1C32D7}"/>
              </a:ext>
            </a:extLst>
          </p:cNvPr>
          <p:cNvSpPr>
            <a:spLocks noGrp="1"/>
          </p:cNvSpPr>
          <p:nvPr>
            <p:ph idx="1"/>
          </p:nvPr>
        </p:nvSpPr>
        <p:spPr/>
        <p:txBody>
          <a:bodyPr/>
          <a:lstStyle/>
          <a:p>
            <a:pPr algn="l">
              <a:buFont typeface="Wingdings" panose="05000000000000000000" pitchFamily="2" charset="2"/>
              <a:buChar char="§"/>
            </a:pPr>
            <a:r>
              <a:rPr lang="en-US" sz="2400" b="0" i="0" dirty="0">
                <a:solidFill>
                  <a:srgbClr val="000000"/>
                </a:solidFill>
                <a:effectLst/>
                <a:latin typeface="Bahnschrift Light Condensed" panose="020B0502040204020203" pitchFamily="34" charset="0"/>
              </a:rPr>
              <a:t>It contains better storage capacity.</a:t>
            </a:r>
          </a:p>
          <a:p>
            <a:pPr algn="l">
              <a:buFont typeface="Wingdings" panose="05000000000000000000" pitchFamily="2" charset="2"/>
              <a:buChar char="§"/>
            </a:pPr>
            <a:r>
              <a:rPr lang="en-US" sz="2400" b="0" i="0" dirty="0">
                <a:solidFill>
                  <a:srgbClr val="000000"/>
                </a:solidFill>
                <a:effectLst/>
                <a:latin typeface="Bahnschrift Light Condensed" panose="020B0502040204020203" pitchFamily="34" charset="0"/>
              </a:rPr>
              <a:t>Accuracy in work.</a:t>
            </a:r>
          </a:p>
          <a:p>
            <a:pPr algn="l">
              <a:buFont typeface="Wingdings" panose="05000000000000000000" pitchFamily="2" charset="2"/>
              <a:buChar char="§"/>
            </a:pPr>
            <a:r>
              <a:rPr lang="en-US" sz="2400" b="0" i="0" dirty="0">
                <a:solidFill>
                  <a:srgbClr val="000000"/>
                </a:solidFill>
                <a:effectLst/>
                <a:latin typeface="Bahnschrift Light Condensed" panose="020B0502040204020203" pitchFamily="34" charset="0"/>
              </a:rPr>
              <a:t>Easy &amp; fast retrieval of information.</a:t>
            </a:r>
          </a:p>
          <a:p>
            <a:pPr algn="l">
              <a:buFont typeface="Wingdings" panose="05000000000000000000" pitchFamily="2" charset="2"/>
              <a:buChar char="§"/>
            </a:pPr>
            <a:r>
              <a:rPr lang="en-US" sz="2400" b="0" i="0" dirty="0">
                <a:solidFill>
                  <a:srgbClr val="000000"/>
                </a:solidFill>
                <a:effectLst/>
                <a:latin typeface="Bahnschrift Light Condensed" panose="020B0502040204020203" pitchFamily="34" charset="0"/>
              </a:rPr>
              <a:t>Well-designed reports.</a:t>
            </a:r>
          </a:p>
          <a:p>
            <a:pPr algn="l">
              <a:buFont typeface="Wingdings" panose="05000000000000000000" pitchFamily="2" charset="2"/>
              <a:buChar char="§"/>
            </a:pPr>
            <a:r>
              <a:rPr lang="en-US" sz="2400" b="0" i="0" dirty="0">
                <a:solidFill>
                  <a:srgbClr val="000000"/>
                </a:solidFill>
                <a:effectLst/>
                <a:latin typeface="Bahnschrift Light Condensed" panose="020B0502040204020203" pitchFamily="34" charset="0"/>
              </a:rPr>
              <a:t>Decrease the load of the person involve in existing manual system.</a:t>
            </a:r>
          </a:p>
          <a:p>
            <a:pPr algn="l">
              <a:buFont typeface="Wingdings" panose="05000000000000000000" pitchFamily="2" charset="2"/>
              <a:buChar char="§"/>
            </a:pPr>
            <a:r>
              <a:rPr lang="en-US" sz="2400" b="0" i="0" dirty="0">
                <a:solidFill>
                  <a:srgbClr val="000000"/>
                </a:solidFill>
                <a:effectLst/>
                <a:latin typeface="Bahnschrift Light Condensed" panose="020B0502040204020203" pitchFamily="34" charset="0"/>
              </a:rPr>
              <a:t>Access of any information individually.</a:t>
            </a:r>
          </a:p>
          <a:p>
            <a:pPr algn="l">
              <a:buFont typeface="Wingdings" panose="05000000000000000000" pitchFamily="2" charset="2"/>
              <a:buChar char="§"/>
            </a:pPr>
            <a:r>
              <a:rPr lang="en-US" sz="2400" b="0" i="0" dirty="0">
                <a:solidFill>
                  <a:srgbClr val="000000"/>
                </a:solidFill>
                <a:effectLst/>
                <a:latin typeface="Bahnschrift Light Condensed" panose="020B0502040204020203" pitchFamily="34" charset="0"/>
              </a:rPr>
              <a:t>Work becomes very speedy.</a:t>
            </a:r>
          </a:p>
          <a:p>
            <a:pPr algn="l">
              <a:buFont typeface="Wingdings" panose="05000000000000000000" pitchFamily="2" charset="2"/>
              <a:buChar char="§"/>
            </a:pPr>
            <a:r>
              <a:rPr lang="en-US" sz="2400" b="0" i="0" dirty="0">
                <a:solidFill>
                  <a:srgbClr val="000000"/>
                </a:solidFill>
                <a:effectLst/>
                <a:latin typeface="Bahnschrift Light Condensed" panose="020B0502040204020203" pitchFamily="34" charset="0"/>
              </a:rPr>
              <a:t>Easy to update information</a:t>
            </a:r>
          </a:p>
          <a:p>
            <a:endParaRPr lang="en-IN" dirty="0"/>
          </a:p>
        </p:txBody>
      </p:sp>
    </p:spTree>
    <p:extLst>
      <p:ext uri="{BB962C8B-B14F-4D97-AF65-F5344CB8AC3E}">
        <p14:creationId xmlns:p14="http://schemas.microsoft.com/office/powerpoint/2010/main" val="993077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16D9-2B38-ECE8-891D-7DD4D35A340E}"/>
              </a:ext>
            </a:extLst>
          </p:cNvPr>
          <p:cNvSpPr>
            <a:spLocks noGrp="1"/>
          </p:cNvSpPr>
          <p:nvPr>
            <p:ph type="title"/>
          </p:nvPr>
        </p:nvSpPr>
        <p:spPr/>
        <p:txBody>
          <a:bodyPr/>
          <a:lstStyle/>
          <a:p>
            <a:r>
              <a:rPr lang="en-US" dirty="0">
                <a:latin typeface="Bahnschrift SemiLight Condensed" panose="020B0502040204020203" pitchFamily="34" charset="0"/>
              </a:rPr>
              <a:t>   UML DIAGRAMS:</a:t>
            </a:r>
            <a:endParaRPr lang="en-IN" dirty="0">
              <a:latin typeface="Bahnschrift SemiLight Condensed" panose="020B0502040204020203" pitchFamily="34" charset="0"/>
            </a:endParaRPr>
          </a:p>
        </p:txBody>
      </p:sp>
      <p:sp>
        <p:nvSpPr>
          <p:cNvPr id="3" name="Content Placeholder 2">
            <a:extLst>
              <a:ext uri="{FF2B5EF4-FFF2-40B4-BE49-F238E27FC236}">
                <a16:creationId xmlns:a16="http://schemas.microsoft.com/office/drawing/2014/main" id="{49184C68-B066-5614-F990-E5B373AB6B03}"/>
              </a:ext>
            </a:extLst>
          </p:cNvPr>
          <p:cNvSpPr>
            <a:spLocks noGrp="1"/>
          </p:cNvSpPr>
          <p:nvPr>
            <p:ph idx="1"/>
          </p:nvPr>
        </p:nvSpPr>
        <p:spPr/>
        <p:txBody>
          <a:bodyPr>
            <a:normAutofit/>
          </a:bodyPr>
          <a:lstStyle/>
          <a:p>
            <a:pPr algn="l"/>
            <a:r>
              <a:rPr lang="en-US" sz="2200" b="1" i="0" dirty="0">
                <a:solidFill>
                  <a:srgbClr val="222222"/>
                </a:solidFill>
                <a:effectLst/>
                <a:latin typeface="Bahnschrift Light Condensed" panose="020B0502040204020203" pitchFamily="34" charset="0"/>
              </a:rPr>
              <a:t>UML diagram </a:t>
            </a:r>
            <a:r>
              <a:rPr lang="en-US" sz="2200" b="0" i="0" dirty="0">
                <a:solidFill>
                  <a:srgbClr val="222222"/>
                </a:solidFill>
                <a:effectLst/>
                <a:latin typeface="Bahnschrift Light Condensed" panose="020B0502040204020203" pitchFamily="34" charset="0"/>
              </a:rPr>
              <a:t>is a diagram based on the UML (Unified Modeling Language) that is used to visually describe a system, including its major actors, roles, actions, artifacts, or classes, in order to better understand, edit, maintain, or document system information.</a:t>
            </a:r>
          </a:p>
          <a:p>
            <a:pPr algn="l"/>
            <a:r>
              <a:rPr lang="en-US" sz="2200" b="0" i="0" dirty="0">
                <a:solidFill>
                  <a:srgbClr val="222222"/>
                </a:solidFill>
                <a:effectLst/>
                <a:latin typeface="Bahnschrift Light Condensed" panose="020B0502040204020203" pitchFamily="34" charset="0"/>
              </a:rPr>
              <a:t>Software engineers use the UML modeling language to create diagrams and provide ready-to-use, expressive modeling examples to users (programmers).</a:t>
            </a:r>
          </a:p>
          <a:p>
            <a:r>
              <a:rPr lang="en-US" sz="2200" b="0" i="0" dirty="0">
                <a:solidFill>
                  <a:srgbClr val="222222"/>
                </a:solidFill>
                <a:effectLst/>
                <a:latin typeface="Bahnschrift Light Condensed" panose="020B0502040204020203" pitchFamily="34" charset="0"/>
              </a:rPr>
              <a:t>UML diagrams are the visual designs or the blueprint of the system structure and behavior. Structural diagrams helps in building the structure of Online Food Ordering System while the behavioral diagrams in UML helps in determining its behavior towards the user, data inputs and producing an output. All of the UML diagrams works in sync and relatively to achieve a well-engineered project.</a:t>
            </a:r>
            <a:endParaRPr lang="en-IN" sz="2200" dirty="0">
              <a:latin typeface="Bahnschrift Light Condensed" panose="020B0502040204020203" pitchFamily="34" charset="0"/>
            </a:endParaRPr>
          </a:p>
        </p:txBody>
      </p:sp>
    </p:spTree>
    <p:extLst>
      <p:ext uri="{BB962C8B-B14F-4D97-AF65-F5344CB8AC3E}">
        <p14:creationId xmlns:p14="http://schemas.microsoft.com/office/powerpoint/2010/main" val="73499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F4B4-EA4E-532C-1B9D-56EE5A461FFD}"/>
              </a:ext>
            </a:extLst>
          </p:cNvPr>
          <p:cNvSpPr>
            <a:spLocks noGrp="1"/>
          </p:cNvSpPr>
          <p:nvPr>
            <p:ph type="title"/>
          </p:nvPr>
        </p:nvSpPr>
        <p:spPr/>
        <p:txBody>
          <a:bodyPr/>
          <a:lstStyle/>
          <a:p>
            <a:pPr algn="ctr"/>
            <a:r>
              <a:rPr lang="en-US" dirty="0">
                <a:latin typeface="Bahnschrift Light Condensed" panose="020B0502040204020203" pitchFamily="34" charset="0"/>
              </a:rPr>
              <a:t>1</a:t>
            </a:r>
            <a:r>
              <a:rPr lang="en-US" dirty="0">
                <a:latin typeface="Bahnschrift SemiLight Condensed" panose="020B0502040204020203" pitchFamily="34" charset="0"/>
              </a:rPr>
              <a:t>. USE CASE           DIAGRAM:</a:t>
            </a:r>
            <a:endParaRPr lang="en-IN" dirty="0">
              <a:latin typeface="Bahnschrift SemiLight Condensed" panose="020B0502040204020203" pitchFamily="34" charset="0"/>
            </a:endParaRPr>
          </a:p>
        </p:txBody>
      </p:sp>
      <p:pic>
        <p:nvPicPr>
          <p:cNvPr id="6" name="Content Placeholder 5">
            <a:extLst>
              <a:ext uri="{FF2B5EF4-FFF2-40B4-BE49-F238E27FC236}">
                <a16:creationId xmlns:a16="http://schemas.microsoft.com/office/drawing/2014/main" id="{11A50AD4-C0A2-0172-D906-7173F56973C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457" t="8152" r="2763" b="13597"/>
          <a:stretch/>
        </p:blipFill>
        <p:spPr>
          <a:xfrm>
            <a:off x="3532094" y="766393"/>
            <a:ext cx="8130988" cy="5316070"/>
          </a:xfrm>
        </p:spPr>
      </p:pic>
    </p:spTree>
    <p:extLst>
      <p:ext uri="{BB962C8B-B14F-4D97-AF65-F5344CB8AC3E}">
        <p14:creationId xmlns:p14="http://schemas.microsoft.com/office/powerpoint/2010/main" val="1304220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6262-2C48-0990-2AAD-45FA05696AA3}"/>
              </a:ext>
            </a:extLst>
          </p:cNvPr>
          <p:cNvSpPr>
            <a:spLocks noGrp="1"/>
          </p:cNvSpPr>
          <p:nvPr>
            <p:ph type="title"/>
          </p:nvPr>
        </p:nvSpPr>
        <p:spPr/>
        <p:txBody>
          <a:bodyPr/>
          <a:lstStyle/>
          <a:p>
            <a:r>
              <a:rPr lang="en-IN" dirty="0">
                <a:latin typeface="  Bahnschrift Condensed"/>
              </a:rPr>
              <a:t>USE CASE DIAGRAM FOR MANAGING DELIVERIES AND PAYMENT:</a:t>
            </a:r>
          </a:p>
        </p:txBody>
      </p:sp>
      <p:pic>
        <p:nvPicPr>
          <p:cNvPr id="5" name="Content Placeholder 4">
            <a:extLst>
              <a:ext uri="{FF2B5EF4-FFF2-40B4-BE49-F238E27FC236}">
                <a16:creationId xmlns:a16="http://schemas.microsoft.com/office/drawing/2014/main" id="{56D40932-36FA-6270-AC32-B4F326F58AB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907" t="10768" r="21701" b="8591"/>
          <a:stretch/>
        </p:blipFill>
        <p:spPr>
          <a:xfrm>
            <a:off x="3817856" y="707010"/>
            <a:ext cx="7758259" cy="5580667"/>
          </a:xfrm>
        </p:spPr>
      </p:pic>
    </p:spTree>
    <p:extLst>
      <p:ext uri="{BB962C8B-B14F-4D97-AF65-F5344CB8AC3E}">
        <p14:creationId xmlns:p14="http://schemas.microsoft.com/office/powerpoint/2010/main" val="2898468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E7516-BCC4-7C87-8CA3-CA5BC5B4D4A3}"/>
              </a:ext>
            </a:extLst>
          </p:cNvPr>
          <p:cNvSpPr>
            <a:spLocks noGrp="1"/>
          </p:cNvSpPr>
          <p:nvPr>
            <p:ph type="title"/>
          </p:nvPr>
        </p:nvSpPr>
        <p:spPr/>
        <p:txBody>
          <a:bodyPr/>
          <a:lstStyle/>
          <a:p>
            <a:pPr algn="ctr"/>
            <a:r>
              <a:rPr lang="en-US" dirty="0">
                <a:latin typeface="Bahnschrift Light Condensed" panose="020B0502040204020203" pitchFamily="34" charset="0"/>
              </a:rPr>
              <a:t>2.SEQUENCE DIAGRAM FOR SIGNUP:</a:t>
            </a:r>
            <a:endParaRPr lang="en-IN" dirty="0">
              <a:latin typeface="Bahnschrift Light Condensed" panose="020B0502040204020203" pitchFamily="34" charset="0"/>
            </a:endParaRPr>
          </a:p>
        </p:txBody>
      </p:sp>
      <p:pic>
        <p:nvPicPr>
          <p:cNvPr id="5" name="Content Placeholder 4">
            <a:extLst>
              <a:ext uri="{FF2B5EF4-FFF2-40B4-BE49-F238E27FC236}">
                <a16:creationId xmlns:a16="http://schemas.microsoft.com/office/drawing/2014/main" id="{9024790A-81F7-9F2A-9EED-7BFE803883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5741" y="863600"/>
            <a:ext cx="7021194" cy="5121275"/>
          </a:xfrm>
        </p:spPr>
      </p:pic>
    </p:spTree>
    <p:extLst>
      <p:ext uri="{BB962C8B-B14F-4D97-AF65-F5344CB8AC3E}">
        <p14:creationId xmlns:p14="http://schemas.microsoft.com/office/powerpoint/2010/main" val="1679263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3366D-EDA1-75F1-55B7-E5FA7D077262}"/>
              </a:ext>
            </a:extLst>
          </p:cNvPr>
          <p:cNvSpPr>
            <a:spLocks noGrp="1"/>
          </p:cNvSpPr>
          <p:nvPr>
            <p:ph type="title"/>
          </p:nvPr>
        </p:nvSpPr>
        <p:spPr/>
        <p:txBody>
          <a:bodyPr/>
          <a:lstStyle/>
          <a:p>
            <a:pPr algn="ctr"/>
            <a:r>
              <a:rPr lang="en-US" dirty="0">
                <a:latin typeface="Bahnschrift Light Condensed" panose="020B0502040204020203" pitchFamily="34" charset="0"/>
              </a:rPr>
              <a:t>SEQUENCE DIAGRAM FOR LOGIN:</a:t>
            </a:r>
            <a:endParaRPr lang="en-IN" dirty="0"/>
          </a:p>
        </p:txBody>
      </p:sp>
      <p:pic>
        <p:nvPicPr>
          <p:cNvPr id="5" name="Content Placeholder 4">
            <a:extLst>
              <a:ext uri="{FF2B5EF4-FFF2-40B4-BE49-F238E27FC236}">
                <a16:creationId xmlns:a16="http://schemas.microsoft.com/office/drawing/2014/main" id="{8C7D6F70-6E91-B4B1-3D2D-87C6E53C15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7420" y="863600"/>
            <a:ext cx="7017835" cy="5121275"/>
          </a:xfrm>
        </p:spPr>
      </p:pic>
    </p:spTree>
    <p:extLst>
      <p:ext uri="{BB962C8B-B14F-4D97-AF65-F5344CB8AC3E}">
        <p14:creationId xmlns:p14="http://schemas.microsoft.com/office/powerpoint/2010/main" val="1351943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4922-4F3F-6008-F588-14C29E1A4CB9}"/>
              </a:ext>
            </a:extLst>
          </p:cNvPr>
          <p:cNvSpPr>
            <a:spLocks noGrp="1"/>
          </p:cNvSpPr>
          <p:nvPr>
            <p:ph type="title"/>
          </p:nvPr>
        </p:nvSpPr>
        <p:spPr/>
        <p:txBody>
          <a:bodyPr/>
          <a:lstStyle/>
          <a:p>
            <a:pPr algn="ctr"/>
            <a:r>
              <a:rPr lang="en-US" dirty="0">
                <a:latin typeface="Bahnschrift Light Condensed" panose="020B0502040204020203" pitchFamily="34" charset="0"/>
              </a:rPr>
              <a:t>SEQUENCE DIAGRAM FOR PLACEING AN ORDER:</a:t>
            </a:r>
            <a:endParaRPr lang="en-IN" dirty="0"/>
          </a:p>
        </p:txBody>
      </p:sp>
      <p:pic>
        <p:nvPicPr>
          <p:cNvPr id="5" name="Content Placeholder 4">
            <a:extLst>
              <a:ext uri="{FF2B5EF4-FFF2-40B4-BE49-F238E27FC236}">
                <a16:creationId xmlns:a16="http://schemas.microsoft.com/office/drawing/2014/main" id="{E01C3B97-A344-A819-2311-D10E640022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8034" y="863600"/>
            <a:ext cx="7056607" cy="5121275"/>
          </a:xfrm>
        </p:spPr>
      </p:pic>
    </p:spTree>
    <p:extLst>
      <p:ext uri="{BB962C8B-B14F-4D97-AF65-F5344CB8AC3E}">
        <p14:creationId xmlns:p14="http://schemas.microsoft.com/office/powerpoint/2010/main" val="544440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3D0B0-7048-C351-79B4-949D3886616E}"/>
              </a:ext>
            </a:extLst>
          </p:cNvPr>
          <p:cNvSpPr>
            <a:spLocks noGrp="1"/>
          </p:cNvSpPr>
          <p:nvPr>
            <p:ph type="title"/>
          </p:nvPr>
        </p:nvSpPr>
        <p:spPr/>
        <p:txBody>
          <a:bodyPr/>
          <a:lstStyle/>
          <a:p>
            <a:pPr algn="ctr"/>
            <a:r>
              <a:rPr lang="en-IN" dirty="0">
                <a:latin typeface="Bahnschrift Light Condensed" panose="020B0502040204020203" pitchFamily="34" charset="0"/>
              </a:rPr>
              <a:t>SEQUENCE           DIAGRAM OF APPLICATION:</a:t>
            </a:r>
          </a:p>
        </p:txBody>
      </p:sp>
      <p:pic>
        <p:nvPicPr>
          <p:cNvPr id="5" name="Content Placeholder 4">
            <a:extLst>
              <a:ext uri="{FF2B5EF4-FFF2-40B4-BE49-F238E27FC236}">
                <a16:creationId xmlns:a16="http://schemas.microsoft.com/office/drawing/2014/main" id="{87A5E35A-F52D-ED8E-4E89-08738E46B6A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447" t="8395" r="23596" b="26464"/>
          <a:stretch/>
        </p:blipFill>
        <p:spPr>
          <a:xfrm>
            <a:off x="3720354" y="833719"/>
            <a:ext cx="7817224" cy="4966446"/>
          </a:xfrm>
        </p:spPr>
      </p:pic>
    </p:spTree>
    <p:extLst>
      <p:ext uri="{BB962C8B-B14F-4D97-AF65-F5344CB8AC3E}">
        <p14:creationId xmlns:p14="http://schemas.microsoft.com/office/powerpoint/2010/main" val="371777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33E6-344A-5C7A-8716-AC62872A9E8B}"/>
              </a:ext>
            </a:extLst>
          </p:cNvPr>
          <p:cNvSpPr>
            <a:spLocks noGrp="1"/>
          </p:cNvSpPr>
          <p:nvPr>
            <p:ph type="title"/>
          </p:nvPr>
        </p:nvSpPr>
        <p:spPr/>
        <p:txBody>
          <a:bodyPr>
            <a:normAutofit/>
          </a:bodyPr>
          <a:lstStyle/>
          <a:p>
            <a:pPr algn="ctr"/>
            <a:r>
              <a:rPr lang="en-US" sz="4800" u="sng" dirty="0">
                <a:latin typeface="Bahnschrift Light Condensed" panose="020B0502040204020203" pitchFamily="34" charset="0"/>
              </a:rPr>
              <a:t>AGENDA</a:t>
            </a:r>
            <a:endParaRPr lang="en-IN" sz="4800" u="sng" dirty="0">
              <a:latin typeface="Bahnschrift Light Condensed" panose="020B0502040204020203" pitchFamily="34" charset="0"/>
            </a:endParaRPr>
          </a:p>
        </p:txBody>
      </p:sp>
      <p:graphicFrame>
        <p:nvGraphicFramePr>
          <p:cNvPr id="4" name="Content Placeholder 3">
            <a:extLst>
              <a:ext uri="{FF2B5EF4-FFF2-40B4-BE49-F238E27FC236}">
                <a16:creationId xmlns:a16="http://schemas.microsoft.com/office/drawing/2014/main" id="{F5EFD605-C4EC-CDE7-8944-DEE0EEEC3681}"/>
              </a:ext>
            </a:extLst>
          </p:cNvPr>
          <p:cNvGraphicFramePr>
            <a:graphicFrameLocks noGrp="1"/>
          </p:cNvGraphicFramePr>
          <p:nvPr>
            <p:ph idx="1"/>
            <p:extLst>
              <p:ext uri="{D42A27DB-BD31-4B8C-83A1-F6EECF244321}">
                <p14:modId xmlns:p14="http://schemas.microsoft.com/office/powerpoint/2010/main" val="713358658"/>
              </p:ext>
            </p:extLst>
          </p:nvPr>
        </p:nvGraphicFramePr>
        <p:xfrm>
          <a:off x="3343835" y="663388"/>
          <a:ext cx="7840103" cy="5396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631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ECB8-DDD7-44B8-6D67-3652A0A392D8}"/>
              </a:ext>
            </a:extLst>
          </p:cNvPr>
          <p:cNvSpPr>
            <a:spLocks noGrp="1"/>
          </p:cNvSpPr>
          <p:nvPr>
            <p:ph type="title"/>
          </p:nvPr>
        </p:nvSpPr>
        <p:spPr/>
        <p:txBody>
          <a:bodyPr/>
          <a:lstStyle/>
          <a:p>
            <a:pPr algn="ctr"/>
            <a:r>
              <a:rPr lang="en-IN" dirty="0">
                <a:latin typeface="Bahnschrift SemiLight Condensed" panose="020B0502040204020203" pitchFamily="34" charset="0"/>
              </a:rPr>
              <a:t>3.ACTIVITY    DIAGRAM:</a:t>
            </a:r>
          </a:p>
        </p:txBody>
      </p:sp>
      <p:pic>
        <p:nvPicPr>
          <p:cNvPr id="9" name="Content Placeholder 8">
            <a:extLst>
              <a:ext uri="{FF2B5EF4-FFF2-40B4-BE49-F238E27FC236}">
                <a16:creationId xmlns:a16="http://schemas.microsoft.com/office/drawing/2014/main" id="{84024336-2722-8EE4-A83A-264235C8007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732" t="7307" r="22126" b="9034"/>
          <a:stretch/>
        </p:blipFill>
        <p:spPr>
          <a:xfrm>
            <a:off x="3863788" y="941295"/>
            <a:ext cx="7897906" cy="5235388"/>
          </a:xfrm>
        </p:spPr>
      </p:pic>
    </p:spTree>
    <p:extLst>
      <p:ext uri="{BB962C8B-B14F-4D97-AF65-F5344CB8AC3E}">
        <p14:creationId xmlns:p14="http://schemas.microsoft.com/office/powerpoint/2010/main" val="1043777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4A76-D063-213F-A63E-A04BE5C17F9A}"/>
              </a:ext>
            </a:extLst>
          </p:cNvPr>
          <p:cNvSpPr>
            <a:spLocks noGrp="1"/>
          </p:cNvSpPr>
          <p:nvPr>
            <p:ph type="title"/>
          </p:nvPr>
        </p:nvSpPr>
        <p:spPr/>
        <p:txBody>
          <a:bodyPr/>
          <a:lstStyle/>
          <a:p>
            <a:r>
              <a:rPr lang="en-US" dirty="0">
                <a:latin typeface="Bahnschrift Light Condensed" panose="020B0502040204020203" pitchFamily="34" charset="0"/>
              </a:rPr>
              <a:t>4.CLASS DIAGRAM:</a:t>
            </a:r>
            <a:endParaRPr lang="en-IN" dirty="0">
              <a:latin typeface="Bahnschrift Light Condensed" panose="020B0502040204020203" pitchFamily="34" charset="0"/>
            </a:endParaRPr>
          </a:p>
        </p:txBody>
      </p:sp>
      <p:pic>
        <p:nvPicPr>
          <p:cNvPr id="9" name="Content Placeholder 8">
            <a:extLst>
              <a:ext uri="{FF2B5EF4-FFF2-40B4-BE49-F238E27FC236}">
                <a16:creationId xmlns:a16="http://schemas.microsoft.com/office/drawing/2014/main" id="{DC5876A4-B54B-B678-1693-64F67E407D2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202" t="6869" r="21759" b="9471"/>
          <a:stretch/>
        </p:blipFill>
        <p:spPr>
          <a:xfrm>
            <a:off x="3783106" y="582706"/>
            <a:ext cx="7924800" cy="5701553"/>
          </a:xfrm>
        </p:spPr>
      </p:pic>
    </p:spTree>
    <p:extLst>
      <p:ext uri="{BB962C8B-B14F-4D97-AF65-F5344CB8AC3E}">
        <p14:creationId xmlns:p14="http://schemas.microsoft.com/office/powerpoint/2010/main" val="531206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95A87-BEBF-CF20-1C6B-50EFE595883E}"/>
              </a:ext>
            </a:extLst>
          </p:cNvPr>
          <p:cNvSpPr>
            <a:spLocks noGrp="1"/>
          </p:cNvSpPr>
          <p:nvPr>
            <p:ph type="title"/>
          </p:nvPr>
        </p:nvSpPr>
        <p:spPr/>
        <p:txBody>
          <a:bodyPr/>
          <a:lstStyle/>
          <a:p>
            <a:pPr algn="ctr"/>
            <a:r>
              <a:rPr lang="en-US" dirty="0">
                <a:latin typeface="Bahnschrift Condensed" panose="020B0502040204020203" pitchFamily="34" charset="0"/>
              </a:rPr>
              <a:t>5.STATE CHART DIAGRAM:</a:t>
            </a:r>
            <a:endParaRPr lang="en-IN" dirty="0">
              <a:latin typeface="Bahnschrift Condensed" panose="020B0502040204020203" pitchFamily="34" charset="0"/>
            </a:endParaRPr>
          </a:p>
        </p:txBody>
      </p:sp>
      <p:pic>
        <p:nvPicPr>
          <p:cNvPr id="5" name="Content Placeholder 4">
            <a:extLst>
              <a:ext uri="{FF2B5EF4-FFF2-40B4-BE49-F238E27FC236}">
                <a16:creationId xmlns:a16="http://schemas.microsoft.com/office/drawing/2014/main" id="{5819C4EE-DAA5-553E-46CA-CFCF21A374A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527" t="14471" r="5393" b="24612"/>
          <a:stretch/>
        </p:blipFill>
        <p:spPr>
          <a:xfrm>
            <a:off x="3863788" y="654424"/>
            <a:ext cx="7709647" cy="5540189"/>
          </a:xfrm>
        </p:spPr>
      </p:pic>
    </p:spTree>
    <p:extLst>
      <p:ext uri="{BB962C8B-B14F-4D97-AF65-F5344CB8AC3E}">
        <p14:creationId xmlns:p14="http://schemas.microsoft.com/office/powerpoint/2010/main" val="2948848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02017-9449-68C8-6877-8CC5A8AEA59D}"/>
              </a:ext>
            </a:extLst>
          </p:cNvPr>
          <p:cNvSpPr>
            <a:spLocks noGrp="1"/>
          </p:cNvSpPr>
          <p:nvPr>
            <p:ph type="title"/>
          </p:nvPr>
        </p:nvSpPr>
        <p:spPr/>
        <p:txBody>
          <a:bodyPr/>
          <a:lstStyle/>
          <a:p>
            <a:pPr algn="ctr"/>
            <a:r>
              <a:rPr lang="en-IN" dirty="0">
                <a:latin typeface="Bahnschrift Condensed" panose="020B0502040204020203" pitchFamily="34" charset="0"/>
              </a:rPr>
              <a:t>6.COMPONENT DIAGRAM:</a:t>
            </a:r>
          </a:p>
        </p:txBody>
      </p:sp>
      <p:pic>
        <p:nvPicPr>
          <p:cNvPr id="5" name="Content Placeholder 4">
            <a:extLst>
              <a:ext uri="{FF2B5EF4-FFF2-40B4-BE49-F238E27FC236}">
                <a16:creationId xmlns:a16="http://schemas.microsoft.com/office/drawing/2014/main" id="{3B0E06F3-BA8C-F1A4-12EA-0821DB06BC2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251" t="8593" r="2641" b="14246"/>
          <a:stretch/>
        </p:blipFill>
        <p:spPr>
          <a:xfrm>
            <a:off x="3926542" y="1004048"/>
            <a:ext cx="7628964" cy="5002306"/>
          </a:xfrm>
        </p:spPr>
      </p:pic>
    </p:spTree>
    <p:extLst>
      <p:ext uri="{BB962C8B-B14F-4D97-AF65-F5344CB8AC3E}">
        <p14:creationId xmlns:p14="http://schemas.microsoft.com/office/powerpoint/2010/main" val="21281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6C1E-B4F5-19D9-B7F9-DF4F62B8A15C}"/>
              </a:ext>
            </a:extLst>
          </p:cNvPr>
          <p:cNvSpPr>
            <a:spLocks noGrp="1"/>
          </p:cNvSpPr>
          <p:nvPr>
            <p:ph type="title"/>
          </p:nvPr>
        </p:nvSpPr>
        <p:spPr/>
        <p:txBody>
          <a:bodyPr/>
          <a:lstStyle/>
          <a:p>
            <a:pPr algn="ctr"/>
            <a:r>
              <a:rPr lang="en-IN" dirty="0">
                <a:latin typeface="Bahnschrift Condensed" panose="020B0502040204020203" pitchFamily="34" charset="0"/>
              </a:rPr>
              <a:t>7.DEPLOYMENT DIAGRAM:</a:t>
            </a:r>
          </a:p>
        </p:txBody>
      </p:sp>
      <p:pic>
        <p:nvPicPr>
          <p:cNvPr id="5" name="Content Placeholder 4">
            <a:extLst>
              <a:ext uri="{FF2B5EF4-FFF2-40B4-BE49-F238E27FC236}">
                <a16:creationId xmlns:a16="http://schemas.microsoft.com/office/drawing/2014/main" id="{D01A3ADC-1006-2DE6-7765-86EA211BB96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619" t="9900" r="2273" b="13592"/>
          <a:stretch/>
        </p:blipFill>
        <p:spPr>
          <a:xfrm>
            <a:off x="3747247" y="1004047"/>
            <a:ext cx="7270378" cy="4720973"/>
          </a:xfrm>
        </p:spPr>
      </p:pic>
    </p:spTree>
    <p:extLst>
      <p:ext uri="{BB962C8B-B14F-4D97-AF65-F5344CB8AC3E}">
        <p14:creationId xmlns:p14="http://schemas.microsoft.com/office/powerpoint/2010/main" val="57736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28532-11A6-E9C8-3FE3-99F6F986E548}"/>
              </a:ext>
            </a:extLst>
          </p:cNvPr>
          <p:cNvSpPr>
            <a:spLocks noGrp="1"/>
          </p:cNvSpPr>
          <p:nvPr>
            <p:ph type="title"/>
          </p:nvPr>
        </p:nvSpPr>
        <p:spPr/>
        <p:txBody>
          <a:bodyPr/>
          <a:lstStyle/>
          <a:p>
            <a:pPr algn="ctr"/>
            <a:r>
              <a:rPr lang="en-US" dirty="0">
                <a:latin typeface="Bahnschrift Light Condensed" panose="020B0502040204020203" pitchFamily="34" charset="0"/>
              </a:rPr>
              <a:t>THANK YOU!!!</a:t>
            </a:r>
            <a:endParaRPr lang="en-IN" dirty="0">
              <a:latin typeface="Bahnschrift Light Condensed" panose="020B0502040204020203" pitchFamily="34" charset="0"/>
            </a:endParaRPr>
          </a:p>
        </p:txBody>
      </p:sp>
      <p:pic>
        <p:nvPicPr>
          <p:cNvPr id="5126" name="Picture 6">
            <a:extLst>
              <a:ext uri="{FF2B5EF4-FFF2-40B4-BE49-F238E27FC236}">
                <a16:creationId xmlns:a16="http://schemas.microsoft.com/office/drawing/2014/main" id="{94DA5111-F8F8-C67E-8E1C-1FB9A944749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6083"/>
          <a:stretch/>
        </p:blipFill>
        <p:spPr bwMode="auto">
          <a:xfrm>
            <a:off x="5880847" y="2142565"/>
            <a:ext cx="2411506" cy="239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145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94C37-3498-A249-8CBE-603DF806616A}"/>
              </a:ext>
            </a:extLst>
          </p:cNvPr>
          <p:cNvSpPr>
            <a:spLocks noGrp="1"/>
          </p:cNvSpPr>
          <p:nvPr>
            <p:ph type="title"/>
          </p:nvPr>
        </p:nvSpPr>
        <p:spPr/>
        <p:txBody>
          <a:bodyPr>
            <a:normAutofit/>
          </a:bodyPr>
          <a:lstStyle/>
          <a:p>
            <a:pPr algn="ctr"/>
            <a:r>
              <a:rPr lang="en-US" sz="4000" dirty="0">
                <a:latin typeface="Bahnschrift Light Condensed" panose="020B0502040204020203" pitchFamily="34" charset="0"/>
              </a:rPr>
              <a:t>INTRODUCTION</a:t>
            </a:r>
            <a:endParaRPr lang="en-IN" sz="4000" dirty="0">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85E65B57-8EE1-3D71-CE37-25056ADB23DE}"/>
              </a:ext>
            </a:extLst>
          </p:cNvPr>
          <p:cNvSpPr>
            <a:spLocks noGrp="1"/>
          </p:cNvSpPr>
          <p:nvPr>
            <p:ph idx="1"/>
          </p:nvPr>
        </p:nvSpPr>
        <p:spPr/>
        <p:txBody>
          <a:bodyPr>
            <a:normAutofit/>
          </a:bodyPr>
          <a:lstStyle/>
          <a:p>
            <a:pPr algn="l">
              <a:buFont typeface="Wingdings" panose="05000000000000000000" pitchFamily="2" charset="2"/>
              <a:buChar char="§"/>
            </a:pPr>
            <a:r>
              <a:rPr lang="en-US" sz="2200" b="0" i="0" dirty="0">
                <a:solidFill>
                  <a:srgbClr val="000000"/>
                </a:solidFill>
                <a:effectLst/>
                <a:latin typeface="Bahnschrift Light Condensed" panose="020B0502040204020203" pitchFamily="34" charset="0"/>
              </a:rPr>
              <a:t>The "Online Food Ordering System" has been developed to override the problems prevailing in the practicing manual system.</a:t>
            </a:r>
          </a:p>
          <a:p>
            <a:pPr algn="l">
              <a:buFont typeface="Wingdings" panose="05000000000000000000" pitchFamily="2" charset="2"/>
              <a:buChar char="§"/>
            </a:pPr>
            <a:r>
              <a:rPr lang="en-US" sz="2200" b="0" i="0" dirty="0">
                <a:solidFill>
                  <a:srgbClr val="000000"/>
                </a:solidFill>
                <a:effectLst/>
                <a:latin typeface="Bahnschrift Light Condensed" panose="020B0502040204020203" pitchFamily="34" charset="0"/>
              </a:rPr>
              <a:t>This software is supported to eliminate and, in some cases, reduce the hardships faced by this existing system.</a:t>
            </a:r>
          </a:p>
          <a:p>
            <a:pPr algn="l">
              <a:buFont typeface="Wingdings" panose="05000000000000000000" pitchFamily="2" charset="2"/>
              <a:buChar char="§"/>
            </a:pPr>
            <a:r>
              <a:rPr lang="en-US" sz="2200" b="0" i="0" dirty="0">
                <a:solidFill>
                  <a:srgbClr val="000000"/>
                </a:solidFill>
                <a:effectLst/>
                <a:latin typeface="Bahnschrift Light Condensed" panose="020B0502040204020203" pitchFamily="34" charset="0"/>
              </a:rPr>
              <a:t>The application is reduced as much as possible to avoid errors while entering the data.</a:t>
            </a:r>
          </a:p>
          <a:p>
            <a:pPr algn="l">
              <a:buFont typeface="Wingdings" panose="05000000000000000000" pitchFamily="2" charset="2"/>
              <a:buChar char="§"/>
            </a:pPr>
            <a:r>
              <a:rPr lang="en-US" sz="2200" b="0" i="0" dirty="0">
                <a:solidFill>
                  <a:srgbClr val="000000"/>
                </a:solidFill>
                <a:effectLst/>
                <a:latin typeface="Bahnschrift Light Condensed" panose="020B0502040204020203" pitchFamily="34" charset="0"/>
              </a:rPr>
              <a:t>It also provides error message while entering invalid data. </a:t>
            </a:r>
          </a:p>
          <a:p>
            <a:pPr algn="l">
              <a:buFont typeface="Wingdings" panose="05000000000000000000" pitchFamily="2" charset="2"/>
              <a:buChar char="§"/>
            </a:pPr>
            <a:r>
              <a:rPr lang="en-US" sz="2200" b="0" i="0" dirty="0">
                <a:solidFill>
                  <a:srgbClr val="000000"/>
                </a:solidFill>
                <a:effectLst/>
                <a:latin typeface="Bahnschrift Light Condensed" panose="020B0502040204020203" pitchFamily="34" charset="0"/>
              </a:rPr>
              <a:t>It can assist the user to concentrate on their other activities rather to concentrate on the record keeping. </a:t>
            </a:r>
          </a:p>
          <a:p>
            <a:pPr algn="l">
              <a:buFont typeface="Wingdings" panose="05000000000000000000" pitchFamily="2" charset="2"/>
              <a:buChar char="§"/>
            </a:pPr>
            <a:r>
              <a:rPr lang="en-US" sz="2200" b="0" i="0" dirty="0">
                <a:solidFill>
                  <a:srgbClr val="000000"/>
                </a:solidFill>
                <a:effectLst/>
                <a:latin typeface="Bahnschrift Light Condensed" panose="020B0502040204020203" pitchFamily="34" charset="0"/>
              </a:rPr>
              <a:t>Online Food Ordering System, as described above, can lead to error free, secure, reliable and fast management system.</a:t>
            </a:r>
          </a:p>
          <a:p>
            <a:pPr algn="l">
              <a:buFont typeface="Wingdings" panose="05000000000000000000" pitchFamily="2" charset="2"/>
              <a:buChar char="§"/>
            </a:pPr>
            <a:r>
              <a:rPr lang="en-US" sz="2200" b="0" i="0" dirty="0">
                <a:solidFill>
                  <a:srgbClr val="000000"/>
                </a:solidFill>
                <a:effectLst/>
                <a:latin typeface="Bahnschrift Light Condensed" panose="020B0502040204020203" pitchFamily="34" charset="0"/>
              </a:rPr>
              <a:t>Thus, it will help organization in better utilization of resources.</a:t>
            </a:r>
            <a:br>
              <a:rPr lang="en-US" sz="2200" dirty="0">
                <a:latin typeface="Bahnschrift Light Condensed" panose="020B0502040204020203" pitchFamily="34" charset="0"/>
              </a:rPr>
            </a:br>
            <a:endParaRPr lang="en-IN" sz="2200" dirty="0">
              <a:latin typeface="Bahnschrift Light Condensed" panose="020B0502040204020203" pitchFamily="34" charset="0"/>
            </a:endParaRPr>
          </a:p>
        </p:txBody>
      </p:sp>
    </p:spTree>
    <p:extLst>
      <p:ext uri="{BB962C8B-B14F-4D97-AF65-F5344CB8AC3E}">
        <p14:creationId xmlns:p14="http://schemas.microsoft.com/office/powerpoint/2010/main" val="427070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D239-302B-48B0-A3DC-21C3FE8067E1}"/>
              </a:ext>
            </a:extLst>
          </p:cNvPr>
          <p:cNvSpPr>
            <a:spLocks noGrp="1"/>
          </p:cNvSpPr>
          <p:nvPr>
            <p:ph type="title"/>
          </p:nvPr>
        </p:nvSpPr>
        <p:spPr/>
        <p:txBody>
          <a:bodyPr/>
          <a:lstStyle/>
          <a:p>
            <a:r>
              <a:rPr lang="en-US" dirty="0">
                <a:latin typeface="  Bahnschrift Condensed"/>
              </a:rPr>
              <a:t>       </a:t>
            </a:r>
            <a:r>
              <a:rPr lang="en-US" sz="4000" u="sng" dirty="0">
                <a:latin typeface="  Bahnschrift Condensed"/>
              </a:rPr>
              <a:t>ABSTRACT:</a:t>
            </a:r>
            <a:endParaRPr lang="en-IN" sz="4000" u="sng" dirty="0">
              <a:latin typeface="  Bahnschrift Condensed"/>
            </a:endParaRPr>
          </a:p>
        </p:txBody>
      </p:sp>
      <p:sp>
        <p:nvSpPr>
          <p:cNvPr id="3" name="Content Placeholder 2">
            <a:extLst>
              <a:ext uri="{FF2B5EF4-FFF2-40B4-BE49-F238E27FC236}">
                <a16:creationId xmlns:a16="http://schemas.microsoft.com/office/drawing/2014/main" id="{A6403F68-EEA8-4753-8B58-A89B5B2ADE80}"/>
              </a:ext>
            </a:extLst>
          </p:cNvPr>
          <p:cNvSpPr>
            <a:spLocks noGrp="1"/>
          </p:cNvSpPr>
          <p:nvPr>
            <p:ph idx="1"/>
          </p:nvPr>
        </p:nvSpPr>
        <p:spPr>
          <a:xfrm>
            <a:off x="3541059" y="1048871"/>
            <a:ext cx="7643409" cy="4966447"/>
          </a:xfrm>
        </p:spPr>
        <p:txBody>
          <a:bodyPr>
            <a:normAutofit/>
          </a:bodyPr>
          <a:lstStyle/>
          <a:p>
            <a:pPr algn="l">
              <a:buFont typeface="Wingdings" panose="05000000000000000000" pitchFamily="2" charset="2"/>
              <a:buChar char="q"/>
            </a:pPr>
            <a:endParaRPr lang="en-US" b="0" i="0" dirty="0">
              <a:solidFill>
                <a:srgbClr val="000000"/>
              </a:solidFill>
              <a:effectLst/>
              <a:latin typeface="ff2"/>
            </a:endParaRPr>
          </a:p>
          <a:p>
            <a:pPr algn="l">
              <a:buFont typeface="Wingdings" panose="05000000000000000000" pitchFamily="2" charset="2"/>
              <a:buChar char="q"/>
            </a:pPr>
            <a:r>
              <a:rPr lang="en-US" sz="2200" b="0" i="0" dirty="0">
                <a:solidFill>
                  <a:srgbClr val="000000"/>
                </a:solidFill>
                <a:effectLst/>
                <a:latin typeface="Bahnschrift Light Condensed" panose="020B0502040204020203" pitchFamily="34" charset="0"/>
              </a:rPr>
              <a:t>The purpose of Online Food Ordering System is to automate the existing manual system by the help of computerized equipment’s and full-fledged computer software.</a:t>
            </a:r>
          </a:p>
          <a:p>
            <a:pPr algn="l">
              <a:buFont typeface="Wingdings" panose="05000000000000000000" pitchFamily="2" charset="2"/>
              <a:buChar char="q"/>
            </a:pPr>
            <a:r>
              <a:rPr lang="en-US" sz="2200" b="0" i="0" dirty="0">
                <a:solidFill>
                  <a:srgbClr val="000000"/>
                </a:solidFill>
                <a:effectLst/>
                <a:latin typeface="Bahnschrift Light Condensed" panose="020B0502040204020203" pitchFamily="34" charset="0"/>
              </a:rPr>
              <a:t>By Fulfilling their requirements,  their valuable data/information can be stored for a longer period with easy accessing and manipulation of the same. </a:t>
            </a:r>
            <a:endParaRPr lang="en-IN" sz="2200" b="0" i="0" dirty="0">
              <a:solidFill>
                <a:srgbClr val="000000"/>
              </a:solidFill>
              <a:effectLst/>
              <a:latin typeface="Bahnschrift Light Condensed" panose="020B0502040204020203" pitchFamily="34" charset="0"/>
            </a:endParaRPr>
          </a:p>
          <a:p>
            <a:pPr algn="l">
              <a:buFont typeface="Wingdings" panose="05000000000000000000" pitchFamily="2" charset="2"/>
              <a:buChar char="q"/>
            </a:pPr>
            <a:r>
              <a:rPr lang="en-US" sz="2200" b="0" i="0" dirty="0">
                <a:solidFill>
                  <a:srgbClr val="000000"/>
                </a:solidFill>
                <a:effectLst/>
                <a:latin typeface="Bahnschrift Light Condensed" panose="020B0502040204020203" pitchFamily="34" charset="0"/>
              </a:rPr>
              <a:t>Online Food Ordering System, as described above, can lead to error free, secure, reliable and fast management system.</a:t>
            </a:r>
          </a:p>
          <a:p>
            <a:pPr algn="l">
              <a:buFont typeface="Wingdings" panose="05000000000000000000" pitchFamily="2" charset="2"/>
              <a:buChar char="q"/>
            </a:pPr>
            <a:r>
              <a:rPr lang="en-US" sz="2200" b="0" i="0" dirty="0">
                <a:solidFill>
                  <a:srgbClr val="000000"/>
                </a:solidFill>
                <a:effectLst/>
                <a:latin typeface="Bahnschrift Light Condensed" panose="020B0502040204020203" pitchFamily="34" charset="0"/>
              </a:rPr>
              <a:t>The organization can maintain computerized records without redundant entries. </a:t>
            </a:r>
          </a:p>
          <a:p>
            <a:pPr algn="l">
              <a:buFont typeface="Wingdings" panose="05000000000000000000" pitchFamily="2" charset="2"/>
              <a:buChar char="q"/>
            </a:pPr>
            <a:r>
              <a:rPr lang="en-US" sz="2200" b="0" i="0" dirty="0">
                <a:solidFill>
                  <a:srgbClr val="000000"/>
                </a:solidFill>
                <a:effectLst/>
                <a:latin typeface="Bahnschrift Light Condensed" panose="020B0502040204020203" pitchFamily="34" charset="0"/>
              </a:rPr>
              <a:t>Basically the project describes how to manage for good performance and better services for the clients. </a:t>
            </a:r>
          </a:p>
          <a:p>
            <a:pPr algn="l">
              <a:buFont typeface="Wingdings" panose="05000000000000000000" pitchFamily="2" charset="2"/>
              <a:buChar char="q"/>
            </a:pPr>
            <a:endParaRPr lang="en-US" b="0" i="0" dirty="0">
              <a:solidFill>
                <a:srgbClr val="000000"/>
              </a:solidFill>
              <a:effectLst/>
              <a:latin typeface="Bahnschrift Light Condensed" panose="020B0502040204020203" pitchFamily="34" charset="0"/>
            </a:endParaRPr>
          </a:p>
          <a:p>
            <a:pPr algn="l"/>
            <a:endParaRPr lang="en-US" b="0" i="0" dirty="0">
              <a:solidFill>
                <a:srgbClr val="000000"/>
              </a:solidFill>
              <a:effectLst/>
              <a:latin typeface="Bahnschrift Light Condensed" panose="020B0502040204020203" pitchFamily="34" charset="0"/>
            </a:endParaRPr>
          </a:p>
          <a:p>
            <a:pPr marL="0" indent="0" algn="l">
              <a:buNone/>
            </a:pPr>
            <a:endParaRPr lang="en-US" sz="2000" b="0" i="0" dirty="0">
              <a:solidFill>
                <a:srgbClr val="000000"/>
              </a:solidFill>
              <a:effectLst/>
              <a:latin typeface="ff2"/>
            </a:endParaRPr>
          </a:p>
        </p:txBody>
      </p:sp>
    </p:spTree>
    <p:extLst>
      <p:ext uri="{BB962C8B-B14F-4D97-AF65-F5344CB8AC3E}">
        <p14:creationId xmlns:p14="http://schemas.microsoft.com/office/powerpoint/2010/main" val="331211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82761-B8F9-4E27-B579-3A58DA3D8A4C}"/>
              </a:ext>
            </a:extLst>
          </p:cNvPr>
          <p:cNvSpPr>
            <a:spLocks noGrp="1"/>
          </p:cNvSpPr>
          <p:nvPr>
            <p:ph type="title"/>
          </p:nvPr>
        </p:nvSpPr>
        <p:spPr/>
        <p:txBody>
          <a:bodyPr/>
          <a:lstStyle/>
          <a:p>
            <a:r>
              <a:rPr lang="en-US" dirty="0">
                <a:latin typeface="Bahnschrift Condensed" panose="020B0502040204020203" pitchFamily="34" charset="0"/>
              </a:rPr>
              <a:t>      PROBLEM</a:t>
            </a:r>
            <a:br>
              <a:rPr lang="en-US" dirty="0"/>
            </a:br>
            <a:r>
              <a:rPr lang="en-US" dirty="0"/>
              <a:t>           </a:t>
            </a:r>
            <a:r>
              <a:rPr lang="en-US" dirty="0">
                <a:latin typeface="Bahnschrift Condensed" panose="020B0502040204020203" pitchFamily="34" charset="0"/>
              </a:rPr>
              <a:t>STATEMENT:</a:t>
            </a:r>
            <a:endParaRPr lang="en-IN"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3F6B31CF-9B80-4AE2-88B4-2EC266ECB5AD}"/>
              </a:ext>
            </a:extLst>
          </p:cNvPr>
          <p:cNvSpPr>
            <a:spLocks noGrp="1"/>
          </p:cNvSpPr>
          <p:nvPr>
            <p:ph idx="1"/>
          </p:nvPr>
        </p:nvSpPr>
        <p:spPr>
          <a:xfrm>
            <a:off x="3576918" y="683581"/>
            <a:ext cx="7607550" cy="5301167"/>
          </a:xfrm>
        </p:spPr>
        <p:txBody>
          <a:bodyPr>
            <a:normAutofit/>
          </a:bodyPr>
          <a:lstStyle/>
          <a:p>
            <a:pPr marL="692785" marR="643255" indent="0">
              <a:lnSpc>
                <a:spcPct val="108000"/>
              </a:lnSpc>
              <a:spcAft>
                <a:spcPts val="0"/>
              </a:spcAft>
              <a:buNone/>
            </a:pPr>
            <a:endParaRPr lang="en-US" sz="1800" dirty="0">
              <a:latin typeface="Cambria" panose="02040503050406030204" pitchFamily="18" charset="0"/>
              <a:ea typeface="Calibri" panose="020F0502020204030204" pitchFamily="34" charset="0"/>
            </a:endParaRPr>
          </a:p>
          <a:p>
            <a:pPr algn="l" fontAlgn="base">
              <a:buFont typeface="Wingdings" panose="05000000000000000000" pitchFamily="2" charset="2"/>
              <a:buChar char="Ø"/>
            </a:pPr>
            <a:r>
              <a:rPr lang="en-US" b="0" i="0" dirty="0">
                <a:solidFill>
                  <a:srgbClr val="444444"/>
                </a:solidFill>
                <a:effectLst/>
                <a:latin typeface="Bahnschrift Light Condensed" panose="020B0502040204020203" pitchFamily="34" charset="0"/>
              </a:rPr>
              <a:t>In the present scenario, people have to physically visit the hotels or restaurants for eating food and have to make payments through cash mode most of the time due to unawareness of advanced technologies at certain places. </a:t>
            </a:r>
          </a:p>
          <a:p>
            <a:pPr algn="l" fontAlgn="base">
              <a:buFont typeface="Wingdings" panose="05000000000000000000" pitchFamily="2" charset="2"/>
              <a:buChar char="Ø"/>
            </a:pPr>
            <a:r>
              <a:rPr lang="en-US" b="0" i="0" dirty="0">
                <a:solidFill>
                  <a:srgbClr val="444444"/>
                </a:solidFill>
                <a:effectLst/>
                <a:latin typeface="Bahnschrift Light Condensed" panose="020B0502040204020203" pitchFamily="34" charset="0"/>
              </a:rPr>
              <a:t>In this method time as well as physical work is required, among which time is something that no one has in ample amount.</a:t>
            </a:r>
          </a:p>
          <a:p>
            <a:pPr algn="l" fontAlgn="base">
              <a:buFont typeface="Wingdings" panose="05000000000000000000" pitchFamily="2" charset="2"/>
              <a:buChar char="Ø"/>
            </a:pPr>
            <a:r>
              <a:rPr lang="en-US" b="0" i="0" dirty="0">
                <a:solidFill>
                  <a:srgbClr val="444444"/>
                </a:solidFill>
                <a:effectLst/>
                <a:latin typeface="Bahnschrift Light Condensed" panose="020B0502040204020203" pitchFamily="34" charset="0"/>
              </a:rPr>
              <a:t>The traditional food ordering procedure is not efficient enough for hotels and restaurants, as they have to deal with the crowd, in their restaurant.</a:t>
            </a:r>
          </a:p>
          <a:p>
            <a:pPr algn="l" fontAlgn="base">
              <a:buFont typeface="Wingdings" panose="05000000000000000000" pitchFamily="2" charset="2"/>
              <a:buChar char="Ø"/>
            </a:pPr>
            <a:r>
              <a:rPr lang="en-US" b="0" i="0" dirty="0">
                <a:solidFill>
                  <a:srgbClr val="444444"/>
                </a:solidFill>
                <a:effectLst/>
                <a:latin typeface="Bahnschrift Light Condensed" panose="020B0502040204020203" pitchFamily="34" charset="0"/>
              </a:rPr>
              <a:t> The old methods can be classified into categories which are paper grounded and verbal grounded. For paper-based work, the waiter comes and pens down foods that customers order and pass the food list containing paper to the chefs or cooks in the kitchen for further process.</a:t>
            </a:r>
          </a:p>
          <a:p>
            <a:pPr algn="l" fontAlgn="base">
              <a:buFont typeface="Wingdings" panose="05000000000000000000" pitchFamily="2" charset="2"/>
              <a:buChar char="Ø"/>
            </a:pPr>
            <a:r>
              <a:rPr lang="en-US" b="0" i="0" dirty="0">
                <a:solidFill>
                  <a:srgbClr val="444444"/>
                </a:solidFill>
                <a:effectLst/>
                <a:latin typeface="Bahnschrift Light Condensed" panose="020B0502040204020203" pitchFamily="34" charset="0"/>
              </a:rPr>
              <a:t>Also, from the owner’s point of view maintaining data records and the accounts in the physical file are cumbersome and tedious work to do. And also, it is full of risk as anyone can access it and modify the data.</a:t>
            </a:r>
          </a:p>
          <a:p>
            <a:endParaRPr lang="en-IN" dirty="0"/>
          </a:p>
        </p:txBody>
      </p:sp>
    </p:spTree>
    <p:extLst>
      <p:ext uri="{BB962C8B-B14F-4D97-AF65-F5344CB8AC3E}">
        <p14:creationId xmlns:p14="http://schemas.microsoft.com/office/powerpoint/2010/main" val="321558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1C64-1ADF-1E91-3795-30AD61662D05}"/>
              </a:ext>
            </a:extLst>
          </p:cNvPr>
          <p:cNvSpPr>
            <a:spLocks noGrp="1"/>
          </p:cNvSpPr>
          <p:nvPr>
            <p:ph type="title"/>
          </p:nvPr>
        </p:nvSpPr>
        <p:spPr/>
        <p:txBody>
          <a:bodyPr>
            <a:normAutofit/>
          </a:bodyPr>
          <a:lstStyle/>
          <a:p>
            <a:pPr algn="ctr"/>
            <a:r>
              <a:rPr lang="en-US" u="sng" dirty="0">
                <a:latin typeface="Bahnschrift SemiLight Condensed" panose="020B0502040204020203" pitchFamily="34" charset="0"/>
              </a:rPr>
              <a:t>S</a:t>
            </a:r>
            <a:r>
              <a:rPr lang="en-US" dirty="0">
                <a:latin typeface="Bahnschrift SemiLight Condensed" panose="020B0502040204020203" pitchFamily="34" charset="0"/>
              </a:rPr>
              <a:t>OFTWARE </a:t>
            </a:r>
            <a:r>
              <a:rPr lang="en-US" u="sng" dirty="0">
                <a:latin typeface="Bahnschrift SemiLight Condensed" panose="020B0502040204020203" pitchFamily="34" charset="0"/>
              </a:rPr>
              <a:t>R</a:t>
            </a:r>
            <a:r>
              <a:rPr lang="en-US" dirty="0">
                <a:latin typeface="Bahnschrift SemiLight Condensed" panose="020B0502040204020203" pitchFamily="34" charset="0"/>
              </a:rPr>
              <a:t>EQUIREMENTS</a:t>
            </a:r>
            <a:br>
              <a:rPr lang="en-US" dirty="0">
                <a:latin typeface="Bahnschrift SemiLight Condensed" panose="020B0502040204020203" pitchFamily="34" charset="0"/>
              </a:rPr>
            </a:br>
            <a:r>
              <a:rPr lang="en-US" u="sng" dirty="0">
                <a:latin typeface="Bahnschrift SemiLight Condensed" panose="020B0502040204020203" pitchFamily="34" charset="0"/>
              </a:rPr>
              <a:t>S</a:t>
            </a:r>
            <a:r>
              <a:rPr lang="en-US" dirty="0">
                <a:latin typeface="Bahnschrift SemiLight Condensed" panose="020B0502040204020203" pitchFamily="34" charset="0"/>
              </a:rPr>
              <a:t>PECIFICATION:</a:t>
            </a:r>
            <a:endParaRPr lang="en-IN" dirty="0">
              <a:latin typeface="Bahnschrift SemiLight Condensed" panose="020B0502040204020203" pitchFamily="34" charset="0"/>
            </a:endParaRPr>
          </a:p>
        </p:txBody>
      </p:sp>
      <p:sp>
        <p:nvSpPr>
          <p:cNvPr id="3" name="Content Placeholder 2">
            <a:extLst>
              <a:ext uri="{FF2B5EF4-FFF2-40B4-BE49-F238E27FC236}">
                <a16:creationId xmlns:a16="http://schemas.microsoft.com/office/drawing/2014/main" id="{3C331E83-B2F9-5F41-6AB0-9522A9EAB835}"/>
              </a:ext>
            </a:extLst>
          </p:cNvPr>
          <p:cNvSpPr>
            <a:spLocks noGrp="1"/>
          </p:cNvSpPr>
          <p:nvPr>
            <p:ph idx="1"/>
          </p:nvPr>
        </p:nvSpPr>
        <p:spPr>
          <a:xfrm>
            <a:off x="3869268" y="484094"/>
            <a:ext cx="7315200" cy="6024282"/>
          </a:xfrm>
        </p:spPr>
        <p:txBody>
          <a:bodyPr>
            <a:normAutofit fontScale="25000" lnSpcReduction="20000"/>
          </a:bodyPr>
          <a:lstStyle/>
          <a:p>
            <a:pPr marL="0" indent="0" algn="l">
              <a:buNone/>
            </a:pPr>
            <a:endParaRPr lang="en-US" b="0" i="0" dirty="0">
              <a:solidFill>
                <a:srgbClr val="000000"/>
              </a:solidFill>
              <a:effectLst/>
              <a:latin typeface="ff1"/>
            </a:endParaRPr>
          </a:p>
          <a:p>
            <a:pPr algn="l">
              <a:buFont typeface="Wingdings" panose="05000000000000000000" pitchFamily="2" charset="2"/>
              <a:buChar char="Ø"/>
            </a:pPr>
            <a:r>
              <a:rPr lang="en-US" sz="8000" b="0" i="0" dirty="0">
                <a:solidFill>
                  <a:srgbClr val="000000"/>
                </a:solidFill>
                <a:effectLst/>
                <a:latin typeface="Bahnschrift Light Condensed" panose="020B0502040204020203" pitchFamily="34" charset="0"/>
                <a:ea typeface="Cambria Math" panose="02040503050406030204" pitchFamily="18" charset="0"/>
              </a:rPr>
              <a:t>The Software Requirements Specification is produced at the culmination of the analysis task. </a:t>
            </a:r>
          </a:p>
          <a:p>
            <a:pPr algn="l">
              <a:buFont typeface="Wingdings" panose="05000000000000000000" pitchFamily="2" charset="2"/>
              <a:buChar char="Ø"/>
            </a:pPr>
            <a:r>
              <a:rPr lang="en-US" sz="8000" b="0" i="0" dirty="0">
                <a:solidFill>
                  <a:srgbClr val="000000"/>
                </a:solidFill>
                <a:effectLst/>
                <a:latin typeface="Bahnschrift Light Condensed" panose="020B0502040204020203" pitchFamily="34" charset="0"/>
                <a:ea typeface="Cambria Math" panose="02040503050406030204" pitchFamily="18" charset="0"/>
              </a:rPr>
              <a:t>The function and performance allocated to software as part of system engineering are refined by establishing a complete information description, a detailed functional and behavioral description, an indication of performance requirements and design constraints, appropriate validation criteria, and other data pertinent to requirements.</a:t>
            </a:r>
            <a:endParaRPr lang="en-US" sz="6200" dirty="0">
              <a:solidFill>
                <a:srgbClr val="000000"/>
              </a:solidFill>
              <a:latin typeface="Bahnschrift Light Condensed" panose="020B0502040204020203" pitchFamily="34" charset="0"/>
            </a:endParaRPr>
          </a:p>
          <a:p>
            <a:pPr marL="0" indent="0" algn="l">
              <a:buNone/>
            </a:pPr>
            <a:r>
              <a:rPr lang="en-US" sz="8000" u="sng" dirty="0">
                <a:solidFill>
                  <a:srgbClr val="000000"/>
                </a:solidFill>
                <a:latin typeface="Bahnschrift Light Condensed" panose="020B0502040204020203" pitchFamily="34" charset="0"/>
              </a:rPr>
              <a:t>T</a:t>
            </a:r>
            <a:r>
              <a:rPr lang="en-US" sz="8000" b="0" i="0" u="sng" dirty="0">
                <a:solidFill>
                  <a:srgbClr val="000000"/>
                </a:solidFill>
                <a:effectLst/>
                <a:latin typeface="Bahnschrift Light Condensed" panose="020B0502040204020203" pitchFamily="34" charset="0"/>
              </a:rPr>
              <a:t>he proposed system has the following requirements:</a:t>
            </a:r>
          </a:p>
          <a:p>
            <a:pPr algn="l">
              <a:buFont typeface="Wingdings" panose="05000000000000000000" pitchFamily="2" charset="2"/>
              <a:buChar char="§"/>
            </a:pPr>
            <a:r>
              <a:rPr lang="en-US" sz="8000" b="0" i="0" dirty="0">
                <a:solidFill>
                  <a:srgbClr val="000000"/>
                </a:solidFill>
                <a:effectLst/>
                <a:latin typeface="Bahnschrift Light Condensed" panose="020B0502040204020203" pitchFamily="34" charset="0"/>
              </a:rPr>
              <a:t>System needs store information about new entry of Food Item.</a:t>
            </a:r>
          </a:p>
          <a:p>
            <a:pPr algn="l">
              <a:buFont typeface="Wingdings" panose="05000000000000000000" pitchFamily="2" charset="2"/>
              <a:buChar char="§"/>
            </a:pPr>
            <a:r>
              <a:rPr lang="en-US" sz="8000" b="0" i="0" dirty="0">
                <a:solidFill>
                  <a:srgbClr val="000000"/>
                </a:solidFill>
                <a:effectLst/>
                <a:latin typeface="Bahnschrift Light Condensed" panose="020B0502040204020203" pitchFamily="34" charset="0"/>
              </a:rPr>
              <a:t>System needs to help the internal staff to keep information of Category and find</a:t>
            </a:r>
          </a:p>
          <a:p>
            <a:pPr marL="0" indent="0" algn="l">
              <a:buNone/>
            </a:pPr>
            <a:r>
              <a:rPr lang="en-US" sz="8000" dirty="0">
                <a:solidFill>
                  <a:srgbClr val="000000"/>
                </a:solidFill>
                <a:latin typeface="Bahnschrift Light Condensed" panose="020B0502040204020203" pitchFamily="34" charset="0"/>
              </a:rPr>
              <a:t>    </a:t>
            </a:r>
            <a:r>
              <a:rPr lang="en-US" sz="8000" b="0" i="0" dirty="0">
                <a:solidFill>
                  <a:srgbClr val="000000"/>
                </a:solidFill>
                <a:effectLst/>
                <a:latin typeface="Bahnschrift Light Condensed" panose="020B0502040204020203" pitchFamily="34" charset="0"/>
              </a:rPr>
              <a:t>them as per various queries.</a:t>
            </a:r>
          </a:p>
          <a:p>
            <a:pPr algn="l">
              <a:buFont typeface="Wingdings" panose="05000000000000000000" pitchFamily="2" charset="2"/>
              <a:buChar char="§"/>
            </a:pPr>
            <a:r>
              <a:rPr lang="en-US" sz="8000" b="0" i="0" dirty="0">
                <a:solidFill>
                  <a:srgbClr val="000000"/>
                </a:solidFill>
                <a:effectLst/>
                <a:latin typeface="Bahnschrift Light Condensed" panose="020B0502040204020203" pitchFamily="34" charset="0"/>
              </a:rPr>
              <a:t>System need to maintain quantity record.</a:t>
            </a:r>
          </a:p>
          <a:p>
            <a:pPr algn="l">
              <a:buFont typeface="Wingdings" panose="05000000000000000000" pitchFamily="2" charset="2"/>
              <a:buChar char="§"/>
            </a:pPr>
            <a:r>
              <a:rPr lang="en-US" sz="8000" b="0" i="0" dirty="0">
                <a:solidFill>
                  <a:srgbClr val="000000"/>
                </a:solidFill>
                <a:effectLst/>
                <a:latin typeface="Bahnschrift Light Condensed" panose="020B0502040204020203" pitchFamily="34" charset="0"/>
              </a:rPr>
              <a:t>System need to keep the record of Customer.</a:t>
            </a:r>
          </a:p>
          <a:p>
            <a:pPr algn="l">
              <a:buFont typeface="Wingdings" panose="05000000000000000000" pitchFamily="2" charset="2"/>
              <a:buChar char="§"/>
            </a:pPr>
            <a:r>
              <a:rPr lang="en-US" sz="8000" b="0" i="0" dirty="0">
                <a:solidFill>
                  <a:srgbClr val="000000"/>
                </a:solidFill>
                <a:effectLst/>
                <a:latin typeface="Bahnschrift Light Condensed" panose="020B0502040204020203" pitchFamily="34" charset="0"/>
              </a:rPr>
              <a:t>System need to update and delete the record.</a:t>
            </a:r>
          </a:p>
          <a:p>
            <a:pPr algn="l">
              <a:buFont typeface="Wingdings" panose="05000000000000000000" pitchFamily="2" charset="2"/>
              <a:buChar char="§"/>
            </a:pPr>
            <a:r>
              <a:rPr lang="en-US" sz="8000" b="0" i="0" dirty="0">
                <a:solidFill>
                  <a:srgbClr val="000000"/>
                </a:solidFill>
                <a:effectLst/>
                <a:latin typeface="Bahnschrift Light Condensed" panose="020B0502040204020203" pitchFamily="34" charset="0"/>
              </a:rPr>
              <a:t>System also needs a search area.</a:t>
            </a:r>
          </a:p>
          <a:p>
            <a:pPr algn="l">
              <a:buFont typeface="Wingdings" panose="05000000000000000000" pitchFamily="2" charset="2"/>
              <a:buChar char="§"/>
            </a:pPr>
            <a:r>
              <a:rPr lang="en-US" sz="8000" b="0" i="0" dirty="0">
                <a:solidFill>
                  <a:srgbClr val="000000"/>
                </a:solidFill>
                <a:effectLst/>
                <a:latin typeface="Bahnschrift Light Condensed" panose="020B0502040204020203" pitchFamily="34" charset="0"/>
              </a:rPr>
              <a:t>It also needs a security system .</a:t>
            </a:r>
          </a:p>
          <a:p>
            <a:pPr algn="l"/>
            <a:endParaRPr lang="en-US" sz="8000" b="0" i="0" dirty="0">
              <a:solidFill>
                <a:srgbClr val="000000"/>
              </a:solidFill>
              <a:effectLst/>
              <a:latin typeface="Cambria Math" panose="02040503050406030204" pitchFamily="18" charset="0"/>
              <a:ea typeface="Cambria Math" panose="02040503050406030204" pitchFamily="18" charset="0"/>
            </a:endParaRPr>
          </a:p>
          <a:p>
            <a:pPr marL="0" indent="0">
              <a:buNone/>
            </a:pPr>
            <a:br>
              <a:rPr lang="en-US" sz="6200" dirty="0"/>
            </a:br>
            <a:endParaRPr lang="en-IN" sz="6200" dirty="0"/>
          </a:p>
        </p:txBody>
      </p:sp>
    </p:spTree>
    <p:extLst>
      <p:ext uri="{BB962C8B-B14F-4D97-AF65-F5344CB8AC3E}">
        <p14:creationId xmlns:p14="http://schemas.microsoft.com/office/powerpoint/2010/main" val="315219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fade">
                                      <p:cBhvr>
                                        <p:cTn id="4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E7DF-A3E7-40B5-0EBE-F68D5FB9EE21}"/>
              </a:ext>
            </a:extLst>
          </p:cNvPr>
          <p:cNvSpPr>
            <a:spLocks noGrp="1"/>
          </p:cNvSpPr>
          <p:nvPr>
            <p:ph type="title"/>
          </p:nvPr>
        </p:nvSpPr>
        <p:spPr/>
        <p:txBody>
          <a:bodyPr>
            <a:normAutofit/>
          </a:bodyPr>
          <a:lstStyle/>
          <a:p>
            <a:r>
              <a:rPr lang="en-IN" sz="3200" dirty="0">
                <a:latin typeface="Bahnschrift Light Condensed" panose="020B0502040204020203" pitchFamily="34" charset="0"/>
              </a:rPr>
              <a:t>     1.1 OBJECTIVES:</a:t>
            </a:r>
          </a:p>
        </p:txBody>
      </p:sp>
      <p:sp>
        <p:nvSpPr>
          <p:cNvPr id="3" name="Content Placeholder 2">
            <a:extLst>
              <a:ext uri="{FF2B5EF4-FFF2-40B4-BE49-F238E27FC236}">
                <a16:creationId xmlns:a16="http://schemas.microsoft.com/office/drawing/2014/main" id="{E1D64200-AD43-4114-FE52-24471D8A263C}"/>
              </a:ext>
            </a:extLst>
          </p:cNvPr>
          <p:cNvSpPr>
            <a:spLocks noGrp="1"/>
          </p:cNvSpPr>
          <p:nvPr>
            <p:ph idx="1"/>
          </p:nvPr>
        </p:nvSpPr>
        <p:spPr/>
        <p:txBody>
          <a:bodyPr>
            <a:normAutofit/>
          </a:bodyPr>
          <a:lstStyle/>
          <a:p>
            <a:pPr algn="l">
              <a:buFont typeface="Wingdings" panose="05000000000000000000" pitchFamily="2" charset="2"/>
              <a:buChar char="v"/>
            </a:pPr>
            <a:r>
              <a:rPr lang="en-US" sz="2400" b="0" i="0" dirty="0">
                <a:solidFill>
                  <a:srgbClr val="000000"/>
                </a:solidFill>
                <a:effectLst/>
                <a:latin typeface="Bahnschrift Light Condensed" panose="020B0502040204020203" pitchFamily="34" charset="0"/>
                <a:cs typeface="Cascadia Code Light" panose="020B0609020000020004" pitchFamily="49" charset="0"/>
              </a:rPr>
              <a:t>The main objective of the Project on Online Food Ordering System is to manage the details of Food Item, Category, Customer, Order, Confirm Order. </a:t>
            </a:r>
          </a:p>
          <a:p>
            <a:pPr algn="l">
              <a:buFont typeface="Wingdings" panose="05000000000000000000" pitchFamily="2" charset="2"/>
              <a:buChar char="v"/>
            </a:pPr>
            <a:r>
              <a:rPr lang="en-US" sz="2400" b="0" i="0" dirty="0">
                <a:solidFill>
                  <a:srgbClr val="000000"/>
                </a:solidFill>
                <a:effectLst/>
                <a:latin typeface="Bahnschrift Light Condensed" panose="020B0502040204020203" pitchFamily="34" charset="0"/>
                <a:cs typeface="Cascadia Code Light" panose="020B0609020000020004" pitchFamily="49" charset="0"/>
              </a:rPr>
              <a:t>It manages all the information about Food Item, Payment, Confirm Order, Food Item. </a:t>
            </a:r>
          </a:p>
          <a:p>
            <a:pPr algn="l">
              <a:buFont typeface="Wingdings" panose="05000000000000000000" pitchFamily="2" charset="2"/>
              <a:buChar char="v"/>
            </a:pPr>
            <a:r>
              <a:rPr lang="en-US" sz="2400" b="0" i="0" dirty="0">
                <a:solidFill>
                  <a:srgbClr val="000000"/>
                </a:solidFill>
                <a:effectLst/>
                <a:latin typeface="Bahnschrift Light Condensed" panose="020B0502040204020203" pitchFamily="34" charset="0"/>
                <a:cs typeface="Cascadia Code Light" panose="020B0609020000020004" pitchFamily="49" charset="0"/>
              </a:rPr>
              <a:t>The project is totally built at administrative end and thus only the administrator is guaranteed the access.</a:t>
            </a:r>
          </a:p>
          <a:p>
            <a:pPr algn="l">
              <a:buFont typeface="Wingdings" panose="05000000000000000000" pitchFamily="2" charset="2"/>
              <a:buChar char="v"/>
            </a:pPr>
            <a:r>
              <a:rPr lang="en-US" sz="2400" b="0" i="0" dirty="0">
                <a:solidFill>
                  <a:srgbClr val="000000"/>
                </a:solidFill>
                <a:effectLst/>
                <a:latin typeface="Bahnschrift Light Condensed" panose="020B0502040204020203" pitchFamily="34" charset="0"/>
                <a:cs typeface="Cascadia Code Light" panose="020B0609020000020004" pitchFamily="49" charset="0"/>
              </a:rPr>
              <a:t> The purpose of the project is to build an application program to reduce the manual work for managing the Food Item, Category, Payment, Customer. </a:t>
            </a:r>
          </a:p>
          <a:p>
            <a:pPr algn="l">
              <a:buFont typeface="Wingdings" panose="05000000000000000000" pitchFamily="2" charset="2"/>
              <a:buChar char="v"/>
            </a:pPr>
            <a:r>
              <a:rPr lang="en-US" sz="2400" b="0" i="0" dirty="0">
                <a:solidFill>
                  <a:srgbClr val="000000"/>
                </a:solidFill>
                <a:effectLst/>
                <a:latin typeface="Bahnschrift Light Condensed" panose="020B0502040204020203" pitchFamily="34" charset="0"/>
                <a:cs typeface="Cascadia Code Light" panose="020B0609020000020004" pitchFamily="49" charset="0"/>
              </a:rPr>
              <a:t>It tracks all the details about the Customer, Order, Confirm Order.</a:t>
            </a:r>
          </a:p>
          <a:p>
            <a:pPr marL="0" indent="0">
              <a:buNone/>
            </a:pPr>
            <a:endParaRPr lang="en-IN" dirty="0"/>
          </a:p>
        </p:txBody>
      </p:sp>
    </p:spTree>
    <p:extLst>
      <p:ext uri="{BB962C8B-B14F-4D97-AF65-F5344CB8AC3E}">
        <p14:creationId xmlns:p14="http://schemas.microsoft.com/office/powerpoint/2010/main" val="271370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DACD-6BB5-5653-D5DC-DC2CC1526A65}"/>
              </a:ext>
            </a:extLst>
          </p:cNvPr>
          <p:cNvSpPr>
            <a:spLocks noGrp="1"/>
          </p:cNvSpPr>
          <p:nvPr>
            <p:ph type="title"/>
          </p:nvPr>
        </p:nvSpPr>
        <p:spPr/>
        <p:txBody>
          <a:bodyPr>
            <a:normAutofit/>
          </a:bodyPr>
          <a:lstStyle/>
          <a:p>
            <a:r>
              <a:rPr lang="en-IN" sz="3200" dirty="0">
                <a:latin typeface="Bahnschrift Light Condensed" panose="020B0502040204020203" pitchFamily="34" charset="0"/>
              </a:rPr>
              <a:t>1.2 FUNCTIONALITIES:</a:t>
            </a:r>
          </a:p>
        </p:txBody>
      </p:sp>
      <p:sp>
        <p:nvSpPr>
          <p:cNvPr id="3" name="Content Placeholder 2">
            <a:extLst>
              <a:ext uri="{FF2B5EF4-FFF2-40B4-BE49-F238E27FC236}">
                <a16:creationId xmlns:a16="http://schemas.microsoft.com/office/drawing/2014/main" id="{B4A1DEF6-A012-7684-763C-26F585EFB657}"/>
              </a:ext>
            </a:extLst>
          </p:cNvPr>
          <p:cNvSpPr>
            <a:spLocks noGrp="1"/>
          </p:cNvSpPr>
          <p:nvPr>
            <p:ph idx="1"/>
          </p:nvPr>
        </p:nvSpPr>
        <p:spPr>
          <a:xfrm>
            <a:off x="3869268" y="708211"/>
            <a:ext cx="7315200" cy="5522259"/>
          </a:xfrm>
        </p:spPr>
        <p:txBody>
          <a:bodyPr>
            <a:normAutofit fontScale="85000" lnSpcReduction="20000"/>
          </a:bodyPr>
          <a:lstStyle/>
          <a:p>
            <a:pPr algn="l">
              <a:lnSpc>
                <a:spcPct val="110000"/>
              </a:lnSpc>
              <a:buFont typeface="Wingdings" panose="05000000000000000000" pitchFamily="2" charset="2"/>
              <a:buChar char="q"/>
            </a:pPr>
            <a:r>
              <a:rPr lang="en-US" sz="2400" b="0" i="0" dirty="0">
                <a:solidFill>
                  <a:srgbClr val="000000"/>
                </a:solidFill>
                <a:effectLst/>
                <a:latin typeface="Bahnschrift Light Condensed" panose="020B0502040204020203" pitchFamily="34" charset="0"/>
              </a:rPr>
              <a:t>Provides the searching facilities based on various factors. Such as Food Item, Customer, Order, Confirm Order</a:t>
            </a:r>
          </a:p>
          <a:p>
            <a:pPr algn="l">
              <a:lnSpc>
                <a:spcPct val="110000"/>
              </a:lnSpc>
              <a:buFont typeface="Wingdings" panose="05000000000000000000" pitchFamily="2" charset="2"/>
              <a:buChar char="q"/>
            </a:pPr>
            <a:r>
              <a:rPr lang="en-US" sz="2400" b="0" i="0" dirty="0">
                <a:solidFill>
                  <a:srgbClr val="000000"/>
                </a:solidFill>
                <a:effectLst/>
                <a:latin typeface="Bahnschrift Light Condensed" panose="020B0502040204020203" pitchFamily="34" charset="0"/>
              </a:rPr>
              <a:t>Online Food Ordering System also manage the Payment details online for Order details, Confirm Order details, Food Item.</a:t>
            </a:r>
          </a:p>
          <a:p>
            <a:pPr algn="l">
              <a:lnSpc>
                <a:spcPct val="110000"/>
              </a:lnSpc>
              <a:buFont typeface="Wingdings" panose="05000000000000000000" pitchFamily="2" charset="2"/>
              <a:buChar char="q"/>
            </a:pPr>
            <a:r>
              <a:rPr lang="en-US" sz="2400" b="0" i="0" dirty="0">
                <a:solidFill>
                  <a:srgbClr val="000000"/>
                </a:solidFill>
                <a:effectLst/>
                <a:latin typeface="Bahnschrift Light Condensed" panose="020B0502040204020203" pitchFamily="34" charset="0"/>
              </a:rPr>
              <a:t>It tracks all the information of Category, Payment, Order </a:t>
            </a:r>
            <a:r>
              <a:rPr lang="en-US" sz="2400" b="0" i="0" dirty="0" err="1">
                <a:solidFill>
                  <a:srgbClr val="000000"/>
                </a:solidFill>
                <a:effectLst/>
                <a:latin typeface="Bahnschrift Light Condensed" panose="020B0502040204020203" pitchFamily="34" charset="0"/>
              </a:rPr>
              <a:t>etc</a:t>
            </a:r>
            <a:endParaRPr lang="en-US" sz="2400" b="0" i="0" dirty="0">
              <a:solidFill>
                <a:srgbClr val="000000"/>
              </a:solidFill>
              <a:effectLst/>
              <a:latin typeface="Bahnschrift Light Condensed" panose="020B0502040204020203" pitchFamily="34" charset="0"/>
            </a:endParaRPr>
          </a:p>
          <a:p>
            <a:pPr algn="l">
              <a:lnSpc>
                <a:spcPct val="110000"/>
              </a:lnSpc>
              <a:buFont typeface="Wingdings" panose="05000000000000000000" pitchFamily="2" charset="2"/>
              <a:buChar char="q"/>
            </a:pPr>
            <a:r>
              <a:rPr lang="en-US" sz="2400" b="0" i="0" dirty="0">
                <a:solidFill>
                  <a:srgbClr val="000000"/>
                </a:solidFill>
                <a:effectLst/>
                <a:latin typeface="Bahnschrift Light Condensed" panose="020B0502040204020203" pitchFamily="34" charset="0"/>
              </a:rPr>
              <a:t>Manage the information of Category</a:t>
            </a:r>
          </a:p>
          <a:p>
            <a:pPr algn="l">
              <a:lnSpc>
                <a:spcPct val="110000"/>
              </a:lnSpc>
              <a:buFont typeface="Wingdings" panose="05000000000000000000" pitchFamily="2" charset="2"/>
              <a:buChar char="q"/>
            </a:pPr>
            <a:r>
              <a:rPr lang="en-US" sz="2400" b="0" i="0" dirty="0">
                <a:solidFill>
                  <a:srgbClr val="000000"/>
                </a:solidFill>
                <a:effectLst/>
                <a:latin typeface="Bahnschrift Light Condensed" panose="020B0502040204020203" pitchFamily="34" charset="0"/>
              </a:rPr>
              <a:t>Shows the information and description of the Food Item, Customer</a:t>
            </a:r>
          </a:p>
          <a:p>
            <a:pPr algn="l">
              <a:lnSpc>
                <a:spcPct val="110000"/>
              </a:lnSpc>
              <a:buFont typeface="Wingdings" panose="05000000000000000000" pitchFamily="2" charset="2"/>
              <a:buChar char="q"/>
            </a:pPr>
            <a:r>
              <a:rPr lang="en-US" sz="2400" b="0" i="0" dirty="0">
                <a:solidFill>
                  <a:srgbClr val="000000"/>
                </a:solidFill>
                <a:effectLst/>
                <a:latin typeface="Bahnschrift Light Condensed" panose="020B0502040204020203" pitchFamily="34" charset="0"/>
              </a:rPr>
              <a:t>To increase efficiency of managing the Food Item, Category</a:t>
            </a:r>
          </a:p>
          <a:p>
            <a:pPr algn="l">
              <a:lnSpc>
                <a:spcPct val="110000"/>
              </a:lnSpc>
              <a:buFont typeface="Wingdings" panose="05000000000000000000" pitchFamily="2" charset="2"/>
              <a:buChar char="q"/>
            </a:pPr>
            <a:r>
              <a:rPr lang="en-US" sz="2400" b="0" i="0" dirty="0">
                <a:solidFill>
                  <a:srgbClr val="000000"/>
                </a:solidFill>
                <a:effectLst/>
                <a:latin typeface="Bahnschrift Light Condensed" panose="020B0502040204020203" pitchFamily="34" charset="0"/>
              </a:rPr>
              <a:t>It deals with monitoring the information and transactions of Order.</a:t>
            </a:r>
          </a:p>
          <a:p>
            <a:pPr algn="l">
              <a:lnSpc>
                <a:spcPct val="110000"/>
              </a:lnSpc>
              <a:buFont typeface="Wingdings" panose="05000000000000000000" pitchFamily="2" charset="2"/>
              <a:buChar char="q"/>
            </a:pPr>
            <a:r>
              <a:rPr lang="en-US" sz="2400" b="0" i="0" dirty="0">
                <a:solidFill>
                  <a:srgbClr val="000000"/>
                </a:solidFill>
                <a:effectLst/>
                <a:latin typeface="Bahnschrift Light Condensed" panose="020B0502040204020203" pitchFamily="34" charset="0"/>
              </a:rPr>
              <a:t>Manage the information of Food Item</a:t>
            </a:r>
          </a:p>
          <a:p>
            <a:pPr algn="l">
              <a:lnSpc>
                <a:spcPct val="110000"/>
              </a:lnSpc>
              <a:buFont typeface="Wingdings" panose="05000000000000000000" pitchFamily="2" charset="2"/>
              <a:buChar char="q"/>
            </a:pPr>
            <a:r>
              <a:rPr lang="en-US" sz="2400" b="0" i="0" dirty="0">
                <a:solidFill>
                  <a:srgbClr val="000000"/>
                </a:solidFill>
                <a:effectLst/>
                <a:latin typeface="Bahnschrift Light Condensed" panose="020B0502040204020203" pitchFamily="34" charset="0"/>
              </a:rPr>
              <a:t>Editing, adding and updating of Records is improved which results in proper resource management of Food Item data.</a:t>
            </a:r>
          </a:p>
          <a:p>
            <a:pPr algn="l">
              <a:lnSpc>
                <a:spcPct val="110000"/>
              </a:lnSpc>
              <a:buFont typeface="Wingdings" panose="05000000000000000000" pitchFamily="2" charset="2"/>
              <a:buChar char="q"/>
            </a:pPr>
            <a:r>
              <a:rPr lang="en-US" sz="2400" b="0" i="0" dirty="0">
                <a:solidFill>
                  <a:srgbClr val="000000"/>
                </a:solidFill>
                <a:effectLst/>
                <a:latin typeface="Bahnschrift Light Condensed" panose="020B0502040204020203" pitchFamily="34" charset="0"/>
              </a:rPr>
              <a:t>Manage the information of Order</a:t>
            </a:r>
          </a:p>
          <a:p>
            <a:pPr algn="l">
              <a:lnSpc>
                <a:spcPct val="110000"/>
              </a:lnSpc>
              <a:buFont typeface="Wingdings" panose="05000000000000000000" pitchFamily="2" charset="2"/>
              <a:buChar char="q"/>
            </a:pPr>
            <a:r>
              <a:rPr lang="en-US" sz="2400" b="0" i="0" dirty="0">
                <a:solidFill>
                  <a:srgbClr val="000000"/>
                </a:solidFill>
                <a:effectLst/>
                <a:latin typeface="Bahnschrift Light Condensed" panose="020B0502040204020203" pitchFamily="34" charset="0"/>
              </a:rPr>
              <a:t>Integration of all records of Confirm Order.</a:t>
            </a:r>
          </a:p>
          <a:p>
            <a:endParaRPr lang="en-IN" dirty="0"/>
          </a:p>
        </p:txBody>
      </p:sp>
    </p:spTree>
    <p:extLst>
      <p:ext uri="{BB962C8B-B14F-4D97-AF65-F5344CB8AC3E}">
        <p14:creationId xmlns:p14="http://schemas.microsoft.com/office/powerpoint/2010/main" val="389597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5BEC-908B-72B4-8649-3F334C3F404B}"/>
              </a:ext>
            </a:extLst>
          </p:cNvPr>
          <p:cNvSpPr>
            <a:spLocks noGrp="1"/>
          </p:cNvSpPr>
          <p:nvPr>
            <p:ph type="title"/>
          </p:nvPr>
        </p:nvSpPr>
        <p:spPr>
          <a:xfrm>
            <a:off x="295835" y="1123837"/>
            <a:ext cx="2904566" cy="4601183"/>
          </a:xfrm>
        </p:spPr>
        <p:txBody>
          <a:bodyPr/>
          <a:lstStyle/>
          <a:p>
            <a:r>
              <a:rPr lang="en-IN" dirty="0">
                <a:latin typeface="Bahnschrift SemiLight Condensed" panose="020B0502040204020203" pitchFamily="34" charset="0"/>
              </a:rPr>
              <a:t>       1.3 SCOPE:</a:t>
            </a:r>
          </a:p>
        </p:txBody>
      </p:sp>
      <p:sp>
        <p:nvSpPr>
          <p:cNvPr id="3" name="Content Placeholder 2">
            <a:extLst>
              <a:ext uri="{FF2B5EF4-FFF2-40B4-BE49-F238E27FC236}">
                <a16:creationId xmlns:a16="http://schemas.microsoft.com/office/drawing/2014/main" id="{81AA71CF-563E-CC8E-02EA-5EA832E138A2}"/>
              </a:ext>
            </a:extLst>
          </p:cNvPr>
          <p:cNvSpPr>
            <a:spLocks noGrp="1"/>
          </p:cNvSpPr>
          <p:nvPr>
            <p:ph idx="1"/>
          </p:nvPr>
        </p:nvSpPr>
        <p:spPr/>
        <p:txBody>
          <a:bodyPr>
            <a:normAutofit/>
          </a:bodyPr>
          <a:lstStyle/>
          <a:p>
            <a:pPr algn="l"/>
            <a:r>
              <a:rPr lang="en-US" b="0" i="0" dirty="0">
                <a:solidFill>
                  <a:srgbClr val="000000"/>
                </a:solidFill>
                <a:effectLst/>
                <a:latin typeface="Bahnschrift Light Condensed" panose="020B0502040204020203" pitchFamily="34" charset="0"/>
              </a:rPr>
              <a:t>It may help collecting perfect management in detail. In a very short time, the collection will be obvious, simple and sensible.</a:t>
            </a:r>
          </a:p>
          <a:p>
            <a:pPr algn="l"/>
            <a:r>
              <a:rPr lang="en-US" b="0" i="0" dirty="0">
                <a:solidFill>
                  <a:srgbClr val="000000"/>
                </a:solidFill>
                <a:effectLst/>
                <a:latin typeface="Bahnschrift Light Condensed" panose="020B0502040204020203" pitchFamily="34" charset="0"/>
              </a:rPr>
              <a:t> It will help a person to know the management of passed year perfectly and vividly. </a:t>
            </a:r>
          </a:p>
          <a:p>
            <a:pPr algn="l"/>
            <a:r>
              <a:rPr lang="en-US" b="0" i="0" dirty="0">
                <a:solidFill>
                  <a:srgbClr val="000000"/>
                </a:solidFill>
                <a:effectLst/>
                <a:latin typeface="Bahnschrift Light Condensed" panose="020B0502040204020203" pitchFamily="34" charset="0"/>
              </a:rPr>
              <a:t>It also helps in current all works relative to Online Food Ordering System. </a:t>
            </a:r>
          </a:p>
          <a:p>
            <a:pPr algn="l"/>
            <a:r>
              <a:rPr lang="en-US" b="0" i="0" dirty="0">
                <a:solidFill>
                  <a:srgbClr val="000000"/>
                </a:solidFill>
                <a:effectLst/>
                <a:latin typeface="Bahnschrift Light Condensed" panose="020B0502040204020203" pitchFamily="34" charset="0"/>
              </a:rPr>
              <a:t>It will be also reduced the cost of collecting the management &amp; collection procedure will go on smoothly.</a:t>
            </a:r>
          </a:p>
          <a:p>
            <a:pPr algn="l"/>
            <a:r>
              <a:rPr lang="en-US" b="0" i="0" dirty="0">
                <a:solidFill>
                  <a:srgbClr val="000000"/>
                </a:solidFill>
                <a:effectLst/>
                <a:latin typeface="Bahnschrift Light Condensed" panose="020B0502040204020203" pitchFamily="34" charset="0"/>
              </a:rPr>
              <a:t>It satisfy the user requirement</a:t>
            </a:r>
          </a:p>
          <a:p>
            <a:pPr algn="l"/>
            <a:r>
              <a:rPr lang="en-US" b="0" i="0" dirty="0">
                <a:solidFill>
                  <a:srgbClr val="000000"/>
                </a:solidFill>
                <a:effectLst/>
                <a:latin typeface="Bahnschrift Light Condensed" panose="020B0502040204020203" pitchFamily="34" charset="0"/>
              </a:rPr>
              <a:t>Be easy to understand by the user and operator</a:t>
            </a:r>
          </a:p>
          <a:p>
            <a:pPr algn="l"/>
            <a:r>
              <a:rPr lang="en-US" b="0" i="0" dirty="0">
                <a:solidFill>
                  <a:srgbClr val="000000"/>
                </a:solidFill>
                <a:effectLst/>
                <a:latin typeface="Bahnschrift Light Condensed" panose="020B0502040204020203" pitchFamily="34" charset="0"/>
              </a:rPr>
              <a:t>Be easy to operate</a:t>
            </a:r>
          </a:p>
          <a:p>
            <a:pPr algn="l"/>
            <a:r>
              <a:rPr lang="en-US" b="0" i="0" dirty="0">
                <a:solidFill>
                  <a:srgbClr val="000000"/>
                </a:solidFill>
                <a:effectLst/>
                <a:latin typeface="Bahnschrift Light Condensed" panose="020B0502040204020203" pitchFamily="34" charset="0"/>
              </a:rPr>
              <a:t>Have a good user interface</a:t>
            </a:r>
          </a:p>
          <a:p>
            <a:pPr algn="l"/>
            <a:r>
              <a:rPr lang="en-US" b="0" i="0" dirty="0">
                <a:solidFill>
                  <a:srgbClr val="000000"/>
                </a:solidFill>
                <a:effectLst/>
                <a:latin typeface="Bahnschrift Light Condensed" panose="020B0502040204020203" pitchFamily="34" charset="0"/>
              </a:rPr>
              <a:t>Be expandable</a:t>
            </a:r>
          </a:p>
          <a:p>
            <a:pPr algn="l"/>
            <a:r>
              <a:rPr lang="en-US" b="0" i="0" dirty="0">
                <a:solidFill>
                  <a:srgbClr val="000000"/>
                </a:solidFill>
                <a:effectLst/>
                <a:latin typeface="Bahnschrift Light Condensed" panose="020B0502040204020203" pitchFamily="34" charset="0"/>
              </a:rPr>
              <a:t>Delivered on schedule within the budget.</a:t>
            </a:r>
          </a:p>
          <a:p>
            <a:endParaRPr lang="en-IN" dirty="0"/>
          </a:p>
        </p:txBody>
      </p:sp>
    </p:spTree>
    <p:extLst>
      <p:ext uri="{BB962C8B-B14F-4D97-AF65-F5344CB8AC3E}">
        <p14:creationId xmlns:p14="http://schemas.microsoft.com/office/powerpoint/2010/main" val="174984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1082</TotalTime>
  <Words>1462</Words>
  <Application>Microsoft Office PowerPoint</Application>
  <PresentationFormat>Widescreen</PresentationFormat>
  <Paragraphs>132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Frame</vt:lpstr>
      <vt:lpstr>SE  COURSE BASED PROJECT ON- ONLINE FOOD DELIVERY SYSTEM</vt:lpstr>
      <vt:lpstr>AGENDA</vt:lpstr>
      <vt:lpstr>INTRODUCTION</vt:lpstr>
      <vt:lpstr>       ABSTRACT:</vt:lpstr>
      <vt:lpstr>      PROBLEM            STATEMENT:</vt:lpstr>
      <vt:lpstr>SOFTWARE REQUIREMENTS SPECIFICATION:</vt:lpstr>
      <vt:lpstr>     1.1 OBJECTIVES:</vt:lpstr>
      <vt:lpstr>1.2 FUNCTIONALITIES:</vt:lpstr>
      <vt:lpstr>       1.3 SCOPE:</vt:lpstr>
      <vt:lpstr>     1.4 MODULES:</vt:lpstr>
      <vt:lpstr>    VALIDATIONS:</vt:lpstr>
      <vt:lpstr>        FEATURES:</vt:lpstr>
      <vt:lpstr>   UML DIAGRAMS:</vt:lpstr>
      <vt:lpstr>1. USE CASE           DIAGRAM:</vt:lpstr>
      <vt:lpstr>USE CASE DIAGRAM FOR MANAGING DELIVERIES AND PAYMENT:</vt:lpstr>
      <vt:lpstr>2.SEQUENCE DIAGRAM FOR SIGNUP:</vt:lpstr>
      <vt:lpstr>SEQUENCE DIAGRAM FOR LOGIN:</vt:lpstr>
      <vt:lpstr>SEQUENCE DIAGRAM FOR PLACEING AN ORDER:</vt:lpstr>
      <vt:lpstr>SEQUENCE           DIAGRAM OF APPLICATION:</vt:lpstr>
      <vt:lpstr>3.ACTIVITY    DIAGRAM:</vt:lpstr>
      <vt:lpstr>4.CLASS DIAGRAM:</vt:lpstr>
      <vt:lpstr>5.STATE CHART DIAGRAM:</vt:lpstr>
      <vt:lpstr>6.COMPONENT DIAGRAM:</vt:lpstr>
      <vt:lpstr>7.DEPLOYMENT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CANTEEN MANAGEMENT SYSTEM</dc:title>
  <dc:creator>kavithagopu30@gmail.com</dc:creator>
  <cp:lastModifiedBy>GOPU KAVITHA</cp:lastModifiedBy>
  <cp:revision>44</cp:revision>
  <dcterms:created xsi:type="dcterms:W3CDTF">2022-01-30T12:26:02Z</dcterms:created>
  <dcterms:modified xsi:type="dcterms:W3CDTF">2022-07-23T12:31:51Z</dcterms:modified>
</cp:coreProperties>
</file>