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a:ln>
            <a:solidFill>
              <a:schemeClr val="accent1"/>
            </a:solidFill>
          </a:ln>
        </p:spPr>
        <p:txBody>
          <a:bodyPr wrap="square" rtlCol="0">
            <a:spAutoFit/>
          </a:bodyPr>
          <a:lstStyle/>
          <a:p>
            <a:r>
              <a:rPr lang="en-US" sz="2400" dirty="0"/>
              <a:t>STUDENT NAME</a:t>
            </a:r>
            <a:r>
              <a:rPr lang="en-GB" sz="2400" dirty="0"/>
              <a:t>: HARIPRIYA.G</a:t>
            </a:r>
            <a:endParaRPr lang="en-US" sz="2400" dirty="0"/>
          </a:p>
          <a:p>
            <a:r>
              <a:rPr lang="en-US" sz="2400" dirty="0"/>
              <a:t>REGISTER NO:</a:t>
            </a:r>
            <a:r>
              <a:rPr lang="en-GB" sz="2400" dirty="0"/>
              <a:t>312206016</a:t>
            </a:r>
            <a:endParaRPr lang="en-US" sz="2400" dirty="0"/>
          </a:p>
          <a:p>
            <a:r>
              <a:rPr lang="en-US" sz="2400" dirty="0"/>
              <a:t>DEPARTMENT:</a:t>
            </a:r>
            <a:r>
              <a:rPr lang="en-GB" sz="2400" dirty="0"/>
              <a:t> COMMERCE</a:t>
            </a:r>
            <a:endParaRPr lang="en-US" sz="2400" dirty="0"/>
          </a:p>
          <a:p>
            <a:r>
              <a:rPr lang="en-US" sz="2400" dirty="0"/>
              <a:t>COLLEGE</a:t>
            </a:r>
            <a:r>
              <a:rPr lang="en-GB" sz="2400" dirty="0"/>
              <a:t>: VIDHYA SAGAR WOMEN’S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71E53EB-BD22-5BA7-9878-53C99F784169}"/>
              </a:ext>
            </a:extLst>
          </p:cNvPr>
          <p:cNvSpPr txBox="1"/>
          <p:nvPr/>
        </p:nvSpPr>
        <p:spPr>
          <a:xfrm>
            <a:off x="3053953" y="2560766"/>
            <a:ext cx="6107906" cy="175432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b="1" i="1" dirty="0"/>
              <a:t>It sounds like you're working on an employee performance analysis project in Excel and might be encountering issues or questions about it. Could you clarify what you mean by "the 'won' in our solution"? Are you referring to a specific formula, a function, or a part of your analysis? This will help me provide more targeted assistance.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0" y="61398"/>
            <a:ext cx="3492897"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314FEAC-A352-1A8D-2ABF-176695EFB5F5}"/>
              </a:ext>
            </a:extLst>
          </p:cNvPr>
          <p:cNvSpPr txBox="1"/>
          <p:nvPr/>
        </p:nvSpPr>
        <p:spPr>
          <a:xfrm rot="10800000" flipV="1">
            <a:off x="848122" y="875260"/>
            <a:ext cx="8188722" cy="646331"/>
          </a:xfrm>
          <a:prstGeom prst="rect">
            <a:avLst/>
          </a:prstGeom>
          <a:noFill/>
        </p:spPr>
        <p:txBody>
          <a:bodyPr wrap="square">
            <a:spAutoFit/>
          </a:bodyPr>
          <a:lstStyle/>
          <a:p>
            <a:r>
              <a:rPr lang="en-US" b="1" dirty="0"/>
              <a:t>When modeling employee performance in Excel, you typically focus on several key areas and metrics to analyze and visualize performance effectively. Here’s</a:t>
            </a:r>
          </a:p>
        </p:txBody>
      </p:sp>
      <p:sp>
        <p:nvSpPr>
          <p:cNvPr id="7" name="TextBox 6">
            <a:extLst>
              <a:ext uri="{FF2B5EF4-FFF2-40B4-BE49-F238E27FC236}">
                <a16:creationId xmlns:a16="http://schemas.microsoft.com/office/drawing/2014/main" id="{4E061F6A-73E9-C711-9CBC-55E604CD90C9}"/>
              </a:ext>
            </a:extLst>
          </p:cNvPr>
          <p:cNvSpPr txBox="1"/>
          <p:nvPr/>
        </p:nvSpPr>
        <p:spPr>
          <a:xfrm>
            <a:off x="1799233" y="1712975"/>
            <a:ext cx="3215678"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Data Collection:</a:t>
            </a:r>
          </a:p>
        </p:txBody>
      </p:sp>
      <p:sp>
        <p:nvSpPr>
          <p:cNvPr id="11" name="TextBox 10">
            <a:extLst>
              <a:ext uri="{FF2B5EF4-FFF2-40B4-BE49-F238E27FC236}">
                <a16:creationId xmlns:a16="http://schemas.microsoft.com/office/drawing/2014/main" id="{6481B684-E064-B3D2-E47F-4BC236891E0C}"/>
              </a:ext>
            </a:extLst>
          </p:cNvPr>
          <p:cNvSpPr txBox="1"/>
          <p:nvPr/>
        </p:nvSpPr>
        <p:spPr>
          <a:xfrm>
            <a:off x="1781372" y="2283046"/>
            <a:ext cx="3308549"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Create a Spreadsheet:</a:t>
            </a:r>
          </a:p>
        </p:txBody>
      </p:sp>
      <p:sp>
        <p:nvSpPr>
          <p:cNvPr id="13" name="TextBox 12">
            <a:extLst>
              <a:ext uri="{FF2B5EF4-FFF2-40B4-BE49-F238E27FC236}">
                <a16:creationId xmlns:a16="http://schemas.microsoft.com/office/drawing/2014/main" id="{6721F24E-EE42-6D6F-8106-E1B68E12C15A}"/>
              </a:ext>
            </a:extLst>
          </p:cNvPr>
          <p:cNvSpPr txBox="1"/>
          <p:nvPr/>
        </p:nvSpPr>
        <p:spPr>
          <a:xfrm>
            <a:off x="1799233" y="2784343"/>
            <a:ext cx="3308548"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Input Data:</a:t>
            </a:r>
          </a:p>
        </p:txBody>
      </p:sp>
      <p:sp>
        <p:nvSpPr>
          <p:cNvPr id="16" name="TextBox 15">
            <a:extLst>
              <a:ext uri="{FF2B5EF4-FFF2-40B4-BE49-F238E27FC236}">
                <a16:creationId xmlns:a16="http://schemas.microsoft.com/office/drawing/2014/main" id="{CD7F73E1-3602-93D2-691D-46AE8C3518D2}"/>
              </a:ext>
            </a:extLst>
          </p:cNvPr>
          <p:cNvSpPr txBox="1"/>
          <p:nvPr/>
        </p:nvSpPr>
        <p:spPr>
          <a:xfrm>
            <a:off x="1799235" y="3417086"/>
            <a:ext cx="3397844"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Calculate Performance Metrics:</a:t>
            </a:r>
          </a:p>
        </p:txBody>
      </p:sp>
      <p:sp>
        <p:nvSpPr>
          <p:cNvPr id="18" name="TextBox 17">
            <a:extLst>
              <a:ext uri="{FF2B5EF4-FFF2-40B4-BE49-F238E27FC236}">
                <a16:creationId xmlns:a16="http://schemas.microsoft.com/office/drawing/2014/main" id="{790621F0-C9BD-9580-FB49-C029B8F44463}"/>
              </a:ext>
            </a:extLst>
          </p:cNvPr>
          <p:cNvSpPr txBox="1"/>
          <p:nvPr/>
        </p:nvSpPr>
        <p:spPr>
          <a:xfrm>
            <a:off x="1799233" y="3941705"/>
            <a:ext cx="3215679"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Create Performance Indicators:</a:t>
            </a:r>
          </a:p>
        </p:txBody>
      </p:sp>
      <p:sp>
        <p:nvSpPr>
          <p:cNvPr id="20" name="TextBox 19">
            <a:extLst>
              <a:ext uri="{FF2B5EF4-FFF2-40B4-BE49-F238E27FC236}">
                <a16:creationId xmlns:a16="http://schemas.microsoft.com/office/drawing/2014/main" id="{68BFB4D5-C665-D897-9740-6A19F6F40B55}"/>
              </a:ext>
            </a:extLst>
          </p:cNvPr>
          <p:cNvSpPr txBox="1"/>
          <p:nvPr/>
        </p:nvSpPr>
        <p:spPr>
          <a:xfrm>
            <a:off x="1799233" y="4494862"/>
            <a:ext cx="3308548"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Data Visualization:</a:t>
            </a:r>
          </a:p>
        </p:txBody>
      </p:sp>
      <p:sp>
        <p:nvSpPr>
          <p:cNvPr id="22" name="TextBox 21">
            <a:extLst>
              <a:ext uri="{FF2B5EF4-FFF2-40B4-BE49-F238E27FC236}">
                <a16:creationId xmlns:a16="http://schemas.microsoft.com/office/drawing/2014/main" id="{D856B4E0-B1F9-B8CE-D8EC-027A67C88DD0}"/>
              </a:ext>
            </a:extLst>
          </p:cNvPr>
          <p:cNvSpPr txBox="1"/>
          <p:nvPr/>
        </p:nvSpPr>
        <p:spPr>
          <a:xfrm>
            <a:off x="1799232" y="5077377"/>
            <a:ext cx="3215679" cy="3664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Conditional Formatting:</a:t>
            </a:r>
          </a:p>
        </p:txBody>
      </p:sp>
      <p:sp>
        <p:nvSpPr>
          <p:cNvPr id="24" name="TextBox 23">
            <a:extLst>
              <a:ext uri="{FF2B5EF4-FFF2-40B4-BE49-F238E27FC236}">
                <a16:creationId xmlns:a16="http://schemas.microsoft.com/office/drawing/2014/main" id="{E6CCD86F-426B-D78F-CCD0-1EC32BC5C518}"/>
              </a:ext>
            </a:extLst>
          </p:cNvPr>
          <p:cNvSpPr txBox="1"/>
          <p:nvPr/>
        </p:nvSpPr>
        <p:spPr>
          <a:xfrm>
            <a:off x="1799233" y="5616292"/>
            <a:ext cx="3308548" cy="36644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Summary Dashboard:</a:t>
            </a:r>
          </a:p>
        </p:txBody>
      </p:sp>
      <p:sp>
        <p:nvSpPr>
          <p:cNvPr id="26" name="TextBox 25">
            <a:extLst>
              <a:ext uri="{FF2B5EF4-FFF2-40B4-BE49-F238E27FC236}">
                <a16:creationId xmlns:a16="http://schemas.microsoft.com/office/drawing/2014/main" id="{13F24A54-3915-BEA8-4253-91B4ED8EE3CF}"/>
              </a:ext>
            </a:extLst>
          </p:cNvPr>
          <p:cNvSpPr txBox="1"/>
          <p:nvPr/>
        </p:nvSpPr>
        <p:spPr>
          <a:xfrm rot="10800000" flipV="1">
            <a:off x="1754586" y="6180447"/>
            <a:ext cx="3397842"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dirty="0"/>
              <a:t>Review and Adjust:</a:t>
            </a:r>
          </a:p>
        </p:txBody>
      </p:sp>
      <p:sp>
        <p:nvSpPr>
          <p:cNvPr id="27" name="TextBox 26">
            <a:extLst>
              <a:ext uri="{FF2B5EF4-FFF2-40B4-BE49-F238E27FC236}">
                <a16:creationId xmlns:a16="http://schemas.microsoft.com/office/drawing/2014/main" id="{36558D05-F5AF-054B-43F8-6EEEE7B1B0C8}"/>
              </a:ext>
            </a:extLst>
          </p:cNvPr>
          <p:cNvSpPr txBox="1"/>
          <p:nvPr/>
        </p:nvSpPr>
        <p:spPr>
          <a:xfrm>
            <a:off x="5014912" y="2469951"/>
            <a:ext cx="1828800" cy="1828800"/>
          </a:xfrm>
          <a:prstGeom prst="rect">
            <a:avLst/>
          </a:prstGeom>
          <a:noFill/>
        </p:spPr>
        <p:txBody>
          <a:bodyPr wrap="square" rtlCol="0">
            <a:spAutoFit/>
          </a:bodyPr>
          <a:lstStyle/>
          <a:p>
            <a:pPr algn="l"/>
            <a:endParaRPr lang="en-US" dirty="0"/>
          </a:p>
        </p:txBody>
      </p:sp>
      <p:sp>
        <p:nvSpPr>
          <p:cNvPr id="28" name="TextBox 27">
            <a:extLst>
              <a:ext uri="{FF2B5EF4-FFF2-40B4-BE49-F238E27FC236}">
                <a16:creationId xmlns:a16="http://schemas.microsoft.com/office/drawing/2014/main" id="{996DFA4A-4B67-20E4-49C6-30E412E3EDEF}"/>
              </a:ext>
            </a:extLst>
          </p:cNvPr>
          <p:cNvSpPr txBox="1"/>
          <p:nvPr/>
        </p:nvSpPr>
        <p:spPr>
          <a:xfrm>
            <a:off x="5443537" y="1532550"/>
            <a:ext cx="3177779" cy="2247725"/>
          </a:xfrm>
          <a:prstGeom prst="rect">
            <a:avLst/>
          </a:prstGeom>
          <a:noFill/>
        </p:spPr>
        <p:txBody>
          <a:bodyPr wrap="square" rtlCol="0">
            <a:spAutoFit/>
          </a:bodyPr>
          <a:lstStyle/>
          <a:p>
            <a:pPr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77325" y="1372969"/>
            <a:ext cx="276225" cy="2343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7" name="TextBox 26">
            <a:extLst>
              <a:ext uri="{FF2B5EF4-FFF2-40B4-BE49-F238E27FC236}">
                <a16:creationId xmlns:a16="http://schemas.microsoft.com/office/drawing/2014/main" id="{00AB5521-85D3-5B72-2A94-6ED421FBE79D}"/>
              </a:ext>
            </a:extLst>
          </p:cNvPr>
          <p:cNvSpPr txBox="1"/>
          <p:nvPr/>
        </p:nvSpPr>
        <p:spPr>
          <a:xfrm>
            <a:off x="1444069" y="2005061"/>
            <a:ext cx="5766356" cy="1200329"/>
          </a:xfrm>
          <a:prstGeom prst="rect">
            <a:avLst/>
          </a:prstGeom>
          <a:solidFill>
            <a:schemeClr val="bg1"/>
          </a:solidFill>
        </p:spPr>
        <p:txBody>
          <a:bodyPr wrap="square">
            <a:spAutoFit/>
          </a:bodyPr>
          <a:lstStyle/>
          <a:p>
            <a:r>
              <a:rPr lang="en-US" b="1" dirty="0"/>
              <a:t>To present the results of an employee performance analysis using Excel, you typically produce a report that summarizes key findings and insights. Here’s how you might structure the results:</a:t>
            </a:r>
          </a:p>
        </p:txBody>
      </p:sp>
      <p:sp>
        <p:nvSpPr>
          <p:cNvPr id="29" name="TextBox 28">
            <a:extLst>
              <a:ext uri="{FF2B5EF4-FFF2-40B4-BE49-F238E27FC236}">
                <a16:creationId xmlns:a16="http://schemas.microsoft.com/office/drawing/2014/main" id="{D3356B5E-22D1-7869-914A-53E9C95204B3}"/>
              </a:ext>
            </a:extLst>
          </p:cNvPr>
          <p:cNvSpPr txBox="1"/>
          <p:nvPr/>
        </p:nvSpPr>
        <p:spPr>
          <a:xfrm>
            <a:off x="2202656" y="3388161"/>
            <a:ext cx="6107906" cy="369332"/>
          </a:xfrm>
          <a:prstGeom prst="rect">
            <a:avLst/>
          </a:prstGeom>
          <a:noFill/>
        </p:spPr>
        <p:txBody>
          <a:bodyPr wrap="square">
            <a:spAutoFit/>
          </a:bodyPr>
          <a:lstStyle/>
          <a:p>
            <a:r>
              <a:rPr lang="en-US" b="1" i="1" dirty="0"/>
              <a:t>1. Summary Statistics</a:t>
            </a:r>
          </a:p>
        </p:txBody>
      </p:sp>
      <p:sp>
        <p:nvSpPr>
          <p:cNvPr id="31" name="TextBox 30">
            <a:extLst>
              <a:ext uri="{FF2B5EF4-FFF2-40B4-BE49-F238E27FC236}">
                <a16:creationId xmlns:a16="http://schemas.microsoft.com/office/drawing/2014/main" id="{53673F65-E2D9-75DF-2055-FF05F438AF0F}"/>
              </a:ext>
            </a:extLst>
          </p:cNvPr>
          <p:cNvSpPr txBox="1"/>
          <p:nvPr/>
        </p:nvSpPr>
        <p:spPr>
          <a:xfrm>
            <a:off x="2202656" y="3940264"/>
            <a:ext cx="6107906" cy="369332"/>
          </a:xfrm>
          <a:prstGeom prst="rect">
            <a:avLst/>
          </a:prstGeom>
          <a:noFill/>
        </p:spPr>
        <p:txBody>
          <a:bodyPr wrap="square">
            <a:spAutoFit/>
          </a:bodyPr>
          <a:lstStyle/>
          <a:p>
            <a:r>
              <a:rPr lang="en-US" b="1" i="1" dirty="0"/>
              <a:t>2. Performance Distribution</a:t>
            </a:r>
          </a:p>
        </p:txBody>
      </p:sp>
      <p:sp>
        <p:nvSpPr>
          <p:cNvPr id="33" name="TextBox 32">
            <a:extLst>
              <a:ext uri="{FF2B5EF4-FFF2-40B4-BE49-F238E27FC236}">
                <a16:creationId xmlns:a16="http://schemas.microsoft.com/office/drawing/2014/main" id="{F01C40B9-2755-0E80-3C42-90AB016191AE}"/>
              </a:ext>
            </a:extLst>
          </p:cNvPr>
          <p:cNvSpPr txBox="1"/>
          <p:nvPr/>
        </p:nvSpPr>
        <p:spPr>
          <a:xfrm>
            <a:off x="2202656" y="4492367"/>
            <a:ext cx="6107906" cy="369332"/>
          </a:xfrm>
          <a:prstGeom prst="rect">
            <a:avLst/>
          </a:prstGeom>
          <a:noFill/>
        </p:spPr>
        <p:txBody>
          <a:bodyPr wrap="square">
            <a:spAutoFit/>
          </a:bodyPr>
          <a:lstStyle/>
          <a:p>
            <a:r>
              <a:rPr lang="en-US" b="1" i="1"/>
              <a:t>3. </a:t>
            </a:r>
            <a:r>
              <a:rPr lang="en-US" b="1" i="1" dirty="0"/>
              <a:t>Performance Trends</a:t>
            </a:r>
          </a:p>
        </p:txBody>
      </p:sp>
      <p:sp>
        <p:nvSpPr>
          <p:cNvPr id="35" name="TextBox 34">
            <a:extLst>
              <a:ext uri="{FF2B5EF4-FFF2-40B4-BE49-F238E27FC236}">
                <a16:creationId xmlns:a16="http://schemas.microsoft.com/office/drawing/2014/main" id="{CA079230-7C9A-2105-A112-D7960AA0D873}"/>
              </a:ext>
            </a:extLst>
          </p:cNvPr>
          <p:cNvSpPr txBox="1"/>
          <p:nvPr/>
        </p:nvSpPr>
        <p:spPr>
          <a:xfrm>
            <a:off x="2202656" y="5044470"/>
            <a:ext cx="6107906" cy="369332"/>
          </a:xfrm>
          <a:prstGeom prst="rect">
            <a:avLst/>
          </a:prstGeom>
          <a:noFill/>
        </p:spPr>
        <p:txBody>
          <a:bodyPr wrap="square">
            <a:spAutoFit/>
          </a:bodyPr>
          <a:lstStyle/>
          <a:p>
            <a:r>
              <a:rPr lang="en-US" b="1" i="1"/>
              <a:t>4. </a:t>
            </a:r>
            <a:r>
              <a:rPr lang="en-US" b="1" i="1" dirty="0"/>
              <a:t>Individual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20C1BB-5021-F3D7-CCAA-98A6AC3BD0FA}"/>
              </a:ext>
            </a:extLst>
          </p:cNvPr>
          <p:cNvSpPr txBox="1"/>
          <p:nvPr/>
        </p:nvSpPr>
        <p:spPr>
          <a:xfrm>
            <a:off x="2768204" y="1846748"/>
            <a:ext cx="3857624" cy="2585323"/>
          </a:xfrm>
          <a:prstGeom prst="rect">
            <a:avLst/>
          </a:prstGeom>
          <a:noFill/>
        </p:spPr>
        <p:txBody>
          <a:bodyPr wrap="square">
            <a:spAutoFit/>
          </a:bodyPr>
          <a:lstStyle/>
          <a:p>
            <a:pPr algn="ctr"/>
            <a:r>
              <a:rPr lang="en-US" b="1"/>
              <a:t>The performance analysis reveals that the average productivity score has improved by 10% over the last quarter, indicating positive trends in employee output. However, there are significant discrepancies between departments, with the Sales team outperforming others in customer satisfaction scores.</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73462" y="2881536"/>
            <a:ext cx="2431335" cy="329780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8304610" y="1125140"/>
            <a:ext cx="250032" cy="4649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08B4610-9908-D26D-C229-4D9D8A58C3AC}"/>
              </a:ext>
            </a:extLst>
          </p:cNvPr>
          <p:cNvSpPr txBox="1"/>
          <p:nvPr/>
        </p:nvSpPr>
        <p:spPr>
          <a:xfrm>
            <a:off x="1265556" y="2403552"/>
            <a:ext cx="6449694" cy="120032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b="1" i="1" dirty="0"/>
              <a:t>Gather data on employee performance, which might include metrics like sales numbers, project completion rates, attendance records, customer feedback, and any other relevant performance indicators.</a:t>
            </a:r>
          </a:p>
        </p:txBody>
      </p:sp>
      <p:sp>
        <p:nvSpPr>
          <p:cNvPr id="13" name="TextBox 12">
            <a:extLst>
              <a:ext uri="{FF2B5EF4-FFF2-40B4-BE49-F238E27FC236}">
                <a16:creationId xmlns:a16="http://schemas.microsoft.com/office/drawing/2014/main" id="{9139A1C1-F276-1BF0-5E61-E5FE23B9927B}"/>
              </a:ext>
            </a:extLst>
          </p:cNvPr>
          <p:cNvSpPr txBox="1"/>
          <p:nvPr/>
        </p:nvSpPr>
        <p:spPr>
          <a:xfrm>
            <a:off x="1265556" y="4239309"/>
            <a:ext cx="6107906" cy="646331"/>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b="1" i="1" dirty="0"/>
              <a:t>Ensure that the data is accurate and free from errors. Check for missing values and correct any inconsistencies.</a:t>
            </a:r>
          </a:p>
        </p:txBody>
      </p:sp>
      <p:sp>
        <p:nvSpPr>
          <p:cNvPr id="14" name="TextBox 13">
            <a:extLst>
              <a:ext uri="{FF2B5EF4-FFF2-40B4-BE49-F238E27FC236}">
                <a16:creationId xmlns:a16="http://schemas.microsoft.com/office/drawing/2014/main" id="{68B29EEC-EC0C-5B34-53A0-9B6961201EFB}"/>
              </a:ext>
            </a:extLst>
          </p:cNvPr>
          <p:cNvSpPr txBox="1"/>
          <p:nvPr/>
        </p:nvSpPr>
        <p:spPr>
          <a:xfrm>
            <a:off x="5193505" y="-3607594"/>
            <a:ext cx="4341019" cy="4860829"/>
          </a:xfrm>
          <a:prstGeom prst="rect">
            <a:avLst/>
          </a:prstGeom>
          <a:noFill/>
        </p:spPr>
        <p:txBody>
          <a:bodyPr wrap="square" rtlCol="0">
            <a:spAutoFit/>
          </a:bodyPr>
          <a:lstStyle/>
          <a:p>
            <a:pPr algn="l"/>
            <a:endParaRPr lang="en-US" dirty="0"/>
          </a:p>
        </p:txBody>
      </p:sp>
      <p:sp>
        <p:nvSpPr>
          <p:cNvPr id="16" name="Oval 15">
            <a:extLst>
              <a:ext uri="{FF2B5EF4-FFF2-40B4-BE49-F238E27FC236}">
                <a16:creationId xmlns:a16="http://schemas.microsoft.com/office/drawing/2014/main" id="{EF389618-9D57-9BE6-4BFE-94EB3E0AE231}"/>
              </a:ext>
            </a:extLst>
          </p:cNvPr>
          <p:cNvSpPr/>
          <p:nvPr/>
        </p:nvSpPr>
        <p:spPr>
          <a:xfrm flipV="1">
            <a:off x="989331" y="2553709"/>
            <a:ext cx="276224"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V="1">
            <a:off x="8054577" y="829627"/>
            <a:ext cx="603647" cy="4026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833CD42-ABFF-D6CF-1C75-36C393708035}"/>
              </a:ext>
            </a:extLst>
          </p:cNvPr>
          <p:cNvSpPr txBox="1"/>
          <p:nvPr/>
        </p:nvSpPr>
        <p:spPr>
          <a:xfrm rot="10800000" flipV="1">
            <a:off x="446482" y="2068414"/>
            <a:ext cx="8907067" cy="923330"/>
          </a:xfrm>
          <a:prstGeom prst="rect">
            <a:avLst/>
          </a:prstGeom>
          <a:noFill/>
        </p:spPr>
        <p:txBody>
          <a:bodyPr wrap="square">
            <a:spAutoFit/>
          </a:bodyPr>
          <a:lstStyle/>
          <a:p>
            <a:r>
              <a:rPr lang="en-US" b="1" i="1" dirty="0"/>
              <a:t>To analyze and evaluate employee performance using Excel to identify high performers, areas for improvement, and trends over time. The goal is to leverage this analysis to make informed decisions regarding employee development, recognition, and resource allocation.</a:t>
            </a:r>
          </a:p>
        </p:txBody>
      </p:sp>
      <p:sp>
        <p:nvSpPr>
          <p:cNvPr id="14" name="TextBox 13">
            <a:extLst>
              <a:ext uri="{FF2B5EF4-FFF2-40B4-BE49-F238E27FC236}">
                <a16:creationId xmlns:a16="http://schemas.microsoft.com/office/drawing/2014/main" id="{0D74D2CA-A5B7-FA09-2775-FE88BCA348E8}"/>
              </a:ext>
            </a:extLst>
          </p:cNvPr>
          <p:cNvSpPr txBox="1"/>
          <p:nvPr/>
        </p:nvSpPr>
        <p:spPr>
          <a:xfrm>
            <a:off x="739776" y="3428998"/>
            <a:ext cx="2079624" cy="369332"/>
          </a:xfrm>
          <a:prstGeom prst="rect">
            <a:avLst/>
          </a:prstGeom>
          <a:noFill/>
          <a:ln>
            <a:solidFill>
              <a:schemeClr val="bg1"/>
            </a:solidFill>
          </a:ln>
        </p:spPr>
        <p:txBody>
          <a:bodyPr wrap="square">
            <a:spAutoFit/>
          </a:bodyPr>
          <a:lstStyle/>
          <a:p>
            <a:r>
              <a:rPr lang="en-US" b="1" i="1" dirty="0"/>
              <a:t>Data Collection:</a:t>
            </a:r>
          </a:p>
        </p:txBody>
      </p:sp>
      <p:sp>
        <p:nvSpPr>
          <p:cNvPr id="16" name="TextBox 15">
            <a:extLst>
              <a:ext uri="{FF2B5EF4-FFF2-40B4-BE49-F238E27FC236}">
                <a16:creationId xmlns:a16="http://schemas.microsoft.com/office/drawing/2014/main" id="{5C9329EC-ADBD-E348-C17A-7816D7E97EA1}"/>
              </a:ext>
            </a:extLst>
          </p:cNvPr>
          <p:cNvSpPr txBox="1"/>
          <p:nvPr/>
        </p:nvSpPr>
        <p:spPr>
          <a:xfrm>
            <a:off x="1288415" y="3912417"/>
            <a:ext cx="7369809"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US" b="1" i="1" dirty="0"/>
              <a:t>Compile a comprehensive dataset that includes various performance metrics for each employee.</a:t>
            </a:r>
          </a:p>
        </p:txBody>
      </p:sp>
      <p:sp>
        <p:nvSpPr>
          <p:cNvPr id="18" name="TextBox 17">
            <a:extLst>
              <a:ext uri="{FF2B5EF4-FFF2-40B4-BE49-F238E27FC236}">
                <a16:creationId xmlns:a16="http://schemas.microsoft.com/office/drawing/2014/main" id="{83E5169A-7B56-C5F3-CE2C-BEBD8D171E1A}"/>
              </a:ext>
            </a:extLst>
          </p:cNvPr>
          <p:cNvSpPr txBox="1"/>
          <p:nvPr/>
        </p:nvSpPr>
        <p:spPr>
          <a:xfrm>
            <a:off x="739775" y="4672835"/>
            <a:ext cx="2510631" cy="369332"/>
          </a:xfrm>
          <a:prstGeom prst="rect">
            <a:avLst/>
          </a:prstGeom>
          <a:noFill/>
          <a:ln>
            <a:solidFill>
              <a:schemeClr val="bg1"/>
            </a:solidFill>
          </a:ln>
        </p:spPr>
        <p:txBody>
          <a:bodyPr wrap="square">
            <a:spAutoFit/>
          </a:bodyPr>
          <a:lstStyle/>
          <a:p>
            <a:r>
              <a:rPr lang="en-US" b="1" i="1" dirty="0"/>
              <a:t>Data Organization:</a:t>
            </a:r>
          </a:p>
        </p:txBody>
      </p:sp>
      <p:sp>
        <p:nvSpPr>
          <p:cNvPr id="20" name="TextBox 19">
            <a:extLst>
              <a:ext uri="{FF2B5EF4-FFF2-40B4-BE49-F238E27FC236}">
                <a16:creationId xmlns:a16="http://schemas.microsoft.com/office/drawing/2014/main" id="{8C7148AC-178C-8A4F-C6AC-99F6F093C0CA}"/>
              </a:ext>
            </a:extLst>
          </p:cNvPr>
          <p:cNvSpPr txBox="1"/>
          <p:nvPr/>
        </p:nvSpPr>
        <p:spPr>
          <a:xfrm>
            <a:off x="1288415" y="5237442"/>
            <a:ext cx="7369808" cy="64633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a:spAutoFit/>
          </a:bodyPr>
          <a:lstStyle/>
          <a:p>
            <a:r>
              <a:rPr lang="en-US" b="1" i="1" dirty="0"/>
              <a:t>Create an Excel spreadsheet with structured columns for each performance metric.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flipV="1">
            <a:off x="9353549" y="709137"/>
            <a:ext cx="45719" cy="45719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200025"/>
            <a:ext cx="5698173"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A522076-B337-CED0-AD22-3F10946FA24B}"/>
              </a:ext>
            </a:extLst>
          </p:cNvPr>
          <p:cNvSpPr txBox="1"/>
          <p:nvPr/>
        </p:nvSpPr>
        <p:spPr>
          <a:xfrm>
            <a:off x="310909" y="1363682"/>
            <a:ext cx="6164978" cy="369332"/>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b="1" u="sng" dirty="0"/>
              <a:t>Human Resources (HR) Professionals:</a:t>
            </a:r>
          </a:p>
        </p:txBody>
      </p:sp>
      <p:sp>
        <p:nvSpPr>
          <p:cNvPr id="11" name="TextBox 10">
            <a:extLst>
              <a:ext uri="{FF2B5EF4-FFF2-40B4-BE49-F238E27FC236}">
                <a16:creationId xmlns:a16="http://schemas.microsoft.com/office/drawing/2014/main" id="{B30844EE-427D-EEFE-7C4D-803333B3580D}"/>
              </a:ext>
            </a:extLst>
          </p:cNvPr>
          <p:cNvSpPr txBox="1"/>
          <p:nvPr/>
        </p:nvSpPr>
        <p:spPr>
          <a:xfrm rot="10800000" flipV="1">
            <a:off x="723900" y="1989263"/>
            <a:ext cx="9285209" cy="646331"/>
          </a:xfrm>
          <a:prstGeom prst="rect">
            <a:avLst/>
          </a:prstGeom>
          <a:noFill/>
        </p:spPr>
        <p:txBody>
          <a:bodyPr wrap="square">
            <a:spAutoFit/>
          </a:bodyPr>
          <a:lstStyle/>
          <a:p>
            <a:r>
              <a:rPr lang="en-US" b="1" i="1" dirty="0"/>
              <a:t>HR managers and staff use performance analysis to make informed decisions about employee development, promotions, and compensation</a:t>
            </a:r>
          </a:p>
        </p:txBody>
      </p:sp>
      <p:sp>
        <p:nvSpPr>
          <p:cNvPr id="13" name="TextBox 12">
            <a:extLst>
              <a:ext uri="{FF2B5EF4-FFF2-40B4-BE49-F238E27FC236}">
                <a16:creationId xmlns:a16="http://schemas.microsoft.com/office/drawing/2014/main" id="{6061B5F8-71BD-D9B5-BCA3-73D25742865B}"/>
              </a:ext>
            </a:extLst>
          </p:cNvPr>
          <p:cNvSpPr txBox="1"/>
          <p:nvPr/>
        </p:nvSpPr>
        <p:spPr>
          <a:xfrm>
            <a:off x="192960" y="2874274"/>
            <a:ext cx="4518422"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b="1" u="sng" dirty="0"/>
              <a:t>Team Leaders and Managers:</a:t>
            </a:r>
          </a:p>
        </p:txBody>
      </p:sp>
      <p:sp>
        <p:nvSpPr>
          <p:cNvPr id="15" name="TextBox 14">
            <a:extLst>
              <a:ext uri="{FF2B5EF4-FFF2-40B4-BE49-F238E27FC236}">
                <a16:creationId xmlns:a16="http://schemas.microsoft.com/office/drawing/2014/main" id="{E2473127-1BF5-5F88-C601-D7E4ACC67E2F}"/>
              </a:ext>
            </a:extLst>
          </p:cNvPr>
          <p:cNvSpPr txBox="1"/>
          <p:nvPr/>
        </p:nvSpPr>
        <p:spPr>
          <a:xfrm>
            <a:off x="723900" y="3525757"/>
            <a:ext cx="6107906" cy="369332"/>
          </a:xfrm>
          <a:prstGeom prst="rect">
            <a:avLst/>
          </a:prstGeom>
          <a:noFill/>
        </p:spPr>
        <p:txBody>
          <a:bodyPr wrap="square">
            <a:spAutoFit/>
          </a:bodyPr>
          <a:lstStyle/>
          <a:p>
            <a:r>
              <a:rPr lang="en-US" b="1" i="1" dirty="0"/>
              <a:t>It aids in performance reviews and setting goals.</a:t>
            </a:r>
          </a:p>
        </p:txBody>
      </p:sp>
      <p:sp>
        <p:nvSpPr>
          <p:cNvPr id="17" name="TextBox 16">
            <a:extLst>
              <a:ext uri="{FF2B5EF4-FFF2-40B4-BE49-F238E27FC236}">
                <a16:creationId xmlns:a16="http://schemas.microsoft.com/office/drawing/2014/main" id="{CB9DF4B0-6571-E902-A3E3-4A4F9AD0AF87}"/>
              </a:ext>
            </a:extLst>
          </p:cNvPr>
          <p:cNvSpPr txBox="1"/>
          <p:nvPr/>
        </p:nvSpPr>
        <p:spPr>
          <a:xfrm>
            <a:off x="192960" y="4012829"/>
            <a:ext cx="6107206"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b="1" u="sng" dirty="0"/>
              <a:t>Employees:</a:t>
            </a:r>
          </a:p>
        </p:txBody>
      </p:sp>
      <p:sp>
        <p:nvSpPr>
          <p:cNvPr id="19" name="TextBox 18">
            <a:extLst>
              <a:ext uri="{FF2B5EF4-FFF2-40B4-BE49-F238E27FC236}">
                <a16:creationId xmlns:a16="http://schemas.microsoft.com/office/drawing/2014/main" id="{69D8F846-3033-5771-27D2-4A3250019585}"/>
              </a:ext>
            </a:extLst>
          </p:cNvPr>
          <p:cNvSpPr txBox="1"/>
          <p:nvPr/>
        </p:nvSpPr>
        <p:spPr>
          <a:xfrm>
            <a:off x="723899" y="4391098"/>
            <a:ext cx="8629649" cy="369332"/>
          </a:xfrm>
          <a:prstGeom prst="rect">
            <a:avLst/>
          </a:prstGeom>
          <a:noFill/>
        </p:spPr>
        <p:txBody>
          <a:bodyPr wrap="square">
            <a:spAutoFit/>
          </a:bodyPr>
          <a:lstStyle/>
          <a:p>
            <a:r>
              <a:rPr lang="en-US" b="1" i="1" dirty="0"/>
              <a:t>Individual employees may receive performance feedback based on the analysis.</a:t>
            </a:r>
          </a:p>
        </p:txBody>
      </p:sp>
      <p:sp>
        <p:nvSpPr>
          <p:cNvPr id="21" name="TextBox 20">
            <a:extLst>
              <a:ext uri="{FF2B5EF4-FFF2-40B4-BE49-F238E27FC236}">
                <a16:creationId xmlns:a16="http://schemas.microsoft.com/office/drawing/2014/main" id="{6133189A-9F5F-C8AB-9D96-5E3F51AF405C}"/>
              </a:ext>
            </a:extLst>
          </p:cNvPr>
          <p:cNvSpPr txBox="1"/>
          <p:nvPr/>
        </p:nvSpPr>
        <p:spPr>
          <a:xfrm>
            <a:off x="250032" y="4999109"/>
            <a:ext cx="6107906"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en-US" b="1" u="sng" dirty="0"/>
              <a:t>Organizational Analysts:</a:t>
            </a:r>
          </a:p>
        </p:txBody>
      </p:sp>
      <p:sp>
        <p:nvSpPr>
          <p:cNvPr id="23" name="TextBox 22">
            <a:extLst>
              <a:ext uri="{FF2B5EF4-FFF2-40B4-BE49-F238E27FC236}">
                <a16:creationId xmlns:a16="http://schemas.microsoft.com/office/drawing/2014/main" id="{AC362D3A-CA87-3CD1-B260-D8A5805E4F5E}"/>
              </a:ext>
            </a:extLst>
          </p:cNvPr>
          <p:cNvSpPr txBox="1"/>
          <p:nvPr/>
        </p:nvSpPr>
        <p:spPr>
          <a:xfrm>
            <a:off x="701846" y="5531882"/>
            <a:ext cx="8312944" cy="646331"/>
          </a:xfrm>
          <a:prstGeom prst="rect">
            <a:avLst/>
          </a:prstGeom>
          <a:noFill/>
        </p:spPr>
        <p:txBody>
          <a:bodyPr wrap="square">
            <a:spAutoFit/>
          </a:bodyPr>
          <a:lstStyle/>
          <a:p>
            <a:r>
              <a:rPr lang="en-US" b="1" i="1" dirty="0"/>
              <a:t>Analysts use performance data to generate insights and recommendations for enhancing overall organizational effectiveness and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9561907" y="1876425"/>
            <a:ext cx="457201" cy="1428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73419B-9FD2-4864-4A26-5DC7812E29FB}"/>
              </a:ext>
            </a:extLst>
          </p:cNvPr>
          <p:cNvSpPr txBox="1"/>
          <p:nvPr/>
        </p:nvSpPr>
        <p:spPr>
          <a:xfrm>
            <a:off x="3042046" y="1649967"/>
            <a:ext cx="3053953" cy="369332"/>
          </a:xfrm>
          <a:prstGeom prst="rect">
            <a:avLst/>
          </a:prstGeom>
          <a:solidFill>
            <a:schemeClr val="bg1"/>
          </a:solidFill>
        </p:spPr>
        <p:txBody>
          <a:bodyPr wrap="square">
            <a:spAutoFit/>
          </a:bodyPr>
          <a:lstStyle/>
          <a:p>
            <a:r>
              <a:rPr lang="en-US" b="1" u="sng" dirty="0"/>
              <a:t>Solution Overview:</a:t>
            </a:r>
          </a:p>
        </p:txBody>
      </p:sp>
      <p:sp>
        <p:nvSpPr>
          <p:cNvPr id="12" name="TextBox 11">
            <a:extLst>
              <a:ext uri="{FF2B5EF4-FFF2-40B4-BE49-F238E27FC236}">
                <a16:creationId xmlns:a16="http://schemas.microsoft.com/office/drawing/2014/main" id="{0615C661-992C-F3C7-7C6E-005B535B4117}"/>
              </a:ext>
            </a:extLst>
          </p:cNvPr>
          <p:cNvSpPr txBox="1"/>
          <p:nvPr/>
        </p:nvSpPr>
        <p:spPr>
          <a:xfrm rot="10800000" flipV="1">
            <a:off x="3042047" y="3100387"/>
            <a:ext cx="4804172"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t>Our solution involves using Excel to analyze employee performance through a structured process of data collection, organization, calculation, visualization, and reporting. This approach leverages Excel’s powerful features to deliver insights into employee performance metrics and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15C9-6639-359C-23CE-8945B08829A1}"/>
              </a:ext>
            </a:extLst>
          </p:cNvPr>
          <p:cNvSpPr>
            <a:spLocks noGrp="1"/>
          </p:cNvSpPr>
          <p:nvPr>
            <p:ph type="title"/>
          </p:nvPr>
        </p:nvSpPr>
        <p:spPr>
          <a:xfrm>
            <a:off x="326708" y="278288"/>
            <a:ext cx="6906340" cy="738664"/>
          </a:xfrm>
        </p:spPr>
        <p:txBody>
          <a:bodyPr/>
          <a:lstStyle/>
          <a:p>
            <a:endParaRPr lang="en-US"/>
          </a:p>
        </p:txBody>
      </p:sp>
      <p:sp>
        <p:nvSpPr>
          <p:cNvPr id="4" name="TextBox 3">
            <a:extLst>
              <a:ext uri="{FF2B5EF4-FFF2-40B4-BE49-F238E27FC236}">
                <a16:creationId xmlns:a16="http://schemas.microsoft.com/office/drawing/2014/main" id="{44010BE1-877F-9A71-57D2-01D604F0AB61}"/>
              </a:ext>
            </a:extLst>
          </p:cNvPr>
          <p:cNvSpPr txBox="1"/>
          <p:nvPr/>
        </p:nvSpPr>
        <p:spPr>
          <a:xfrm rot="10800000" flipV="1">
            <a:off x="0" y="1471830"/>
            <a:ext cx="10681333" cy="92333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b="1" dirty="0"/>
              <a:t>This project focuses on utilizing Microsoft Excel to conduct a thorough analysis of employee performance. By leveraging Excel’s data management, calculation, and visualization capabilities, the solution aims to provide actionable insights to enhance employee productivity, support decision-making</a:t>
            </a:r>
          </a:p>
        </p:txBody>
      </p:sp>
      <p:sp>
        <p:nvSpPr>
          <p:cNvPr id="6" name="TextBox 5">
            <a:extLst>
              <a:ext uri="{FF2B5EF4-FFF2-40B4-BE49-F238E27FC236}">
                <a16:creationId xmlns:a16="http://schemas.microsoft.com/office/drawing/2014/main" id="{A0A62D8E-15E8-F3A2-D300-56CC921B60E0}"/>
              </a:ext>
            </a:extLst>
          </p:cNvPr>
          <p:cNvSpPr txBox="1"/>
          <p:nvPr/>
        </p:nvSpPr>
        <p:spPr>
          <a:xfrm>
            <a:off x="712531" y="2665372"/>
            <a:ext cx="400234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t>Data Collection and Organization:</a:t>
            </a:r>
          </a:p>
        </p:txBody>
      </p:sp>
      <p:sp>
        <p:nvSpPr>
          <p:cNvPr id="8" name="TextBox 7">
            <a:extLst>
              <a:ext uri="{FF2B5EF4-FFF2-40B4-BE49-F238E27FC236}">
                <a16:creationId xmlns:a16="http://schemas.microsoft.com/office/drawing/2014/main" id="{322F864C-C8C3-06E3-D190-1844D2F4D7FF}"/>
              </a:ext>
            </a:extLst>
          </p:cNvPr>
          <p:cNvSpPr txBox="1"/>
          <p:nvPr/>
        </p:nvSpPr>
        <p:spPr>
          <a:xfrm>
            <a:off x="712531" y="3244334"/>
            <a:ext cx="366301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t>Calculation of Performance Metrics:</a:t>
            </a:r>
          </a:p>
        </p:txBody>
      </p:sp>
      <p:sp>
        <p:nvSpPr>
          <p:cNvPr id="10" name="TextBox 9">
            <a:extLst>
              <a:ext uri="{FF2B5EF4-FFF2-40B4-BE49-F238E27FC236}">
                <a16:creationId xmlns:a16="http://schemas.microsoft.com/office/drawing/2014/main" id="{F89F56B4-DE98-0817-AC3C-BBC555BB93F4}"/>
              </a:ext>
            </a:extLst>
          </p:cNvPr>
          <p:cNvSpPr txBox="1"/>
          <p:nvPr/>
        </p:nvSpPr>
        <p:spPr>
          <a:xfrm>
            <a:off x="712531" y="3823296"/>
            <a:ext cx="38237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t>Data Visualization:</a:t>
            </a:r>
          </a:p>
        </p:txBody>
      </p:sp>
      <p:sp>
        <p:nvSpPr>
          <p:cNvPr id="12" name="TextBox 11">
            <a:extLst>
              <a:ext uri="{FF2B5EF4-FFF2-40B4-BE49-F238E27FC236}">
                <a16:creationId xmlns:a16="http://schemas.microsoft.com/office/drawing/2014/main" id="{5B37FEB0-55B3-41E0-6C47-511CA37ABED8}"/>
              </a:ext>
            </a:extLst>
          </p:cNvPr>
          <p:cNvSpPr txBox="1"/>
          <p:nvPr/>
        </p:nvSpPr>
        <p:spPr>
          <a:xfrm>
            <a:off x="712531" y="4402258"/>
            <a:ext cx="3663016"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t>Trend Analysis:</a:t>
            </a:r>
          </a:p>
        </p:txBody>
      </p:sp>
      <p:sp>
        <p:nvSpPr>
          <p:cNvPr id="14" name="TextBox 13">
            <a:extLst>
              <a:ext uri="{FF2B5EF4-FFF2-40B4-BE49-F238E27FC236}">
                <a16:creationId xmlns:a16="http://schemas.microsoft.com/office/drawing/2014/main" id="{38551488-457C-9F96-7A36-99343B1D6C99}"/>
              </a:ext>
            </a:extLst>
          </p:cNvPr>
          <p:cNvSpPr txBox="1"/>
          <p:nvPr/>
        </p:nvSpPr>
        <p:spPr>
          <a:xfrm>
            <a:off x="712531" y="4981219"/>
            <a:ext cx="382375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solidFill>
                  <a:schemeClr val="tx2"/>
                </a:solidFill>
              </a:rPr>
              <a:t>Reporting and Insights:</a:t>
            </a:r>
          </a:p>
        </p:txBody>
      </p:sp>
    </p:spTree>
    <p:extLst>
      <p:ext uri="{BB962C8B-B14F-4D97-AF65-F5344CB8AC3E}">
        <p14:creationId xmlns:p14="http://schemas.microsoft.com/office/powerpoint/2010/main" val="269064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E2B17A0-4937-FF86-B8CD-13F3ED53B065}"/>
              </a:ext>
            </a:extLst>
          </p:cNvPr>
          <p:cNvSpPr txBox="1"/>
          <p:nvPr/>
        </p:nvSpPr>
        <p:spPr>
          <a:xfrm>
            <a:off x="160735" y="1431607"/>
            <a:ext cx="6107906" cy="369332"/>
          </a:xfrm>
          <a:prstGeom prst="rect">
            <a:avLst/>
          </a:prstGeom>
          <a:noFill/>
        </p:spPr>
        <p:txBody>
          <a:bodyPr wrap="square">
            <a:spAutoFit/>
          </a:bodyPr>
          <a:lstStyle/>
          <a:p>
            <a:r>
              <a:rPr lang="en-US" b="1" dirty="0"/>
              <a:t>1. Employee Information</a:t>
            </a:r>
          </a:p>
        </p:txBody>
      </p:sp>
      <p:sp>
        <p:nvSpPr>
          <p:cNvPr id="6" name="TextBox 5">
            <a:extLst>
              <a:ext uri="{FF2B5EF4-FFF2-40B4-BE49-F238E27FC236}">
                <a16:creationId xmlns:a16="http://schemas.microsoft.com/office/drawing/2014/main" id="{CE0EB37A-C11B-2381-A132-E353CD9D87D5}"/>
              </a:ext>
            </a:extLst>
          </p:cNvPr>
          <p:cNvSpPr txBox="1"/>
          <p:nvPr/>
        </p:nvSpPr>
        <p:spPr>
          <a:xfrm>
            <a:off x="755332" y="1826736"/>
            <a:ext cx="61079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i="1" dirty="0"/>
              <a:t>Employee ID: Unique identifier for each employee.</a:t>
            </a:r>
          </a:p>
        </p:txBody>
      </p:sp>
      <p:sp>
        <p:nvSpPr>
          <p:cNvPr id="8" name="TextBox 7">
            <a:extLst>
              <a:ext uri="{FF2B5EF4-FFF2-40B4-BE49-F238E27FC236}">
                <a16:creationId xmlns:a16="http://schemas.microsoft.com/office/drawing/2014/main" id="{81248A85-A924-190A-9966-4169B5E22A31}"/>
              </a:ext>
            </a:extLst>
          </p:cNvPr>
          <p:cNvSpPr txBox="1"/>
          <p:nvPr/>
        </p:nvSpPr>
        <p:spPr>
          <a:xfrm>
            <a:off x="160735" y="2299375"/>
            <a:ext cx="6107906" cy="369332"/>
          </a:xfrm>
          <a:prstGeom prst="rect">
            <a:avLst/>
          </a:prstGeom>
          <a:noFill/>
        </p:spPr>
        <p:txBody>
          <a:bodyPr wrap="square">
            <a:spAutoFit/>
          </a:bodyPr>
          <a:lstStyle/>
          <a:p>
            <a:r>
              <a:rPr lang="en-US" b="1" dirty="0"/>
              <a:t>2. Performance Metrics</a:t>
            </a:r>
          </a:p>
        </p:txBody>
      </p:sp>
      <p:sp>
        <p:nvSpPr>
          <p:cNvPr id="10" name="TextBox 9">
            <a:extLst>
              <a:ext uri="{FF2B5EF4-FFF2-40B4-BE49-F238E27FC236}">
                <a16:creationId xmlns:a16="http://schemas.microsoft.com/office/drawing/2014/main" id="{F212C87C-00A4-AAF3-DA31-6C2430E3985C}"/>
              </a:ext>
            </a:extLst>
          </p:cNvPr>
          <p:cNvSpPr txBox="1"/>
          <p:nvPr/>
        </p:nvSpPr>
        <p:spPr>
          <a:xfrm>
            <a:off x="755332" y="2885204"/>
            <a:ext cx="80850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i="1" dirty="0"/>
              <a:t>Project Completion Rate: Percentage of projects completed on time or within scope.</a:t>
            </a:r>
          </a:p>
        </p:txBody>
      </p:sp>
      <p:sp>
        <p:nvSpPr>
          <p:cNvPr id="12" name="TextBox 11">
            <a:extLst>
              <a:ext uri="{FF2B5EF4-FFF2-40B4-BE49-F238E27FC236}">
                <a16:creationId xmlns:a16="http://schemas.microsoft.com/office/drawing/2014/main" id="{981C5E35-21C6-C169-AD42-D756CF271889}"/>
              </a:ext>
            </a:extLst>
          </p:cNvPr>
          <p:cNvSpPr txBox="1"/>
          <p:nvPr/>
        </p:nvSpPr>
        <p:spPr>
          <a:xfrm>
            <a:off x="160735" y="3314146"/>
            <a:ext cx="6107906" cy="369332"/>
          </a:xfrm>
          <a:prstGeom prst="rect">
            <a:avLst/>
          </a:prstGeom>
          <a:noFill/>
        </p:spPr>
        <p:txBody>
          <a:bodyPr wrap="square">
            <a:spAutoFit/>
          </a:bodyPr>
          <a:lstStyle/>
          <a:p>
            <a:r>
              <a:rPr lang="en-US" b="1" dirty="0"/>
              <a:t>3. Time Periods</a:t>
            </a:r>
          </a:p>
        </p:txBody>
      </p:sp>
      <p:sp>
        <p:nvSpPr>
          <p:cNvPr id="14" name="TextBox 13">
            <a:extLst>
              <a:ext uri="{FF2B5EF4-FFF2-40B4-BE49-F238E27FC236}">
                <a16:creationId xmlns:a16="http://schemas.microsoft.com/office/drawing/2014/main" id="{FC3C0CEA-DCF1-318F-586B-66182E970D7C}"/>
              </a:ext>
            </a:extLst>
          </p:cNvPr>
          <p:cNvSpPr txBox="1"/>
          <p:nvPr/>
        </p:nvSpPr>
        <p:spPr>
          <a:xfrm>
            <a:off x="755332" y="3803614"/>
            <a:ext cx="897802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i="1" dirty="0"/>
              <a:t>Review Period: Time frame for performance assessment (e.g., monthly, quarterly, annually).</a:t>
            </a:r>
          </a:p>
        </p:txBody>
      </p:sp>
      <p:sp>
        <p:nvSpPr>
          <p:cNvPr id="16" name="TextBox 15">
            <a:extLst>
              <a:ext uri="{FF2B5EF4-FFF2-40B4-BE49-F238E27FC236}">
                <a16:creationId xmlns:a16="http://schemas.microsoft.com/office/drawing/2014/main" id="{E56B701E-711A-D52C-108E-931CF412A685}"/>
              </a:ext>
            </a:extLst>
          </p:cNvPr>
          <p:cNvSpPr txBox="1"/>
          <p:nvPr/>
        </p:nvSpPr>
        <p:spPr>
          <a:xfrm rot="10800000" flipV="1">
            <a:off x="160735" y="4293082"/>
            <a:ext cx="4291487" cy="369332"/>
          </a:xfrm>
          <a:prstGeom prst="rect">
            <a:avLst/>
          </a:prstGeom>
          <a:noFill/>
        </p:spPr>
        <p:txBody>
          <a:bodyPr wrap="square">
            <a:spAutoFit/>
          </a:bodyPr>
          <a:lstStyle/>
          <a:p>
            <a:r>
              <a:rPr lang="en-US" b="1" dirty="0"/>
              <a:t>4. Additional Metrics (if applicable)</a:t>
            </a:r>
          </a:p>
        </p:txBody>
      </p:sp>
      <p:sp>
        <p:nvSpPr>
          <p:cNvPr id="18" name="TextBox 17">
            <a:extLst>
              <a:ext uri="{FF2B5EF4-FFF2-40B4-BE49-F238E27FC236}">
                <a16:creationId xmlns:a16="http://schemas.microsoft.com/office/drawing/2014/main" id="{BB226938-E1D9-9240-C329-E9D1D0B9C64F}"/>
              </a:ext>
            </a:extLst>
          </p:cNvPr>
          <p:cNvSpPr txBox="1"/>
          <p:nvPr/>
        </p:nvSpPr>
        <p:spPr>
          <a:xfrm>
            <a:off x="724851" y="4782041"/>
            <a:ext cx="874585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i="1" dirty="0"/>
              <a:t>Goal Achievement: Percentage of individual goals or targets met.</a:t>
            </a:r>
          </a:p>
        </p:txBody>
      </p:sp>
      <p:sp>
        <p:nvSpPr>
          <p:cNvPr id="20" name="TextBox 19">
            <a:extLst>
              <a:ext uri="{FF2B5EF4-FFF2-40B4-BE49-F238E27FC236}">
                <a16:creationId xmlns:a16="http://schemas.microsoft.com/office/drawing/2014/main" id="{CDDB8A81-5334-FDC2-51E0-003A8D736A02}"/>
              </a:ext>
            </a:extLst>
          </p:cNvPr>
          <p:cNvSpPr txBox="1"/>
          <p:nvPr/>
        </p:nvSpPr>
        <p:spPr>
          <a:xfrm>
            <a:off x="160735" y="5144021"/>
            <a:ext cx="6107906" cy="369332"/>
          </a:xfrm>
          <a:prstGeom prst="rect">
            <a:avLst/>
          </a:prstGeom>
          <a:noFill/>
        </p:spPr>
        <p:txBody>
          <a:bodyPr wrap="square">
            <a:spAutoFit/>
          </a:bodyPr>
          <a:lstStyle/>
          <a:p>
            <a:r>
              <a:rPr lang="en-US" b="1" dirty="0"/>
              <a:t>5. Data Source</a:t>
            </a:r>
          </a:p>
        </p:txBody>
      </p:sp>
      <p:sp>
        <p:nvSpPr>
          <p:cNvPr id="22" name="TextBox 21">
            <a:extLst>
              <a:ext uri="{FF2B5EF4-FFF2-40B4-BE49-F238E27FC236}">
                <a16:creationId xmlns:a16="http://schemas.microsoft.com/office/drawing/2014/main" id="{7877393B-B617-712D-0933-E327A309F3CF}"/>
              </a:ext>
            </a:extLst>
          </p:cNvPr>
          <p:cNvSpPr txBox="1"/>
          <p:nvPr/>
        </p:nvSpPr>
        <p:spPr>
          <a:xfrm>
            <a:off x="755331" y="5529290"/>
            <a:ext cx="8442247"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i="1" dirty="0"/>
              <a:t>Source: Where the data was collected from (e.g., HR systems, sales databases, customer feedback platforms).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Haripriya .G Haripriya</cp:lastModifiedBy>
  <cp:revision>15</cp:revision>
  <dcterms:created xsi:type="dcterms:W3CDTF">2024-03-29T15:07:22Z</dcterms:created>
  <dcterms:modified xsi:type="dcterms:W3CDTF">2024-09-04T16:36:55Z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