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4"/>
    <p:sldMasterId id="2147483857" r:id="rId5"/>
    <p:sldMasterId id="2147483871" r:id="rId6"/>
    <p:sldMasterId id="2147483873" r:id="rId7"/>
    <p:sldMasterId id="2147483867" r:id="rId8"/>
    <p:sldMasterId id="2147483853" r:id="rId9"/>
    <p:sldMasterId id="2147483869" r:id="rId10"/>
  </p:sldMasterIdLst>
  <p:notesMasterIdLst>
    <p:notesMasterId r:id="rId24"/>
  </p:notesMasterIdLst>
  <p:handoutMasterIdLst>
    <p:handoutMasterId r:id="rId25"/>
  </p:handoutMasterIdLst>
  <p:sldIdLst>
    <p:sldId id="2142533016" r:id="rId11"/>
    <p:sldId id="2142533041" r:id="rId12"/>
    <p:sldId id="2142533042" r:id="rId13"/>
    <p:sldId id="2142533044" r:id="rId14"/>
    <p:sldId id="2142533045" r:id="rId15"/>
    <p:sldId id="2142533046" r:id="rId16"/>
    <p:sldId id="2142533047" r:id="rId17"/>
    <p:sldId id="2142533048" r:id="rId18"/>
    <p:sldId id="2142533049" r:id="rId19"/>
    <p:sldId id="2142533050" r:id="rId20"/>
    <p:sldId id="2142533051" r:id="rId21"/>
    <p:sldId id="2142533052" r:id="rId22"/>
    <p:sldId id="2142533038" r:id="rId23"/>
  </p:sldIdLst>
  <p:sldSz cx="9144000" cy="5143500" type="screen16x9"/>
  <p:notesSz cx="20104100" cy="11315700"/>
  <p:defaultTextStyle>
    <a:defPPr>
      <a:defRPr lang="en-US"/>
    </a:defPPr>
    <a:lvl1pPr marL="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77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54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318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090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8863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6636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409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182" algn="l" defTabSz="415546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anti Mukul" initials="AM" lastIdx="134" clrIdx="0">
    <p:extLst>
      <p:ext uri="{19B8F6BF-5375-455C-9EA6-DF929625EA0E}">
        <p15:presenceInfo xmlns:p15="http://schemas.microsoft.com/office/powerpoint/2012/main" userId="S::1561747@TCS.com::b915b143-710a-4e7a-a06a-915d3c266981" providerId="AD"/>
      </p:ext>
    </p:extLst>
  </p:cmAuthor>
  <p:cmAuthor id="2" name="Kapil  Krishnan" initials="KK" lastIdx="81" clrIdx="1">
    <p:extLst>
      <p:ext uri="{19B8F6BF-5375-455C-9EA6-DF929625EA0E}">
        <p15:presenceInfo xmlns:p15="http://schemas.microsoft.com/office/powerpoint/2012/main" userId="S::571206@TCS.com::f34fbc68-f4bd-41fd-a210-a6e9abee1cae" providerId="AD"/>
      </p:ext>
    </p:extLst>
  </p:cmAuthor>
  <p:cmAuthor id="3" name="Milind" initials="M" lastIdx="1" clrIdx="2">
    <p:extLst>
      <p:ext uri="{19B8F6BF-5375-455C-9EA6-DF929625EA0E}">
        <p15:presenceInfo xmlns:p15="http://schemas.microsoft.com/office/powerpoint/2012/main" userId="S::106465@TCS.com::6f0e4f12-3889-446c-9da4-4330ec04817d" providerId="AD"/>
      </p:ext>
    </p:extLst>
  </p:cmAuthor>
  <p:cmAuthor id="4" name="Sreenivasa Chakravarti" initials="SC" lastIdx="7" clrIdx="3">
    <p:extLst>
      <p:ext uri="{19B8F6BF-5375-455C-9EA6-DF929625EA0E}">
        <p15:presenceInfo xmlns:p15="http://schemas.microsoft.com/office/powerpoint/2012/main" userId="S::132743@TCS.com::aa4a9113-4e87-47be-963d-67c84a2112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34F"/>
    <a:srgbClr val="6DB657"/>
    <a:srgbClr val="4E84C4"/>
    <a:srgbClr val="000000"/>
    <a:srgbClr val="DD5041"/>
    <a:srgbClr val="DF653A"/>
    <a:srgbClr val="1E2323"/>
    <a:srgbClr val="C1FFE0"/>
    <a:srgbClr val="FFB200"/>
    <a:srgbClr val="FFD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94"/>
  </p:normalViewPr>
  <p:slideViewPr>
    <p:cSldViewPr snapToGrid="0">
      <p:cViewPr varScale="1">
        <p:scale>
          <a:sx n="91" d="100"/>
          <a:sy n="91" d="100"/>
        </p:scale>
        <p:origin x="8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F93363-4B1F-4C8E-A6A8-E59E73B1D5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4A02-2C6F-4C3E-B8A6-F4E320ED1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A15D-369C-476E-A4FD-27B2714E5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C65AE-70C1-456E-BDCB-3BF147736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D416F-24FB-46D6-8460-CBAA61BA370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4DE49-BEC2-4CDB-9AEE-41A7BC71E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7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D8B44-2349-4EE3-B0D0-553C8A2F62D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6388" y="1414463"/>
            <a:ext cx="6791325" cy="381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5125"/>
            <a:ext cx="16084550" cy="44561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896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9C5E5-9620-4FBC-AD03-52B8306EE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1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5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4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43853-4DB9-5189-15B3-8A47498BA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57229-AB7A-67D3-EA06-0D6FD5572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C4E6C-9B11-7B97-2AED-60B57C04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D2BDC717-5454-463D-B3E1-ED8E789AC8FC}" type="datetime1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8FC10-2C0A-9612-D218-37654C7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7400-51B4-1126-A5F4-07654EC4C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69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B4F54-6F0A-19B4-3238-7BC32D8F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874B-14A6-06EC-EA24-129DD6DC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EC1F5BA-E14B-454E-B6BF-0DB17F19B38C}" type="datetime1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7FC30-A017-62AC-416F-FE4B67D8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F89A8-A7DB-7E7B-4952-3EFF5B55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1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C6955-BA78-FAA9-1C0D-8466FE32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137C6F01-1CBD-490F-884C-40A5BD62B100}" type="datetime1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F3A67-9F87-D948-0E1B-C965F3A4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30D96-E5F4-B8B9-8376-0B62449B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670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83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rgbClr val="F4F3F9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103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2B828-E838-46A6-BE5A-0BCB34CA9A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7191" y="2136844"/>
            <a:ext cx="4042988" cy="263534"/>
          </a:xfrm>
        </p:spPr>
        <p:txBody>
          <a:bodyPr vert="horz" wrap="square" lIns="0" tIns="17145" rIns="0" bIns="0" rtlCol="0">
            <a:spAutoFit/>
          </a:bodyPr>
          <a:lstStyle>
            <a:lvl1pPr>
              <a:defRPr lang="en-US" dirty="0" smtClean="0"/>
            </a:lvl1pPr>
            <a:lvl2pPr marL="457200" indent="0">
              <a:buNone/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0" lvl="0" indent="0">
              <a:buClr>
                <a:srgbClr val="808285"/>
              </a:buClr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4EFB8F-EA4A-4341-A4CD-09652A6EE5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1238" y="4364870"/>
            <a:ext cx="1331610" cy="153888"/>
          </a:xfrm>
        </p:spPr>
        <p:txBody>
          <a:bodyPr vert="horz" wrap="square" lIns="0" tIns="0" rIns="0" bIns="0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en-US" sz="1000" smtClean="0">
                <a:solidFill>
                  <a:schemeClr val="tx1"/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171450" lvl="0" indent="-171450" defTabSz="914355">
              <a:buClr>
                <a:srgbClr val="808285"/>
              </a:buClr>
            </a:pPr>
            <a:r>
              <a:rPr lang="en-US"/>
              <a:t>Date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9950366-8950-4BD8-A107-00F386B8B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398264" y="1354933"/>
            <a:ext cx="4745736" cy="3163094"/>
          </a:xfrm>
          <a:noFill/>
          <a:ln>
            <a:noFill/>
          </a:ln>
        </p:spPr>
        <p:txBody>
          <a:bodyPr vert="horz" wrap="square" lIns="0" tIns="17145" rIns="0" bIns="0" rtlCol="0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3600" b="1">
                <a:solidFill>
                  <a:schemeClr val="tx1"/>
                </a:solidFill>
              </a:defRPr>
            </a:lvl1pPr>
          </a:lstStyle>
          <a:p>
            <a:pPr marL="571500" lvl="0" indent="-571500" algn="ctr">
              <a:buClr>
                <a:srgbClr val="808285"/>
              </a:buClr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7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13B8F0-6A13-4C09-87E6-7C343222B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74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2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6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microsoft.com/office/2007/relationships/hdphoto" Target="../media/hdphoto3.wdp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FA0BF-8DAC-3B8C-4AE3-5CA36724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92" y="107915"/>
            <a:ext cx="7886195" cy="5530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lvl="0" defTabSz="914355"/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EB974-2740-39F8-02D1-C88C824BE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2992" y="851827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					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14DC-BF94-9E10-B09A-E89A386DE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81524" y="4942596"/>
            <a:ext cx="1876425" cy="127170"/>
          </a:xfrm>
          <a:prstGeom prst="rect">
            <a:avLst/>
          </a:prstGeom>
        </p:spPr>
        <p:txBody>
          <a:bodyPr vert="horz" lIns="64008" tIns="45720" rIns="91440" bIns="45720" rtlCol="0" anchor="ctr"/>
          <a:lstStyle>
            <a:lvl1pPr>
              <a:defRPr lang="en-IN" sz="700"/>
            </a:lvl1pPr>
          </a:lstStyle>
          <a:p>
            <a:r>
              <a:rPr lang="en-IN"/>
              <a:t>TCS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B85-668C-1A07-18A7-82A4D4D71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99348" y="4942596"/>
            <a:ext cx="300588" cy="127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>
              <a:defRPr lang="en-IN" sz="700" b="1" smtClean="0">
                <a:solidFill>
                  <a:schemeClr val="bg1">
                    <a:lumMod val="50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algn="ctr" defTabSz="914400"/>
            <a:fld id="{662A0901-ACEF-4BE9-9C8C-C119B421173E}" type="slidenum">
              <a:rPr lang="en-IN" smtClean="0"/>
              <a:pPr algn="ctr" defTabSz="91440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E2272-ED9B-DD02-B7B0-029616CF6AB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28" r="728"/>
          <a:stretch/>
        </p:blipFill>
        <p:spPr>
          <a:xfrm>
            <a:off x="8428377" y="4647628"/>
            <a:ext cx="435969" cy="387958"/>
          </a:xfrm>
          <a:prstGeom prst="rect">
            <a:avLst/>
          </a:prstGeom>
        </p:spPr>
      </p:pic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CAE4914F-666B-70AC-6C67-9424F69EF37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" y="4733062"/>
            <a:ext cx="1266904" cy="3025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4A0732-89C6-3C17-1231-F15060AB29F0}"/>
              </a:ext>
            </a:extLst>
          </p:cNvPr>
          <p:cNvCxnSpPr/>
          <p:nvPr userDrawn="1"/>
        </p:nvCxnSpPr>
        <p:spPr>
          <a:xfrm>
            <a:off x="4565002" y="4942596"/>
            <a:ext cx="0" cy="127170"/>
          </a:xfrm>
          <a:prstGeom prst="line">
            <a:avLst/>
          </a:prstGeom>
          <a:ln>
            <a:solidFill>
              <a:srgbClr val="8082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9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92" r:id="rId2"/>
    <p:sldLayoutId id="2147483893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2100" b="0" kern="0" baseline="0" dirty="0" smtClean="0">
          <a:solidFill>
            <a:srgbClr val="4E84C4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Symbol" panose="05050102010706020507" pitchFamily="18" charset="2"/>
        <a:buChar char="-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68897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Courier New" panose="02070309020205020404" pitchFamily="49" charset="0"/>
        <a:buChar char="o"/>
        <a:tabLst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139825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E84C4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9" userDrawn="1">
          <p15:clr>
            <a:srgbClr val="F26B43"/>
          </p15:clr>
        </p15:guide>
        <p15:guide id="2" pos="172" userDrawn="1">
          <p15:clr>
            <a:srgbClr val="F26B43"/>
          </p15:clr>
        </p15:guide>
        <p15:guide id="3" pos="5573" userDrawn="1">
          <p15:clr>
            <a:srgbClr val="F26B43"/>
          </p15:clr>
        </p15:guide>
        <p15:guide id="4" orient="horz" pos="1720" userDrawn="1">
          <p15:clr>
            <a:srgbClr val="F26B43"/>
          </p15:clr>
        </p15:guide>
        <p15:guide id="5" orient="horz" pos="2916" userDrawn="1">
          <p15:clr>
            <a:srgbClr val="F26B43"/>
          </p15:clr>
        </p15:guide>
        <p15:guide id="6" orient="horz" pos="531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DAB661-1A59-574C-5349-AB1765077B4A}"/>
              </a:ext>
            </a:extLst>
          </p:cNvPr>
          <p:cNvGrpSpPr/>
          <p:nvPr userDrawn="1"/>
        </p:nvGrpSpPr>
        <p:grpSpPr>
          <a:xfrm>
            <a:off x="219077" y="607113"/>
            <a:ext cx="8647111" cy="504364"/>
            <a:chOff x="219077" y="100726"/>
            <a:chExt cx="8647111" cy="50436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0DC0D9F-4DA9-F95E-B458-6AD6558200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169836"/>
              <a:ext cx="1616067" cy="435254"/>
            </a:xfrm>
            <a:prstGeom prst="rect">
              <a:avLst/>
            </a:prstGeom>
          </p:spPr>
        </p:pic>
        <p:pic>
          <p:nvPicPr>
            <p:cNvPr id="16" name="Picture 15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8CF70A6A-1BFF-583C-569D-C54AF6E8FA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57E9EE9-5F6C-5544-465E-1AA90E85E16D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52441CF1-05A1-4BE7-5EDC-4B87C0094F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19" name="Picture 18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CFBAEA02-88A2-D715-9CCC-3FC89572DB0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470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3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7191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DA422-34A4-42C4-B88D-8E0E3D2E20D8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C0BBD5-766E-4A60-979B-6D5475DC8CF6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CB82FAD-D870-4603-AD13-A81E1BF404DA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1AA33-B6EC-4360-84C1-7F601A5C35DD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3AB597-EB64-CE3F-953B-52503B4D000B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00726"/>
            <a:chExt cx="8647111" cy="50436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0651C26-EA84-03D9-38D3-26F90B0939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169836"/>
              <a:ext cx="1616067" cy="435254"/>
            </a:xfrm>
            <a:prstGeom prst="rect">
              <a:avLst/>
            </a:prstGeom>
          </p:spPr>
        </p:pic>
        <p:pic>
          <p:nvPicPr>
            <p:cNvPr id="8" name="Picture 7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A1ED308E-44AD-3158-DD83-C59FFFAE9B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949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rgbClr val="F4F3F9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99" y="1276352"/>
            <a:ext cx="4042988" cy="381515"/>
          </a:xfrm>
          <a:prstGeom prst="rect">
            <a:avLst/>
          </a:prstGeom>
        </p:spPr>
        <p:txBody>
          <a:bodyPr vert="horz" wrap="square" lIns="0" tIns="12065" rIns="0" bIns="0" rtlCol="0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7FA0A2-4E48-428C-81A4-88A7A7B84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999" y="2136844"/>
            <a:ext cx="4042988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28600" lvl="0" indent="-228600">
              <a:buClr>
                <a:srgbClr val="808285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4006B-35B5-4917-8DF4-E3AC5FD8F23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FC735E-CC28-4305-8172-FA3E342C4919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6E633C-CDA1-4590-8A4C-EC1DEA930983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E660D-A715-4BFA-88E2-2E56B38B4814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31337B-163B-39E5-7B72-1480CAAD060C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2D439F82-0BD3-8FFB-32ED-45AD2D50EF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16" name="Picture 15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B5CEF9B3-1360-3B2D-04F6-60065212D07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7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400" b="0" i="0" kern="0" spc="-5" baseline="0" dirty="0">
          <a:solidFill>
            <a:schemeClr val="tx1"/>
          </a:solidFill>
          <a:latin typeface="Calibri"/>
          <a:ea typeface="+mj-ea"/>
          <a:cs typeface="Calibri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4E84C4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 userDrawn="1">
          <p15:clr>
            <a:srgbClr val="F26B43"/>
          </p15:clr>
        </p15:guide>
        <p15:guide id="2" orient="horz" pos="2852" userDrawn="1">
          <p15:clr>
            <a:srgbClr val="F26B43"/>
          </p15:clr>
        </p15:guide>
        <p15:guide id="3" orient="horz" pos="360" userDrawn="1">
          <p15:clr>
            <a:srgbClr val="F26B43"/>
          </p15:clr>
        </p15:guide>
        <p15:guide id="4" orient="horz" pos="846" userDrawn="1">
          <p15:clr>
            <a:srgbClr val="F26B43"/>
          </p15:clr>
        </p15:guide>
        <p15:guide id="5" pos="180" userDrawn="1">
          <p15:clr>
            <a:srgbClr val="F26B43"/>
          </p15:clr>
        </p15:guide>
        <p15:guide id="6" pos="558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668164AE-F168-4FCE-AA1F-1E4E8F1F5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812" y="2227763"/>
            <a:ext cx="2650475" cy="68615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5776" lvl="0">
              <a:spcBef>
                <a:spcPts val="43"/>
              </a:spcBef>
            </a:pPr>
            <a:r>
              <a:rPr lang="en-US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6590AA-3667-48B3-87ED-C4A09CDFE164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7E1BD5-6100-419D-B8F9-30E03A565220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A870BF-381A-4DEA-A865-45FBF81D395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7C01B-D556-417D-9E3D-AB40942B56A1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677D10-508B-EE3D-934F-7011DD0D83B7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3D0F55E0-EDED-EBAC-3CE3-F991D5F3053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13" name="Picture 12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8B0B5D35-4023-F862-C44D-90425D39609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93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4" orient="horz" pos="1620" userDrawn="1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8216FA1-4A56-46E6-BB77-D6006B7684D3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7FEFDF6-0C60-43AA-ADD5-901E502E80B5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38AF1A-EA00-4882-84C6-CBA46A27A7C5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9FF134-DE23-4F75-9D1F-AEB44451BFD7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4BC39D-DEC7-4FC1-BFC5-98DE92A66721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FEB07C-5878-4697-A42C-CB8DD47499D0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Copyright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bg1"/>
                </a:solidFill>
                <a:latin typeface="Calibri"/>
                <a:cs typeface="Calibri"/>
              </a:rPr>
              <a:t>©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bg1"/>
                </a:solidFill>
                <a:latin typeface="Calibri"/>
                <a:cs typeface="Calibri"/>
              </a:rPr>
              <a:t>202</a:t>
            </a:r>
            <a:r>
              <a:rPr lang="en-IN" sz="700" b="0" dirty="0">
                <a:solidFill>
                  <a:schemeClr val="bg1"/>
                </a:solidFill>
                <a:latin typeface="Calibri"/>
                <a:cs typeface="Calibri"/>
              </a:rPr>
              <a:t>4</a:t>
            </a: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 Tata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Consultancy</a:t>
            </a:r>
            <a:r>
              <a:rPr sz="700" b="0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bg1"/>
                </a:solidFill>
                <a:latin typeface="Calibri"/>
                <a:cs typeface="Calibri"/>
              </a:rPr>
              <a:t>Services Limited</a:t>
            </a:r>
            <a:endParaRPr sz="700" b="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052401-9495-8C4C-0096-71A8EF93FD5B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00726"/>
            <a:chExt cx="8647111" cy="50436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811211BC-D7D8-7686-BEC6-2AEA11A32C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169836"/>
              <a:ext cx="1616067" cy="435254"/>
            </a:xfrm>
            <a:prstGeom prst="rect">
              <a:avLst/>
            </a:prstGeom>
          </p:spPr>
        </p:pic>
        <p:pic>
          <p:nvPicPr>
            <p:cNvPr id="7" name="Picture 6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D5B26A75-9230-DB61-FD33-EF2349FF6AD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00726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1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</p:sldLayoutIdLst>
  <p:hf hdr="0" dt="0"/>
  <p:txStyles>
    <p:titleStyle>
      <a:lvl1pPr algn="l" defTabSz="914355" rtl="0" eaLnBrk="1" latinLnBrk="0" hangingPunct="1">
        <a:lnSpc>
          <a:spcPct val="90000"/>
        </a:lnSpc>
        <a:spcBef>
          <a:spcPct val="0"/>
        </a:spcBef>
        <a:buNone/>
        <a:defRPr lang="en-US" sz="2200" b="0" kern="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8" indent="-228588" algn="l" defTabSz="914355" rtl="0" eaLnBrk="1" latinLnBrk="0" hangingPunct="1">
        <a:lnSpc>
          <a:spcPct val="90000"/>
        </a:lnSpc>
        <a:spcBef>
          <a:spcPts val="1000"/>
        </a:spcBef>
        <a:buClr>
          <a:srgbClr val="E41165"/>
        </a:buClr>
        <a:buFont typeface="Arial" panose="020B0604020202020204" pitchFamily="34" charset="0"/>
        <a:buChar char="•"/>
        <a:defRPr lang="en-US" sz="1200" kern="1200" smtClean="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8" algn="l" defTabSz="914355" rtl="0" eaLnBrk="1" latinLnBrk="0" hangingPunct="1">
        <a:lnSpc>
          <a:spcPct val="90000"/>
        </a:lnSpc>
        <a:spcBef>
          <a:spcPts val="500"/>
        </a:spcBef>
        <a:buClr>
          <a:srgbClr val="E41165"/>
        </a:buClr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2pPr>
      <a:lvl3pPr marL="114294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bg1"/>
          </a:solidFill>
          <a:latin typeface="+mn-lt"/>
          <a:ea typeface="+mn-ea"/>
          <a:cs typeface="+mn-cs"/>
        </a:defRPr>
      </a:lvl4pPr>
      <a:lvl5pPr marL="2057297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91435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5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4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F26B43"/>
          </p15:clr>
        </p15:guide>
        <p15:guide id="2" orient="horz" pos="1620">
          <p15:clr>
            <a:srgbClr val="F26B43"/>
          </p15:clr>
        </p15:guide>
        <p15:guide id="3" orient="horz" pos="64">
          <p15:clr>
            <a:srgbClr val="F26B43"/>
          </p15:clr>
        </p15:guide>
        <p15:guide id="4" orient="horz" pos="360">
          <p15:clr>
            <a:srgbClr val="F26B43"/>
          </p15:clr>
        </p15:guide>
        <p15:guide id="5" orient="horz" pos="529">
          <p15:clr>
            <a:srgbClr val="F26B43"/>
          </p15:clr>
        </p15:guide>
        <p15:guide id="6" orient="horz" pos="2957">
          <p15:clr>
            <a:srgbClr val="F26B43"/>
          </p15:clr>
        </p15:guide>
        <p15:guide id="8" pos="5585">
          <p15:clr>
            <a:srgbClr val="F26B43"/>
          </p15:clr>
        </p15:guide>
        <p15:guide id="9" pos="180">
          <p15:clr>
            <a:srgbClr val="F26B43"/>
          </p15:clr>
        </p15:guide>
        <p15:guide id="10" orient="horz" pos="3168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E663A1-B469-4477-ACD8-AF6930245A32}"/>
              </a:ext>
            </a:extLst>
          </p:cNvPr>
          <p:cNvSpPr/>
          <p:nvPr userDrawn="1"/>
        </p:nvSpPr>
        <p:spPr>
          <a:xfrm>
            <a:off x="292098" y="2395468"/>
            <a:ext cx="2650475" cy="350737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lvl="0"/>
            <a:r>
              <a:rPr lang="en-US" sz="2200" b="0" kern="0" baseline="0"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22452D-299C-4935-8E11-CB749311D789}"/>
              </a:ext>
            </a:extLst>
          </p:cNvPr>
          <p:cNvSpPr txBox="1"/>
          <p:nvPr userDrawn="1"/>
        </p:nvSpPr>
        <p:spPr>
          <a:xfrm>
            <a:off x="288868" y="4927600"/>
            <a:ext cx="1902444" cy="1077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776">
              <a:lnSpc>
                <a:spcPct val="100000"/>
              </a:lnSpc>
              <a:spcBef>
                <a:spcPts val="45"/>
              </a:spcBef>
            </a:pP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Copyright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tx1"/>
                </a:solidFill>
                <a:latin typeface="Calibri"/>
                <a:cs typeface="Calibri"/>
              </a:rPr>
              <a:t>©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dirty="0">
                <a:solidFill>
                  <a:schemeClr val="tx1"/>
                </a:solidFill>
                <a:latin typeface="Calibri"/>
                <a:cs typeface="Calibri"/>
              </a:rPr>
              <a:t>202</a:t>
            </a:r>
            <a:r>
              <a:rPr lang="en-IN" sz="700" b="0" dirty="0">
                <a:solidFill>
                  <a:schemeClr val="tx1"/>
                </a:solidFill>
                <a:latin typeface="Calibri"/>
                <a:cs typeface="Calibri"/>
              </a:rPr>
              <a:t>4</a:t>
            </a: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 Tata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Consultancy</a:t>
            </a:r>
            <a:r>
              <a:rPr sz="700" b="0" spc="-7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700" b="0" spc="-2" dirty="0">
                <a:solidFill>
                  <a:schemeClr val="tx1"/>
                </a:solidFill>
                <a:latin typeface="Calibri"/>
                <a:cs typeface="Calibri"/>
              </a:rPr>
              <a:t>Services Limited</a:t>
            </a:r>
            <a:endParaRPr sz="700" b="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2E0E5C-42D9-44C3-89C1-D707CE9B147A}"/>
              </a:ext>
            </a:extLst>
          </p:cNvPr>
          <p:cNvSpPr/>
          <p:nvPr userDrawn="1"/>
        </p:nvSpPr>
        <p:spPr>
          <a:xfrm>
            <a:off x="70640" y="100727"/>
            <a:ext cx="148437" cy="145788"/>
          </a:xfrm>
          <a:prstGeom prst="rect">
            <a:avLst/>
          </a:prstGeom>
          <a:solidFill>
            <a:srgbClr val="E411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31B4C3-D5FA-4A30-BE4D-5CDA923C786E}"/>
              </a:ext>
            </a:extLst>
          </p:cNvPr>
          <p:cNvCxnSpPr>
            <a:cxnSpLocks/>
          </p:cNvCxnSpPr>
          <p:nvPr userDrawn="1"/>
        </p:nvCxnSpPr>
        <p:spPr>
          <a:xfrm>
            <a:off x="91079" y="273502"/>
            <a:ext cx="107556" cy="0"/>
          </a:xfrm>
          <a:prstGeom prst="line">
            <a:avLst/>
          </a:prstGeom>
          <a:ln>
            <a:solidFill>
              <a:srgbClr val="E411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F9BF62-AEA7-458C-8360-8B032A2CF622}"/>
              </a:ext>
            </a:extLst>
          </p:cNvPr>
          <p:cNvSpPr txBox="1"/>
          <p:nvPr userDrawn="1"/>
        </p:nvSpPr>
        <p:spPr>
          <a:xfrm>
            <a:off x="70640" y="330802"/>
            <a:ext cx="148437" cy="1457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EB9762-CAFF-4D0A-B818-46287453272F}"/>
              </a:ext>
            </a:extLst>
          </p:cNvPr>
          <p:cNvSpPr/>
          <p:nvPr userDrawn="1"/>
        </p:nvSpPr>
        <p:spPr>
          <a:xfrm>
            <a:off x="37301" y="63763"/>
            <a:ext cx="215112" cy="395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91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05FDF7-5390-3F81-DEF8-714D2F34CCA8}"/>
              </a:ext>
            </a:extLst>
          </p:cNvPr>
          <p:cNvGrpSpPr/>
          <p:nvPr userDrawn="1"/>
        </p:nvGrpSpPr>
        <p:grpSpPr>
          <a:xfrm>
            <a:off x="219077" y="113252"/>
            <a:ext cx="8647111" cy="504364"/>
            <a:chOff x="219077" y="132041"/>
            <a:chExt cx="8647111" cy="504364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A217314-B936-1115-7E01-1ECDB5F8A1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t="36534" b="36534"/>
            <a:stretch/>
          </p:blipFill>
          <p:spPr>
            <a:xfrm>
              <a:off x="219077" y="201151"/>
              <a:ext cx="1616067" cy="435254"/>
            </a:xfrm>
            <a:prstGeom prst="rect">
              <a:avLst/>
            </a:prstGeom>
          </p:spPr>
        </p:pic>
        <p:pic>
          <p:nvPicPr>
            <p:cNvPr id="6" name="Picture 5" descr="A white logo on a black background&#10;&#10;Description automatically generated">
              <a:extLst>
                <a:ext uri="{FF2B5EF4-FFF2-40B4-BE49-F238E27FC236}">
                  <a16:creationId xmlns:a16="http://schemas.microsoft.com/office/drawing/2014/main" id="{37900AFE-F55F-6A89-2A06-D08CC657237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00" t="24814" r="21396" b="24815"/>
            <a:stretch/>
          </p:blipFill>
          <p:spPr>
            <a:xfrm>
              <a:off x="8322775" y="132041"/>
              <a:ext cx="543413" cy="483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899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200" b="0" i="0" kern="0" spc="-5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lang="en-US" sz="1600" kern="1200" spc="2" dirty="0" smtClean="0">
          <a:solidFill>
            <a:srgbClr val="E41165"/>
          </a:solidFill>
          <a:latin typeface="Calibri"/>
          <a:ea typeface="+mn-ea"/>
          <a:cs typeface="Calibri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72">
          <p15:clr>
            <a:srgbClr val="F26B43"/>
          </p15:clr>
        </p15:guide>
        <p15:guide id="2" orient="horz" pos="2852">
          <p15:clr>
            <a:srgbClr val="F26B43"/>
          </p15:clr>
        </p15:guide>
        <p15:guide id="3" orient="horz" pos="360">
          <p15:clr>
            <a:srgbClr val="F26B43"/>
          </p15:clr>
        </p15:guide>
        <p15:guide id="5" pos="180">
          <p15:clr>
            <a:srgbClr val="F26B43"/>
          </p15:clr>
        </p15:guide>
        <p15:guide id="6" pos="5580">
          <p15:clr>
            <a:srgbClr val="F26B43"/>
          </p15:clr>
        </p15:guide>
        <p15:guide id="7" orient="horz" pos="16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E20636-631C-49E3-A5F8-C3D8684F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12065" rIns="0" bIns="0" rtlCol="0" anchor="t">
            <a:noAutofit/>
          </a:bodyPr>
          <a:lstStyle/>
          <a:p>
            <a:r>
              <a:rPr lang="en-US" dirty="0">
                <a:ea typeface="Calibri"/>
              </a:rPr>
              <a:t>Python 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A1C5D-C8A9-227A-8D2C-377A71C950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ea typeface="Calibri"/>
              </a:rPr>
              <a:t>Grow@TCS</a:t>
            </a:r>
            <a:r>
              <a:rPr lang="en-US" dirty="0">
                <a:ea typeface="Calibri"/>
              </a:rPr>
              <a:t>  ILP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01A49-D36A-E41F-A354-5AA6E26AC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fld id="{816AD2CC-6F43-41C6-BAFE-FDD822A868A0}" type="datetime4">
              <a:rPr lang="en-US" dirty="0" smtClean="0"/>
              <a:pPr/>
              <a:t>September 4, 2024</a:t>
            </a:fld>
            <a:endParaRPr lang="en-IN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5D27638-4020-06C9-A8E8-E70270545EA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Placeholder 7">
            <a:extLst>
              <a:ext uri="{FF2B5EF4-FFF2-40B4-BE49-F238E27FC236}">
                <a16:creationId xmlns:a16="http://schemas.microsoft.com/office/drawing/2014/main" id="{788B4FFB-88BB-2D9F-BF8C-F842B89C9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8" r="7138"/>
          <a:stretch/>
        </p:blipFill>
        <p:spPr>
          <a:xfrm>
            <a:off x="4398264" y="1201775"/>
            <a:ext cx="4745736" cy="3316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C51E5C1-DC9C-CBA0-DE61-5EA8B8B84DE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93999" y="4824533"/>
            <a:ext cx="1100528" cy="14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680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D1AA-7902-ADCE-C7FC-22CEB320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Getting started with Python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47525-2B66-C945-E33C-65D4661B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E3E38-621A-DC1F-687F-E1FC39DC7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10</a:t>
            </a:fld>
            <a:endParaRPr lang="en-IN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0407B3B-5103-7B2E-6624-B9BA61AA5F3D}"/>
              </a:ext>
            </a:extLst>
          </p:cNvPr>
          <p:cNvSpPr txBox="1">
            <a:spLocks/>
          </p:cNvSpPr>
          <p:nvPr/>
        </p:nvSpPr>
        <p:spPr>
          <a:xfrm>
            <a:off x="192992" y="543072"/>
            <a:ext cx="7886700" cy="41445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a typeface="Times New Roman" panose="02020603050405020304" pitchFamily="18" charset="0"/>
              </a:rPr>
              <a:t>Installation</a:t>
            </a: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34925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Download from the official website: </a:t>
            </a:r>
            <a:r>
              <a:rPr lang="en-US" sz="1800" u="sng" dirty="0">
                <a:solidFill>
                  <a:srgbClr val="1F2937"/>
                </a:solidFill>
                <a:effectLst/>
                <a:ea typeface="Times New Roman" panose="02020603050405020304" pitchFamily="18" charset="0"/>
                <a:hlinkClick r:id="rId2"/>
              </a:rPr>
              <a:t>python.org</a:t>
            </a:r>
            <a:endParaRPr lang="en-US" sz="1800" u="sng" dirty="0">
              <a:solidFill>
                <a:srgbClr val="1F2937"/>
              </a:solidFill>
              <a:effectLst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u="sng" dirty="0">
              <a:solidFill>
                <a:srgbClr val="1F2937"/>
              </a:solidFill>
              <a:effectLst/>
              <a:ea typeface="Times New Roman" panose="02020603050405020304" pitchFamily="18" charset="0"/>
            </a:endParaRPr>
          </a:p>
          <a:p>
            <a:pPr marL="34925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</a:rPr>
              <a:t>Use the package managers like pip to install libraries</a:t>
            </a:r>
          </a:p>
          <a:p>
            <a:pPr marL="34925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57150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IDE and Text Editors: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PyCharm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VSCode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 err="1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Jupyter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 Notebook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Sublime Text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</a:rPr>
              <a:t>Commands: </a:t>
            </a:r>
          </a:p>
          <a:p>
            <a:pPr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b="1" dirty="0">
                <a:solidFill>
                  <a:srgbClr val="1F2937"/>
                </a:solidFill>
                <a:effectLst/>
                <a:latin typeface="Allianz Neo"/>
                <a:ea typeface="Times New Roman" panose="02020603050405020304" pitchFamily="18" charset="0"/>
                <a:cs typeface="Calibri" panose="020F0502020204030204" pitchFamily="34" charset="0"/>
              </a:rPr>
              <a:t>Running a script: - </a:t>
            </a:r>
            <a:r>
              <a:rPr lang="en-US" sz="1800" b="1" dirty="0">
                <a:solidFill>
                  <a:schemeClr val="accent1"/>
                </a:solidFill>
                <a:effectLst/>
                <a:latin typeface="Allianz Neo"/>
                <a:ea typeface="Times New Roman" panose="02020603050405020304" pitchFamily="18" charset="0"/>
                <a:cs typeface="Calibri" panose="020F0502020204030204" pitchFamily="34" charset="0"/>
              </a:rPr>
              <a:t>python script.py</a:t>
            </a:r>
          </a:p>
          <a:p>
            <a:pPr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800" b="1" dirty="0">
                <a:solidFill>
                  <a:srgbClr val="1F2937"/>
                </a:solidFill>
                <a:latin typeface="Allianz Neo"/>
                <a:ea typeface="Times New Roman" panose="02020603050405020304" pitchFamily="18" charset="0"/>
                <a:cs typeface="Calibri" panose="020F0502020204030204" pitchFamily="34" charset="0"/>
              </a:rPr>
              <a:t>Installing a package – </a:t>
            </a:r>
            <a:r>
              <a:rPr lang="en-US" sz="1800" b="1" dirty="0">
                <a:solidFill>
                  <a:schemeClr val="accent1"/>
                </a:solidFill>
                <a:latin typeface="Allianz Neo"/>
                <a:ea typeface="Times New Roman" panose="02020603050405020304" pitchFamily="18" charset="0"/>
                <a:cs typeface="Calibri" panose="020F0502020204030204" pitchFamily="34" charset="0"/>
              </a:rPr>
              <a:t>pip install </a:t>
            </a:r>
            <a:r>
              <a:rPr lang="en-US" sz="1800" b="1" dirty="0" err="1">
                <a:solidFill>
                  <a:schemeClr val="accent1"/>
                </a:solidFill>
                <a:latin typeface="Allianz Neo"/>
                <a:ea typeface="Times New Roman" panose="02020603050405020304" pitchFamily="18" charset="0"/>
                <a:cs typeface="Calibri" panose="020F0502020204030204" pitchFamily="34" charset="0"/>
              </a:rPr>
              <a:t>package_name</a:t>
            </a:r>
            <a:endParaRPr lang="en-US" sz="1800" b="1" dirty="0">
              <a:solidFill>
                <a:schemeClr val="accent1"/>
              </a:solidFill>
              <a:effectLst/>
              <a:latin typeface="Allianz Neo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2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A2BE-D0BA-8D79-FABD-6CAB7FEF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Conclusion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75096-49DF-324C-E145-D6779144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66D48-BF1B-D7C3-4F10-560B17BC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11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8AF779-CA5E-85D2-790B-173AE3AB28EB}"/>
              </a:ext>
            </a:extLst>
          </p:cNvPr>
          <p:cNvSpPr txBox="1">
            <a:spLocks/>
          </p:cNvSpPr>
          <p:nvPr/>
        </p:nvSpPr>
        <p:spPr>
          <a:xfrm>
            <a:off x="192992" y="543072"/>
            <a:ext cx="7886700" cy="41445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Python is a versatile and easy-to-learn programming language.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Widely used across various domains.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Strong community and extensive libraries.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79368-8D05-9F3F-57E9-38CAC7AE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A58A8D-782D-6782-ADAF-7C299357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8BA56-8E52-85A1-CC0E-8C1A03C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12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957564-4D08-AF6B-5BF8-06F521C0BD06}"/>
              </a:ext>
            </a:extLst>
          </p:cNvPr>
          <p:cNvSpPr txBox="1">
            <a:spLocks/>
          </p:cNvSpPr>
          <p:nvPr/>
        </p:nvSpPr>
        <p:spPr>
          <a:xfrm>
            <a:off x="192992" y="543072"/>
            <a:ext cx="7886700" cy="414454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latin typeface="Calibri" panose="020F0502020204030204" pitchFamily="34" charset="0"/>
                <a:ea typeface="Aptos" panose="020B0004020202020204" pitchFamily="34" charset="0"/>
              </a:rPr>
              <a:t>                                                        </a:t>
            </a:r>
            <a:r>
              <a:rPr lang="en-US" sz="1800" b="1" dirty="0">
                <a:solidFill>
                  <a:srgbClr val="1F2937"/>
                </a:solidFill>
                <a:latin typeface="Calibri" panose="020F0502020204030204" pitchFamily="34" charset="0"/>
                <a:ea typeface="Aptos" panose="020B0004020202020204" pitchFamily="34" charset="0"/>
              </a:rPr>
              <a:t>DEMO</a:t>
            </a:r>
            <a:endParaRPr lang="en-US" sz="1800" b="1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chemeClr val="accent4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7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8FE88-9313-AAD6-CD94-5A7F2799A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0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E7D72-840A-9BD9-622E-42DAFE973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E7483C-C37F-8106-ABC8-6AF4C6D7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python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64A4E02-801A-36BA-74D9-DB38BB65C758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8914" marR="2310" indent="-285750" defTabSz="415546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Definition:</a:t>
            </a:r>
            <a:b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Python is a high-level, interpreted programming language known for its simplicity and readability.</a:t>
            </a: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History:</a:t>
            </a:r>
            <a:endParaRPr lang="en-US" sz="1800" b="1" dirty="0">
              <a:solidFill>
                <a:schemeClr val="accent4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Created by Guido van Rossum.</a:t>
            </a: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First released in 1991.</a:t>
            </a:r>
          </a:p>
          <a:p>
            <a:pPr marL="29210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F2937"/>
              </a:solidFill>
              <a:ea typeface="Times New Roman" panose="02020603050405020304" pitchFamily="18" charset="0"/>
            </a:endParaRP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Key Features:</a:t>
            </a: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Easy to learn and use.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Dynamically typed.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>
              <a:spcBef>
                <a:spcPts val="0"/>
              </a:spcBef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Extensive standard library.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R="0" lvl="0" algn="l"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Supports multiple programming paradigms (procedural, object-oriented, functional).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ffectLst/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6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F426A8-721E-04A6-AA99-8FE0EE1D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TCS confidential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AD38D5-33FE-A64D-332F-741454AA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dirty="0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90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ED42-5F71-561F-F5FD-765CC997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Why Learn Python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DC467-CA5D-EF64-2FF0-F4750676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95B37-CEC0-DBAB-3DB9-78A6A90C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068D6B-8C5D-7D26-25D0-6BE063A97809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2623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Popularity:</a:t>
            </a:r>
            <a:b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Widely used in various fields such as web development, data analysis, artificial intelligence, scientific computing, and more.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Community:</a:t>
            </a:r>
            <a:b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Large and active community, with extensive documentation and support.</a:t>
            </a: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Versatility:</a:t>
            </a:r>
            <a:b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Can be used for small scripts to large-scale applications.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1F2937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Career Opportunities:</a:t>
            </a:r>
            <a:b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</a:br>
            <a:r>
              <a:rPr lang="en-US" sz="1800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High demand for Python developers in the job market.</a:t>
            </a:r>
            <a:endParaRPr lang="en-US" sz="18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3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65EA-F9DD-45B7-5CFE-4C2A113A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Syntax and Basics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A1DF5-6B76-F8EF-DA05-D3EF7845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53F88-37EE-4788-5A8E-AE6FD71E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4</a:t>
            </a:fld>
            <a:endParaRPr lang="en-IN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E8A72BA9-F9DA-C505-EABF-AAB36E2DC113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b="1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Hello World Example : 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DCDCAA"/>
                </a:solidFill>
                <a:effectLst/>
              </a:rPr>
              <a:t>print</a:t>
            </a:r>
            <a:r>
              <a:rPr lang="en-US" sz="7200" b="1" dirty="0">
                <a:solidFill>
                  <a:srgbClr val="D4D4D4"/>
                </a:solidFill>
                <a:effectLst/>
              </a:rPr>
              <a:t>(</a:t>
            </a:r>
            <a:r>
              <a:rPr lang="en-US" sz="7200" b="1" dirty="0">
                <a:solidFill>
                  <a:srgbClr val="CE9178"/>
                </a:solidFill>
                <a:effectLst/>
              </a:rPr>
              <a:t>'welcome to python programming’</a:t>
            </a:r>
            <a:r>
              <a:rPr lang="en-US" sz="7200" b="1" dirty="0">
                <a:solidFill>
                  <a:srgbClr val="D4D4D4"/>
                </a:solidFill>
                <a:effectLst/>
              </a:rPr>
              <a:t>)</a:t>
            </a: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7200" b="1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Variables and Data Types: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1F2937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Integer </a:t>
            </a:r>
          </a:p>
          <a:p>
            <a:pPr marL="6350" lvl="1" indent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9CDCFE"/>
                </a:solidFill>
                <a:effectLst/>
              </a:rPr>
              <a:t>count</a:t>
            </a:r>
            <a:r>
              <a:rPr lang="en-US" sz="7200" b="1" dirty="0">
                <a:solidFill>
                  <a:srgbClr val="D4D4D4"/>
                </a:solidFill>
                <a:effectLst/>
              </a:rPr>
              <a:t> = </a:t>
            </a:r>
            <a:r>
              <a:rPr lang="en-US" sz="7200" b="1" dirty="0">
                <a:solidFill>
                  <a:srgbClr val="B5CEA8"/>
                </a:solidFill>
                <a:effectLst/>
              </a:rPr>
              <a:t>5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B5CEA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7200" b="1" dirty="0"/>
              <a:t>Float</a:t>
            </a:r>
          </a:p>
          <a:p>
            <a:pPr marL="6350" lvl="1" indent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D4D4D4"/>
                </a:solidFill>
                <a:effectLst/>
              </a:rPr>
              <a:t>average = </a:t>
            </a:r>
            <a:r>
              <a:rPr lang="en-US" sz="7200" b="1" dirty="0">
                <a:solidFill>
                  <a:srgbClr val="B5CEA8"/>
                </a:solidFill>
                <a:effectLst/>
              </a:rPr>
              <a:t>10.5</a:t>
            </a:r>
            <a:endParaRPr lang="en-US" sz="72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7200" b="1" dirty="0">
                <a:ea typeface="Aptos" panose="020B0004020202020204" pitchFamily="34" charset="0"/>
                <a:cs typeface="Aptos" panose="020B0004020202020204" pitchFamily="34" charset="0"/>
              </a:rPr>
              <a:t>String</a:t>
            </a:r>
            <a:endParaRPr lang="en-US" sz="7200" dirty="0"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7200" b="1" dirty="0">
                <a:solidFill>
                  <a:srgbClr val="9CDCFE"/>
                </a:solidFill>
                <a:effectLst/>
              </a:rPr>
              <a:t>message</a:t>
            </a:r>
            <a:r>
              <a:rPr lang="en-US" sz="7200" b="1" dirty="0">
                <a:solidFill>
                  <a:srgbClr val="D4D4D4"/>
                </a:solidFill>
                <a:effectLst/>
              </a:rPr>
              <a:t> =</a:t>
            </a:r>
            <a:r>
              <a:rPr lang="en-US" sz="7200" b="1" dirty="0">
                <a:solidFill>
                  <a:srgbClr val="CE9178"/>
                </a:solidFill>
                <a:effectLst/>
              </a:rPr>
              <a:t>'Good morning’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7200" b="1" dirty="0">
                <a:effectLst/>
              </a:rPr>
              <a:t>Boolean </a:t>
            </a:r>
          </a:p>
          <a:p>
            <a:pPr marL="6350" lvl="1" indent="0">
              <a:spcBef>
                <a:spcPts val="0"/>
              </a:spcBef>
              <a:buNone/>
            </a:pPr>
            <a:r>
              <a:rPr lang="en-US" sz="7200" b="1" dirty="0" err="1">
                <a:solidFill>
                  <a:srgbClr val="9CDCFE"/>
                </a:solidFill>
                <a:effectLst/>
              </a:rPr>
              <a:t>is_listening</a:t>
            </a:r>
            <a:r>
              <a:rPr lang="en-US" sz="7200" b="1" dirty="0">
                <a:solidFill>
                  <a:srgbClr val="D4D4D4"/>
                </a:solidFill>
                <a:effectLst/>
              </a:rPr>
              <a:t> = </a:t>
            </a:r>
            <a:r>
              <a:rPr lang="en-US" sz="7200" b="1" dirty="0">
                <a:solidFill>
                  <a:srgbClr val="569CD6"/>
                </a:solidFill>
                <a:effectLst/>
              </a:rPr>
              <a:t>True</a:t>
            </a:r>
            <a:endParaRPr lang="en-US" sz="7200" b="1" dirty="0">
              <a:solidFill>
                <a:srgbClr val="D4D4D4"/>
              </a:solidFill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63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FD318-65B7-B2D5-4727-8C0CF1BD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Python Basics cont...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A69C0-2BEA-11F5-B7DF-2E603C00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64CA2-B135-9D63-D8E6-D0B3DBB4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15E2-F7DD-B01B-43E0-BC0C4454223F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Basic Operations</a:t>
            </a:r>
            <a:r>
              <a:rPr lang="en-US" sz="1800" b="1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:</a:t>
            </a: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b="1" dirty="0">
              <a:solidFill>
                <a:srgbClr val="1F2937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Arithmetic ope</a:t>
            </a: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rations: + ,- ,*,/,%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Example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5155F-CF48-2E67-5E48-835862EA8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Control Structures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9242E-0228-1B34-9BBA-4EF699D4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10A50-CCD4-B013-51D7-3BD85C8D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6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C774DC-2B5F-0777-A1D6-B81B65E1771A}"/>
              </a:ext>
            </a:extLst>
          </p:cNvPr>
          <p:cNvSpPr txBox="1">
            <a:spLocks/>
          </p:cNvSpPr>
          <p:nvPr/>
        </p:nvSpPr>
        <p:spPr>
          <a:xfrm>
            <a:off x="192992" y="851827"/>
            <a:ext cx="7886700" cy="361507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Conditional statement</a:t>
            </a: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s:</a:t>
            </a: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</a:rPr>
              <a:t>if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</a:rPr>
              <a:t>age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 &gt;=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18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'major'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586C0"/>
                </a:solidFill>
                <a:effectLst/>
              </a:rPr>
              <a:t>else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'minor’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Looping statements</a:t>
            </a:r>
          </a:p>
          <a:p>
            <a:r>
              <a:rPr lang="en-US" sz="1800" b="0" dirty="0">
                <a:effectLst/>
              </a:rPr>
              <a:t>For loop: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C586C0"/>
                </a:solidFill>
                <a:effectLst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</a:rPr>
              <a:t>6</a:t>
            </a:r>
            <a:r>
              <a:rPr lang="en-US" b="0" dirty="0">
                <a:solidFill>
                  <a:srgbClr val="D4D4D4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b="0" dirty="0">
                <a:solidFill>
                  <a:srgbClr val="DCDCAA"/>
                </a:solidFill>
                <a:effectLst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2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78CD5-DA0B-013C-1B67-19FCF5D43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accent4"/>
                </a:solidFill>
              </a:rPr>
              <a:t>Functions 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938D2-D30D-9029-8C66-CC166372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F773-B758-BFC1-587D-10460476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7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AFAA40-03CC-2075-1495-A59D4A85FE14}"/>
              </a:ext>
            </a:extLst>
          </p:cNvPr>
          <p:cNvSpPr txBox="1">
            <a:spLocks/>
          </p:cNvSpPr>
          <p:nvPr/>
        </p:nvSpPr>
        <p:spPr>
          <a:xfrm>
            <a:off x="192992" y="660942"/>
            <a:ext cx="7886700" cy="42263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Function definition: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</a:rPr>
              <a:t>def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</a:rPr>
              <a:t>greeting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DCDCAA"/>
                </a:solidFill>
                <a:effectLst/>
              </a:rPr>
              <a:t>print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'Hello '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 + </a:t>
            </a:r>
            <a:r>
              <a:rPr lang="en-US" sz="1800" b="0" dirty="0">
                <a:solidFill>
                  <a:srgbClr val="9CDCFE"/>
                </a:solidFill>
                <a:effectLst/>
              </a:rPr>
              <a:t>name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 + 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 Welcome’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569CD6"/>
                </a:solidFill>
                <a:effectLst/>
              </a:rPr>
              <a:t>def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</a:rPr>
              <a:t>add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0" dirty="0" err="1">
                <a:solidFill>
                  <a:srgbClr val="9CDCFE"/>
                </a:solidFill>
                <a:effectLst/>
              </a:rPr>
              <a:t>a</a:t>
            </a:r>
            <a:r>
              <a:rPr lang="en-US" sz="1800" b="0" dirty="0" err="1">
                <a:solidFill>
                  <a:srgbClr val="CCCCCC"/>
                </a:solidFill>
                <a:effectLst/>
              </a:rPr>
              <a:t>,</a:t>
            </a:r>
            <a:r>
              <a:rPr lang="en-US" sz="1800" b="0" dirty="0" err="1">
                <a:solidFill>
                  <a:srgbClr val="9CDCFE"/>
                </a:solidFill>
                <a:effectLst/>
              </a:rPr>
              <a:t>b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CCCCCC"/>
                </a:solidFill>
                <a:effectLst/>
              </a:rPr>
              <a:t>    </a:t>
            </a:r>
            <a:r>
              <a:rPr lang="en-US" sz="1800" b="0" dirty="0">
                <a:solidFill>
                  <a:srgbClr val="C586C0"/>
                </a:solidFill>
                <a:effectLst/>
              </a:rPr>
              <a:t>return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0" dirty="0" err="1">
                <a:solidFill>
                  <a:srgbClr val="9CDCFE"/>
                </a:solidFill>
                <a:effectLst/>
              </a:rPr>
              <a:t>a</a:t>
            </a:r>
            <a:r>
              <a:rPr lang="en-US" sz="1800" b="0" dirty="0" err="1">
                <a:solidFill>
                  <a:srgbClr val="D4D4D4"/>
                </a:solidFill>
                <a:effectLst/>
              </a:rPr>
              <a:t>+</a:t>
            </a:r>
            <a:r>
              <a:rPr lang="en-US" sz="1800" b="0" dirty="0" err="1">
                <a:solidFill>
                  <a:srgbClr val="9CDCFE"/>
                </a:solidFill>
                <a:effectLst/>
              </a:rPr>
              <a:t>b</a:t>
            </a: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Calling a function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DCDCAA"/>
                </a:solidFill>
                <a:effectLst/>
              </a:rPr>
              <a:t>greeting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'Sam’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9CDCFE"/>
                </a:solidFill>
                <a:effectLst/>
              </a:rPr>
              <a:t>sum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0" dirty="0">
                <a:solidFill>
                  <a:srgbClr val="9CDCFE"/>
                </a:solidFill>
                <a:effectLst/>
              </a:rPr>
              <a:t>add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5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7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)</a:t>
            </a:r>
            <a:br>
              <a:rPr lang="en-US" sz="1800" b="0" dirty="0">
                <a:solidFill>
                  <a:srgbClr val="CCCCCC"/>
                </a:solidFill>
                <a:effectLst/>
              </a:rPr>
            </a:br>
            <a:r>
              <a:rPr lang="en-US" sz="1800" b="0" dirty="0">
                <a:solidFill>
                  <a:srgbClr val="DCDCAA"/>
                </a:solidFill>
                <a:effectLst/>
              </a:rPr>
              <a:t>print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0" dirty="0">
                <a:solidFill>
                  <a:srgbClr val="9CDCFE"/>
                </a:solidFill>
                <a:effectLst/>
              </a:rPr>
              <a:t>sum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)</a:t>
            </a: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D4D4D4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5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3DE2-DECA-C3E6-394E-9BCDEAC0D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Structures in Python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02DEB-5577-F600-BE6E-17475BF7B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0F07-C8BC-1922-19B8-5AD2D6F8F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8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CA766-E004-8EFB-583E-6D53F4AA11D4}"/>
              </a:ext>
            </a:extLst>
          </p:cNvPr>
          <p:cNvSpPr txBox="1">
            <a:spLocks/>
          </p:cNvSpPr>
          <p:nvPr/>
        </p:nvSpPr>
        <p:spPr>
          <a:xfrm>
            <a:off x="192992" y="917131"/>
            <a:ext cx="7886700" cy="422636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Lists</a:t>
            </a:r>
          </a:p>
          <a:p>
            <a:pPr marL="6350" lvl="1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9CDCFE"/>
                </a:solidFill>
                <a:effectLst/>
              </a:rPr>
              <a:t>fruits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 [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'Apple’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'Mango’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, 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‘Grapes’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]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Dictionary</a:t>
            </a:r>
            <a:endParaRPr lang="en-US" sz="1800" b="0" dirty="0">
              <a:solidFill>
                <a:srgbClr val="9CDCFE"/>
              </a:solidFill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9CDCFE"/>
                </a:solidFill>
                <a:effectLst/>
              </a:rPr>
              <a:t>employee_alice</a:t>
            </a:r>
            <a:r>
              <a:rPr lang="en-US" sz="1800" b="0" dirty="0">
                <a:solidFill>
                  <a:srgbClr val="9CDCFE"/>
                </a:solidFill>
                <a:effectLst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 {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'name'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: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'Alice'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,</a:t>
            </a:r>
            <a:r>
              <a:rPr lang="en-US" sz="1800" b="0" dirty="0">
                <a:solidFill>
                  <a:srgbClr val="CE9178"/>
                </a:solidFill>
                <a:effectLst/>
              </a:rPr>
              <a:t>'age'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: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45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}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Tuples</a:t>
            </a:r>
            <a:endParaRPr lang="en-US" sz="1800" b="0" dirty="0">
              <a:solidFill>
                <a:srgbClr val="9CDCFE"/>
              </a:solidFill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9CDCFE"/>
                </a:solidFill>
                <a:effectLst/>
              </a:rPr>
              <a:t>point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(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10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20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)</a:t>
            </a: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1F2937"/>
                </a:solidFill>
                <a:ea typeface="Aptos" panose="020B0004020202020204" pitchFamily="34" charset="0"/>
                <a:cs typeface="Aptos" panose="020B0004020202020204" pitchFamily="34" charset="0"/>
              </a:rPr>
              <a:t>Sets</a:t>
            </a:r>
            <a:endParaRPr lang="en-US" sz="1800" b="0" dirty="0">
              <a:solidFill>
                <a:srgbClr val="9CDCFE"/>
              </a:solidFill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9CDCFE"/>
                </a:solidFill>
                <a:effectLst/>
              </a:rPr>
              <a:t>natural_numbers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{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1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2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3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4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,</a:t>
            </a:r>
            <a:r>
              <a:rPr lang="en-US" sz="1800" b="0" dirty="0">
                <a:solidFill>
                  <a:srgbClr val="B5CEA8"/>
                </a:solidFill>
                <a:effectLst/>
              </a:rPr>
              <a:t>5</a:t>
            </a:r>
            <a:r>
              <a:rPr lang="en-US" sz="1800" b="0" dirty="0">
                <a:solidFill>
                  <a:srgbClr val="CCCCCC"/>
                </a:solidFill>
                <a:effectLst/>
              </a:rPr>
              <a:t>}</a:t>
            </a: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D4D4D4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2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CFAA1-4E5E-BB5A-C33B-96590E09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Libraries</a:t>
            </a:r>
            <a:r>
              <a:rPr lang="en-US" sz="1800" dirty="0">
                <a:solidFill>
                  <a:schemeClr val="accent4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and Frameworks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76A26-31F6-4ADB-0648-DC8C9CFF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86CEC-4CDB-0536-00A1-FA620C3E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9</a:t>
            </a:fld>
            <a:endParaRPr lang="en-IN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4DE261F-E533-AA0C-D2F2-657BD501600D}"/>
              </a:ext>
            </a:extLst>
          </p:cNvPr>
          <p:cNvSpPr txBox="1">
            <a:spLocks/>
          </p:cNvSpPr>
          <p:nvPr/>
        </p:nvSpPr>
        <p:spPr>
          <a:xfrm>
            <a:off x="192486" y="492067"/>
            <a:ext cx="8951513" cy="386815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355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Symbol" panose="05050102010706020507" pitchFamily="18" charset="2"/>
              <a:buChar char="-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897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Courier New" panose="02070309020205020404" pitchFamily="49" charset="0"/>
              <a:buChar char="o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982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4E84C4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solidFill>
                <a:srgbClr val="CCCCCC"/>
              </a:solidFill>
            </a:endParaRP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Popular Libraries: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solidFill>
                <a:schemeClr val="accent4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NumPy: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 Numerical computing.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Pandas: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 Data manipulation and analysis.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Matplotlib: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 Data visualization.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Requests: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 HTTP requests.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0" dirty="0">
              <a:solidFill>
                <a:srgbClr val="CCCCCC"/>
              </a:solidFill>
              <a:effectLst/>
            </a:endParaRPr>
          </a:p>
          <a:p>
            <a:pPr marL="57150" marR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chemeClr val="accent4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Popular Frameworks: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  <a:tabLst>
                <a:tab pos="457200" algn="l"/>
              </a:tabLst>
            </a:pPr>
            <a:endParaRPr lang="en-US" sz="18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Django: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 Web development.</a:t>
            </a:r>
          </a:p>
          <a:p>
            <a:pPr marL="0" marR="0" lvl="0" indent="0" algn="l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342900" marR="0" lvl="0" indent="-342900" algn="l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dirty="0">
                <a:solidFill>
                  <a:srgbClr val="1F2937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Flask:</a:t>
            </a:r>
            <a:r>
              <a:rPr lang="en-US" sz="1800" dirty="0">
                <a:solidFill>
                  <a:srgbClr val="1F2937"/>
                </a:solidFill>
                <a:effectLst/>
                <a:ea typeface="Times New Roman" panose="02020603050405020304" pitchFamily="18" charset="0"/>
              </a:rPr>
              <a:t> Micro web framework.</a:t>
            </a:r>
            <a:endParaRPr lang="en-US" sz="1800" dirty="0">
              <a:solidFill>
                <a:srgbClr val="1F2937"/>
              </a:solidFill>
              <a:effectLst/>
              <a:ea typeface="Aptos" panose="020B0004020202020204" pitchFamily="34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dirty="0">
              <a:solidFill>
                <a:srgbClr val="D4D4D4"/>
              </a:solidFill>
            </a:endParaRPr>
          </a:p>
          <a:p>
            <a:pPr marL="0" indent="0">
              <a:buNone/>
            </a:pPr>
            <a:endParaRPr lang="en-US" sz="1800" b="0" dirty="0">
              <a:solidFill>
                <a:srgbClr val="D4D4D4"/>
              </a:solidFill>
              <a:effectLst/>
            </a:endParaRPr>
          </a:p>
          <a:p>
            <a:pPr marL="0" indent="0">
              <a:buNone/>
            </a:pPr>
            <a:endParaRPr lang="en-US" sz="1800" b="0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b="1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solidFill>
                <a:srgbClr val="1F2937"/>
              </a:solidFill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/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solidFill>
                <a:srgbClr val="CE9178"/>
              </a:solidFill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b="1" dirty="0">
              <a:effectLst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7200" dirty="0">
              <a:effectLst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92100" lvl="1" indent="-285750"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Allianz Neo"/>
              <a:ea typeface="Times New Roman" panose="02020603050405020304" pitchFamily="18" charset="0"/>
            </a:endParaRPr>
          </a:p>
          <a:p>
            <a:pPr marL="6350" lvl="1" indent="0">
              <a:spcBef>
                <a:spcPts val="0"/>
              </a:spcBef>
              <a:buFont typeface="Symbol" panose="05050102010706020507" pitchFamily="18" charset="2"/>
              <a:buNone/>
            </a:pPr>
            <a:endParaRPr lang="en-US" sz="1800" dirty="0">
              <a:solidFill>
                <a:srgbClr val="1F2937"/>
              </a:solidFill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sz="18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31764" marR="2310" defTabSz="415546">
              <a:spcBef>
                <a:spcPts val="1200"/>
              </a:spcBef>
              <a:spcAft>
                <a:spcPts val="600"/>
              </a:spcAft>
            </a:pPr>
            <a:endParaRPr lang="en-US" dirty="0"/>
          </a:p>
        </p:txBody>
      </p:sp>
      <p:pic>
        <p:nvPicPr>
          <p:cNvPr id="2050" name="Picture 2" descr="NumPy – Wikipedia">
            <a:extLst>
              <a:ext uri="{FF2B5EF4-FFF2-40B4-BE49-F238E27FC236}">
                <a16:creationId xmlns:a16="http://schemas.microsoft.com/office/drawing/2014/main" id="{D1E68076-66E6-D2F7-49D2-53E2E93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521" y="545652"/>
            <a:ext cx="1491342" cy="693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What is pandas?">
            <a:extLst>
              <a:ext uri="{FF2B5EF4-FFF2-40B4-BE49-F238E27FC236}">
                <a16:creationId xmlns:a16="http://schemas.microsoft.com/office/drawing/2014/main" id="{9BB03462-1B9C-1EB0-0B0C-D06C3F05C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377" y="492066"/>
            <a:ext cx="1182108" cy="5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Hub - matplotlib/matplotlib: matplotlib: plotting with Python">
            <a:extLst>
              <a:ext uri="{FF2B5EF4-FFF2-40B4-BE49-F238E27FC236}">
                <a16:creationId xmlns:a16="http://schemas.microsoft.com/office/drawing/2014/main" id="{37B35CCD-A4A1-5841-94A0-AB93A0C05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159" y="1586598"/>
            <a:ext cx="2049354" cy="6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Use Python Requests Library">
            <a:extLst>
              <a:ext uri="{FF2B5EF4-FFF2-40B4-BE49-F238E27FC236}">
                <a16:creationId xmlns:a16="http://schemas.microsoft.com/office/drawing/2014/main" id="{BFB0A9BF-68B3-F359-1B82-C4C1EFE9A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959" y="2274190"/>
            <a:ext cx="1264526" cy="67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JANGO:">
            <a:extLst>
              <a:ext uri="{FF2B5EF4-FFF2-40B4-BE49-F238E27FC236}">
                <a16:creationId xmlns:a16="http://schemas.microsoft.com/office/drawing/2014/main" id="{8C8836BA-5467-07E5-3350-A50BEFDEC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43" y="1469635"/>
            <a:ext cx="1387930" cy="69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reating Your First Flask App using VSCode | by Eric van Rees | Medium">
            <a:extLst>
              <a:ext uri="{FF2B5EF4-FFF2-40B4-BE49-F238E27FC236}">
                <a16:creationId xmlns:a16="http://schemas.microsoft.com/office/drawing/2014/main" id="{8E836EDB-E384-890A-37E1-08178B7B2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771" y="2547752"/>
            <a:ext cx="1632092" cy="101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659574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_Blac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le Slide_White Blue 1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76190C37-D32D-4A12-9906-65F7FE0288D7}"/>
    </a:ext>
  </a:extLst>
</a:theme>
</file>

<file path=ppt/theme/theme3.xml><?xml version="1.0" encoding="utf-8"?>
<a:theme xmlns:a="http://schemas.openxmlformats.org/drawingml/2006/main" name="Title Slide_Black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8A473F64-A4FE-4660-9414-92A8A2F93746}"/>
    </a:ext>
  </a:extLst>
</a:theme>
</file>

<file path=ppt/theme/theme4.xml><?xml version="1.0" encoding="utf-8"?>
<a:theme xmlns:a="http://schemas.openxmlformats.org/drawingml/2006/main" name="1_Title Slide_White Blue_without imag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76190C37-D32D-4A12-9906-65F7FE0288D7}"/>
    </a:ext>
  </a:extLst>
</a:theme>
</file>

<file path=ppt/theme/theme5.xml><?xml version="1.0" encoding="utf-8"?>
<a:theme xmlns:a="http://schemas.openxmlformats.org/drawingml/2006/main" name="1_Divider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A50E3EA0-9598-4E5F-87F7-B378FD69FD7B}"/>
    </a:ext>
  </a:extLst>
</a:theme>
</file>

<file path=ppt/theme/theme6.xml><?xml version="1.0" encoding="utf-8"?>
<a:theme xmlns:a="http://schemas.openxmlformats.org/drawingml/2006/main" name="Thank Slide_Black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782"/>
        </a:solidFill>
        <a:ln>
          <a:noFill/>
        </a:ln>
      </a:spPr>
      <a:bodyPr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F0378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 anchor="ctr" anchorCtr="0">
        <a:noAutofit/>
      </a:bodyPr>
      <a:lstStyle>
        <a:defPPr algn="ctr"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257BB0FB-7740-43BC-9A4E-0DEBD1A492F3}"/>
    </a:ext>
  </a:extLst>
</a:theme>
</file>

<file path=ppt/theme/theme7.xml><?xml version="1.0" encoding="utf-8"?>
<a:theme xmlns:a="http://schemas.openxmlformats.org/drawingml/2006/main" name="1_Thank Slide_White">
  <a:themeElements>
    <a:clrScheme name="TCS Theme Color">
      <a:dk1>
        <a:srgbClr val="000000"/>
      </a:dk1>
      <a:lt1>
        <a:srgbClr val="FFFFFF"/>
      </a:lt1>
      <a:dk2>
        <a:srgbClr val="1E2323"/>
      </a:dk2>
      <a:lt2>
        <a:srgbClr val="FFFFFF"/>
      </a:lt2>
      <a:accent1>
        <a:srgbClr val="4E84C4"/>
      </a:accent1>
      <a:accent2>
        <a:srgbClr val="6DB657"/>
      </a:accent2>
      <a:accent3>
        <a:srgbClr val="F0B34F"/>
      </a:accent3>
      <a:accent4>
        <a:srgbClr val="DD5041"/>
      </a:accent4>
      <a:accent5>
        <a:srgbClr val="DF653A"/>
      </a:accent5>
      <a:accent6>
        <a:srgbClr val="FFEB33"/>
      </a:accent6>
      <a:hlink>
        <a:srgbClr val="0070C0"/>
      </a:hlink>
      <a:folHlink>
        <a:srgbClr val="F0B34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Standard PPT Template_16 x 9_V5.2" id="{5FB39854-C2A8-4C4E-9294-8D9D3F120220}" vid="{EFFEF1C5-E889-40EF-BE9E-AEF07A05CBF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White">
      <a:srgbClr val="FFFFFF"/>
    </a:custClr>
    <a:custClr name="Black">
      <a:srgbClr val="000000"/>
    </a:custClr>
    <a:custClr name="TCS Blue">
      <a:srgbClr val="4E84C4"/>
    </a:custClr>
    <a:custClr name="TCS Green">
      <a:srgbClr val="6DB657"/>
    </a:custClr>
    <a:custClr name="TCS Yellow">
      <a:srgbClr val="F0B34F"/>
    </a:custClr>
    <a:custClr name="TCS Red">
      <a:srgbClr val="DD5041"/>
    </a:custClr>
    <a:custClr name="TCS Orange">
      <a:srgbClr val="DF653A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79319545EA9408E6B9B08BC6F7D21" ma:contentTypeVersion="16" ma:contentTypeDescription="Create a new document." ma:contentTypeScope="" ma:versionID="8cd9eb5abb14d0bd3de3afbc481cbfcd">
  <xsd:schema xmlns:xsd="http://www.w3.org/2001/XMLSchema" xmlns:xs="http://www.w3.org/2001/XMLSchema" xmlns:p="http://schemas.microsoft.com/office/2006/metadata/properties" xmlns:ns2="9989bb88-00e5-47d0-95d7-ecd5d71530ef" xmlns:ns3="cf0e3ea0-0579-4834-9ab9-42e21d2c35a1" targetNamespace="http://schemas.microsoft.com/office/2006/metadata/properties" ma:root="true" ma:fieldsID="876da6f17d94932a8f26cf0172e6018e" ns2:_="" ns3:_="">
    <xsd:import namespace="9989bb88-00e5-47d0-95d7-ecd5d71530ef"/>
    <xsd:import namespace="cf0e3ea0-0579-4834-9ab9-42e21d2c35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9bb88-00e5-47d0-95d7-ecd5d71530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866b93a-4635-4247-88ec-09744cab27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e3ea0-0579-4834-9ab9-42e21d2c35a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9693f4c-5636-499a-a8db-42cf72232070}" ma:internalName="TaxCatchAll" ma:showField="CatchAllData" ma:web="cf0e3ea0-0579-4834-9ab9-42e21d2c35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0e3ea0-0579-4834-9ab9-42e21d2c35a1">
      <UserInfo>
        <DisplayName>BANODKAR, Ms. SARIKA LOKESH (NAGVEKAR)</DisplayName>
        <AccountId>199206</AccountId>
        <AccountType/>
      </UserInfo>
    </SharedWithUsers>
    <lcf76f155ced4ddcb4097134ff3c332f xmlns="9989bb88-00e5-47d0-95d7-ecd5d71530ef">
      <Terms xmlns="http://schemas.microsoft.com/office/infopath/2007/PartnerControls"/>
    </lcf76f155ced4ddcb4097134ff3c332f>
    <TaxCatchAll xmlns="cf0e3ea0-0579-4834-9ab9-42e21d2c35a1" xsi:nil="true"/>
    <MediaLengthInSeconds xmlns="9989bb88-00e5-47d0-95d7-ecd5d71530ef" xsi:nil="true"/>
  </documentManagement>
</p:properties>
</file>

<file path=customXml/itemProps1.xml><?xml version="1.0" encoding="utf-8"?>
<ds:datastoreItem xmlns:ds="http://schemas.openxmlformats.org/officeDocument/2006/customXml" ds:itemID="{8AC37ED8-06D3-4BAF-925E-0E0C6BD526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C3AFF0-7969-47C9-9020-00C7D8B11E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89bb88-00e5-47d0-95d7-ecd5d71530ef"/>
    <ds:schemaRef ds:uri="cf0e3ea0-0579-4834-9ab9-42e21d2c3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B1B480-7C1E-4300-A913-41CAD33511F4}">
  <ds:schemaRefs>
    <ds:schemaRef ds:uri="http://purl.org/dc/dcmitype/"/>
    <ds:schemaRef ds:uri="f131310f-da73-447f-9d07-af8aec60e1e3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200d1c5-bd2a-48f4-9aa5-49792c8c2bf8"/>
    <ds:schemaRef ds:uri="http://schemas.microsoft.com/office/2006/metadata/properties"/>
    <ds:schemaRef ds:uri="http://purl.org/dc/terms/"/>
    <ds:schemaRef ds:uri="1543e60d-4cba-4450-8505-7fa253a6b7a4"/>
    <ds:schemaRef ds:uri="7c4521be-1239-4dc0-9266-ac6e66be47ee"/>
    <ds:schemaRef ds:uri="81d27203-9088-48bf-a1a2-cbab725ad225"/>
    <ds:schemaRef ds:uri="152293c6-6c06-4252-83b6-ed677d99735f"/>
    <ds:schemaRef ds:uri="http://schemas.microsoft.com/sharepoint/v3"/>
    <ds:schemaRef ds:uri="cf0e3ea0-0579-4834-9ab9-42e21d2c35a1"/>
    <ds:schemaRef ds:uri="9989bb88-00e5-47d0-95d7-ecd5d71530ef"/>
  </ds:schemaRefs>
</ds:datastoreItem>
</file>

<file path=docMetadata/LabelInfo.xml><?xml version="1.0" encoding="utf-8"?>
<clbl:labelList xmlns:clbl="http://schemas.microsoft.com/office/2020/mipLabelMetadata">
  <clbl:label id="{404b1967-6507-45ab-8a6d-7374a3f478be}" enabled="0" method="" siteId="{404b1967-6507-45ab-8a6d-7374a3f478b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Content Slide_White</Template>
  <TotalTime>732</TotalTime>
  <Words>486</Words>
  <Application>Microsoft Office PowerPoint</Application>
  <PresentationFormat>On-screen Show (16:9)</PresentationFormat>
  <Paragraphs>263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9" baseType="lpstr">
      <vt:lpstr>Allianz Neo</vt:lpstr>
      <vt:lpstr>Aptos</vt:lpstr>
      <vt:lpstr>Arial</vt:lpstr>
      <vt:lpstr>Calibri</vt:lpstr>
      <vt:lpstr>Consolas</vt:lpstr>
      <vt:lpstr>Courier New</vt:lpstr>
      <vt:lpstr>Symbol</vt:lpstr>
      <vt:lpstr>Times New Roman</vt:lpstr>
      <vt:lpstr>Wingdings</vt:lpstr>
      <vt:lpstr>Content Slide_Black</vt:lpstr>
      <vt:lpstr>Title Slide_White Blue 1</vt:lpstr>
      <vt:lpstr>Title Slide_Black_without image</vt:lpstr>
      <vt:lpstr>1_Title Slide_White Blue_without image</vt:lpstr>
      <vt:lpstr>1_Divider Slide_White</vt:lpstr>
      <vt:lpstr>Thank Slide_Black</vt:lpstr>
      <vt:lpstr>1_Thank Slide_White</vt:lpstr>
      <vt:lpstr>Python Introduction </vt:lpstr>
      <vt:lpstr>What is python</vt:lpstr>
      <vt:lpstr>Why Learn Python</vt:lpstr>
      <vt:lpstr>Python Syntax and Basics</vt:lpstr>
      <vt:lpstr>Python Basics cont...</vt:lpstr>
      <vt:lpstr>Control Structures</vt:lpstr>
      <vt:lpstr>Functions </vt:lpstr>
      <vt:lpstr>Data Structures in Python</vt:lpstr>
      <vt:lpstr>Libraries and Frameworks</vt:lpstr>
      <vt:lpstr>Getting started with Python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new branded PowerPoint template</dc:title>
  <dc:creator>HARSHADA Shirke</dc:creator>
  <cp:lastModifiedBy>Haripriya Subramanian</cp:lastModifiedBy>
  <cp:revision>107</cp:revision>
  <dcterms:created xsi:type="dcterms:W3CDTF">2023-12-07T09:46:25Z</dcterms:created>
  <dcterms:modified xsi:type="dcterms:W3CDTF">2024-09-04T16:21:20Z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0x010100B6079319545EA9408E6B9B08BC6F7D21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xd_Signature">
    <vt:lpwstr/>
  </property>
  <property fmtid="{D5CDD505-2E9C-101B-9397-08002B2CF9AE}" pid="11" name="TriggerFlowInfo">
    <vt:lpwstr/>
  </property>
</Properties>
</file>