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1" d="100"/>
          <a:sy n="61" d="100"/>
        </p:scale>
        <p:origin x="107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23-08-2024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package" Target="../embeddings/Microsoft_Office_Excel_2007_Workbook1.xlsx"/><Relationship Id="rId5" Type="http://schemas.openxmlformats.org/officeDocument/2006/relationships/image" Target="../media/image13.emf"/><Relationship Id="rId6"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24000" y="2971800"/>
            <a:ext cx="8610600" cy="1869440"/>
          </a:xfrm>
          <a:prstGeom prst="rect"/>
          <a:noFill/>
        </p:spPr>
        <p:txBody>
          <a:bodyPr rtlCol="0" wrap="square">
            <a:spAutoFit/>
          </a:bodyPr>
          <a:p>
            <a:r>
              <a:rPr b="1" dirty="0" sz="2400" lang="en-US"/>
              <a:t>STUDENT NAME: </a:t>
            </a:r>
            <a:r>
              <a:rPr altLang="en-IN" b="1" dirty="0" sz="2400" lang="en-US"/>
              <a:t>H</a:t>
            </a:r>
            <a:r>
              <a:rPr altLang="en-IN" b="1" dirty="0" sz="2400" lang="en-US"/>
              <a:t>A</a:t>
            </a:r>
            <a:r>
              <a:rPr altLang="en-IN" b="1" dirty="0" sz="2400" lang="en-US"/>
              <a:t>R</a:t>
            </a:r>
            <a:r>
              <a:rPr altLang="en-IN" b="1" dirty="0" sz="2400" lang="en-US"/>
              <a:t>I</a:t>
            </a:r>
            <a:r>
              <a:rPr altLang="en-IN" b="1" dirty="0" sz="2400" lang="en-US"/>
              <a:t>P</a:t>
            </a:r>
            <a:r>
              <a:rPr altLang="en-IN" b="1" dirty="0" sz="2400" lang="en-US"/>
              <a:t>R</a:t>
            </a:r>
            <a:r>
              <a:rPr altLang="en-IN" b="1" dirty="0" sz="2400" lang="en-US"/>
              <a:t>I</a:t>
            </a:r>
            <a:r>
              <a:rPr altLang="en-IN" b="1" dirty="0" sz="2400" lang="en-US"/>
              <a:t>Y</a:t>
            </a:r>
            <a:r>
              <a:rPr altLang="en-IN" b="1" dirty="0" sz="2400" lang="en-US"/>
              <a:t>A</a:t>
            </a:r>
            <a:r>
              <a:rPr altLang="en-IN" b="1" dirty="0" sz="2400" lang="en-US"/>
              <a:t> </a:t>
            </a:r>
            <a:r>
              <a:rPr altLang="en-IN" b="1" dirty="0" sz="2400" lang="en-US"/>
              <a:t>S</a:t>
            </a:r>
            <a:endParaRPr altLang="en-US" lang="zh-CN"/>
          </a:p>
          <a:p>
            <a:r>
              <a:rPr b="1" dirty="0" sz="2400" lang="en-US"/>
              <a:t>REGISTER NO</a:t>
            </a:r>
            <a:r>
              <a:rPr b="1" sz="2400" lang="en-US"/>
              <a:t>: asunm</a:t>
            </a:r>
            <a:r>
              <a:rPr altLang="en-IN" b="1" sz="2400" lang="en-US"/>
              <a:t>1</a:t>
            </a:r>
            <a:r>
              <a:rPr altLang="en-IN" b="1" sz="2400" lang="en-US"/>
              <a:t>3</a:t>
            </a:r>
            <a:r>
              <a:rPr altLang="en-IN" b="1" sz="2400" lang="en-US"/>
              <a:t>3</a:t>
            </a:r>
            <a:r>
              <a:rPr altLang="en-IN" b="1" sz="2400" lang="en-US"/>
              <a:t>3</a:t>
            </a:r>
            <a:r>
              <a:rPr altLang="en-IN" b="1" sz="2400" lang="en-US"/>
              <a:t>2</a:t>
            </a:r>
            <a:r>
              <a:rPr altLang="en-IN" b="1" sz="2400" lang="en-US"/>
              <a:t>2</a:t>
            </a:r>
            <a:r>
              <a:rPr altLang="en-IN" b="1" sz="2400" lang="en-US"/>
              <a:t>1</a:t>
            </a:r>
            <a:r>
              <a:rPr altLang="en-IN" b="1" sz="2400" lang="en-US"/>
              <a:t>3</a:t>
            </a:r>
            <a:r>
              <a:rPr altLang="en-IN" b="1" sz="2400" lang="en-US"/>
              <a:t>3</a:t>
            </a:r>
            <a:r>
              <a:rPr altLang="en-IN" b="1" sz="2400" lang="en-US"/>
              <a:t>3</a:t>
            </a:r>
            <a:r>
              <a:rPr altLang="en-IN" b="1" sz="2400" lang="en-US"/>
              <a:t>1</a:t>
            </a:r>
            <a:r>
              <a:rPr altLang="en-IN" b="1" sz="2400" lang="en-US"/>
              <a:t>0</a:t>
            </a:r>
            <a:r>
              <a:rPr altLang="en-IN" b="1" sz="2400" lang="en-US"/>
              <a:t>4</a:t>
            </a:r>
            <a:r>
              <a:rPr altLang="en-IN" b="1" sz="2400" lang="en-US"/>
              <a:t>2</a:t>
            </a:r>
            <a:r>
              <a:rPr altLang="en-IN" b="1" sz="2400" lang="en-US"/>
              <a:t>0</a:t>
            </a:r>
            <a:r>
              <a:rPr altLang="en-IN" b="1" sz="2400" lang="en-US"/>
              <a:t>1</a:t>
            </a:r>
            <a:r>
              <a:rPr altLang="en-IN" b="1" sz="2400" lang="en-US"/>
              <a:t>5</a:t>
            </a:r>
            <a:endParaRPr b="1" dirty="0" sz="2400" lang="en-US"/>
          </a:p>
          <a:p>
            <a:r>
              <a:rPr b="1" dirty="0" sz="2400" lang="en-US"/>
              <a:t>DEPARTMENT:COMMERCE</a:t>
            </a:r>
          </a:p>
          <a:p>
            <a:r>
              <a:rPr b="1" dirty="0" sz="2400" lang="en-US"/>
              <a:t>COLLEGE: </a:t>
            </a:r>
            <a:r>
              <a:rPr altLang="en-IN" b="1" dirty="0" sz="2400" lang="en-US"/>
              <a:t>B</a:t>
            </a:r>
            <a:r>
              <a:rPr altLang="en-IN" b="1" dirty="0" sz="2400" lang="en-US"/>
              <a:t>H</a:t>
            </a:r>
            <a:r>
              <a:rPr altLang="en-IN" b="1" dirty="0" sz="2400" lang="en-US"/>
              <a:t>A</a:t>
            </a:r>
            <a:r>
              <a:rPr altLang="en-IN" b="1" dirty="0" sz="2400" lang="en-US"/>
              <a:t>R</a:t>
            </a:r>
            <a:r>
              <a:rPr altLang="en-IN" b="1" dirty="0" sz="2400" lang="en-US"/>
              <a:t>A</a:t>
            </a:r>
            <a:r>
              <a:rPr altLang="en-IN" b="1" dirty="0" sz="2400" lang="en-US"/>
              <a:t>T</a:t>
            </a:r>
            <a:r>
              <a:rPr altLang="en-IN" b="1" dirty="0" sz="2400" lang="en-US"/>
              <a:t>H</a:t>
            </a:r>
            <a:r>
              <a:rPr altLang="en-IN" b="1" dirty="0" sz="2400" lang="en-US"/>
              <a:t>I</a:t>
            </a:r>
            <a:r>
              <a:rPr altLang="en-IN" b="1" dirty="0" sz="2400" lang="en-US"/>
              <a:t> </a:t>
            </a:r>
            <a:r>
              <a:rPr altLang="en-IN" b="1" dirty="0" sz="2400" lang="en-US"/>
              <a:t>W</a:t>
            </a:r>
            <a:r>
              <a:rPr altLang="en-IN" b="1" dirty="0" sz="2400" lang="en-US"/>
              <a:t>O</a:t>
            </a:r>
            <a:r>
              <a:rPr altLang="en-IN" b="1" dirty="0" sz="2400" lang="en-US"/>
              <a:t>M</a:t>
            </a:r>
            <a:r>
              <a:rPr altLang="en-IN" b="1" dirty="0" sz="2400" lang="en-US"/>
              <a:t>E</a:t>
            </a:r>
            <a:r>
              <a:rPr altLang="en-IN" b="1" dirty="0" sz="2400" lang="en-US"/>
              <a:t>N</a:t>
            </a:r>
            <a:r>
              <a:rPr altLang="en-IN" b="1" dirty="0" sz="2400" lang="en-US"/>
              <a:t>'S</a:t>
            </a:r>
            <a:r>
              <a:rPr altLang="en-IN" b="1" dirty="0" sz="2400" lang="en-US"/>
              <a:t> </a:t>
            </a:r>
            <a:r>
              <a:rPr altLang="en-IN" b="1" dirty="0" sz="2400" lang="en-US"/>
              <a:t>C</a:t>
            </a:r>
            <a:r>
              <a:rPr altLang="en-IN" b="1" dirty="0" sz="2400" lang="en-US"/>
              <a:t>O</a:t>
            </a:r>
            <a:r>
              <a:rPr altLang="en-IN" b="1" dirty="0" sz="2400" lang="en-US"/>
              <a:t>L</a:t>
            </a:r>
            <a:r>
              <a:rPr altLang="en-IN" b="1" dirty="0" sz="2400" lang="en-US"/>
              <a:t>L</a:t>
            </a:r>
            <a:r>
              <a:rPr altLang="en-IN" b="1" dirty="0" sz="2400" lang="en-US"/>
              <a:t>EGE</a:t>
            </a:r>
            <a:r>
              <a:rPr altLang="en-IN" b="1" dirty="0" sz="2400" lang="en-US"/>
              <a:t> </a:t>
            </a:r>
            <a:endParaRPr altLang="en-US"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1"/>
          <p:cNvSpPr txBox="1"/>
          <p:nvPr/>
        </p:nvSpPr>
        <p:spPr>
          <a:xfrm>
            <a:off x="739775" y="1447800"/>
            <a:ext cx="7108825" cy="3046988"/>
          </a:xfrm>
          <a:prstGeom prst="rect"/>
          <a:noFill/>
        </p:spPr>
        <p:txBody>
          <a:bodyPr rtlCol="0" wrap="square">
            <a:spAutoFit/>
          </a:bodyPr>
          <a:p>
            <a:pPr indent="-514350" marL="514350">
              <a:buFont typeface="+mj-lt"/>
              <a:buAutoNum type="romanLcPeriod"/>
            </a:pPr>
            <a:r>
              <a:rPr b="1" dirty="0" sz="2400" lang="en-US"/>
              <a:t>Data cleaning.</a:t>
            </a:r>
          </a:p>
          <a:p>
            <a:pPr indent="-514350" marL="514350">
              <a:buFont typeface="+mj-lt"/>
              <a:buAutoNum type="romanLcPeriod"/>
            </a:pPr>
            <a:r>
              <a:rPr b="1" dirty="0" sz="2400" lang="en-US"/>
              <a:t>Creating table.</a:t>
            </a:r>
          </a:p>
          <a:p>
            <a:pPr indent="-514350" marL="514350">
              <a:buFont typeface="+mj-lt"/>
              <a:buAutoNum type="romanLcPeriod"/>
            </a:pPr>
            <a:r>
              <a:rPr b="1" dirty="0" sz="2400" lang="en-US"/>
              <a:t>Creating pivot chart.</a:t>
            </a:r>
          </a:p>
          <a:p>
            <a:pPr indent="-514350" marL="514350">
              <a:buFont typeface="+mj-lt"/>
              <a:buAutoNum type="romanLcPeriod"/>
            </a:pPr>
            <a:r>
              <a:rPr b="1" dirty="0" sz="2400" lang="en-US"/>
              <a:t>Creating dashboard.</a:t>
            </a:r>
          </a:p>
          <a:p>
            <a:pPr indent="-514350" marL="514350">
              <a:buFont typeface="+mj-lt"/>
              <a:buAutoNum type="romanLcPeriod"/>
            </a:pPr>
            <a:r>
              <a:rPr b="1" dirty="0" sz="2400" lang="en-US"/>
              <a:t>Inserting pivot chart in dashboard.</a:t>
            </a:r>
          </a:p>
          <a:p>
            <a:pPr indent="-514350" marL="514350">
              <a:buFont typeface="+mj-lt"/>
              <a:buAutoNum type="romanLcPeriod"/>
            </a:pPr>
            <a:r>
              <a:rPr b="1" dirty="0" sz="2400" lang="en-US"/>
              <a:t>Creating interactive dashboard by putting all together elements. </a:t>
            </a:r>
          </a:p>
          <a:p>
            <a:pPr indent="-514350" marL="514350">
              <a:buFont typeface="+mj-lt"/>
              <a:buAutoNum type="romanLcPeriod"/>
            </a:pPr>
            <a:endParaRPr b="1"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4" name="TextBox 15"/>
          <p:cNvSpPr txBox="1"/>
          <p:nvPr/>
        </p:nvSpPr>
        <p:spPr>
          <a:xfrm>
            <a:off x="5483925" y="698904"/>
            <a:ext cx="3124200" cy="369332"/>
          </a:xfrm>
          <a:prstGeom prst="rect"/>
          <a:noFill/>
        </p:spPr>
        <p:txBody>
          <a:bodyPr rtlCol="0" wrap="square">
            <a:spAutoFit/>
          </a:bodyPr>
          <a:p>
            <a:r>
              <a:rPr b="1" dirty="0" lang="en-US"/>
              <a:t>(click  to open  file)</a:t>
            </a:r>
            <a:endParaRPr b="1" dirty="0" lang="en-IN"/>
          </a:p>
        </p:txBody>
      </p:sp>
      <p:pic>
        <p:nvPicPr>
          <p:cNvPr id="2097168" name="Graphic 21" descr="Right pointing backhand index"/>
          <p:cNvPicPr>
            <a:picLocks noChangeAspect="1"/>
          </p:cNvPicPr>
          <p:nvPr/>
        </p:nvPicPr>
        <p:blipFill>
          <a:blip xmlns:r="http://schemas.openxmlformats.org/officeDocument/2006/relationships" r:embed="rId2"/>
          <a:stretch>
            <a:fillRect/>
          </a:stretch>
        </p:blipFill>
        <p:spPr>
          <a:xfrm flipH="1">
            <a:off x="5026725" y="654970"/>
            <a:ext cx="457200" cy="457200"/>
          </a:xfrm>
          <a:prstGeom prst="rect"/>
        </p:spPr>
      </p:pic>
      <p:pic>
        <p:nvPicPr>
          <p:cNvPr id="2097169" name="Picture 7"/>
          <p:cNvPicPr>
            <a:picLocks noChangeAspect="1"/>
          </p:cNvPicPr>
          <p:nvPr/>
        </p:nvPicPr>
        <p:blipFill>
          <a:blip xmlns:r="http://schemas.openxmlformats.org/officeDocument/2006/relationships" r:embed="rId3"/>
          <a:stretch>
            <a:fillRect/>
          </a:stretch>
        </p:blipFill>
        <p:spPr>
          <a:xfrm>
            <a:off x="332218" y="1357340"/>
            <a:ext cx="8275907" cy="4538635"/>
          </a:xfrm>
          <a:prstGeom prst="rect"/>
        </p:spPr>
      </p:pic>
      <p:graphicFrame>
        <p:nvGraphicFramePr>
          <p:cNvPr id="4194304" name="Object 12"/>
          <p:cNvGraphicFramePr>
            <a:graphicFrameLocks noChangeAspect="1"/>
          </p:cNvGraphicFramePr>
          <p:nvPr/>
        </p:nvGraphicFramePr>
        <p:xfrm>
          <a:off x="3881930" y="385444"/>
          <a:ext cx="1104900" cy="2651760"/>
        </p:xfrm>
        <a:graphic>
          <a:graphicData uri="http://schemas.openxmlformats.org/presentationml/2006/ole">
            <mc:AlternateContent xmlns:mc="http://schemas.openxmlformats.org/markup-compatibility/2006">
              <mc:Choice xmlns:v="urn:schemas-microsoft-com:vml" Requires="v">
                <p:oleObj name="Worksheet" r:id="rId4" spid="" imgH="914590" imgW="380879" showAsIcon="1" progId="Excel.Sheet.12">
                  <p:embed/>
                </p:oleObj>
              </mc:Choice>
              <mc:Fallback>
                <p:oleObj name="Worksheet" r:id="rId4" spid="" imgH="914590" imgW="380879" showAsIcon="1" progId="Excel.Sheet.12">
                  <p:embed/>
                  <p:pic>
                    <p:nvPicPr>
                      <p:cNvPr id="2097170" name=""/>
                      <p:cNvPicPr>
                        <a:picLocks/>
                      </p:cNvPicPr>
                      <p:nvPr/>
                    </p:nvPicPr>
                    <p:blipFill>
                      <a:blip xmlns:r="http://schemas.openxmlformats.org/officeDocument/2006/relationships" r:embed="rId5"/>
                      <a:stretch>
                        <a:fillRect/>
                      </a:stretch>
                    </p:blipFill>
                    <p:spPr>
                      <a:xfrm>
                        <a:off x="3881930" y="385444"/>
                        <a:ext cx="1104900" cy="2651760"/>
                      </a:xfrm>
                      <a:prstGeom prst="rec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6" name="TextBox 4"/>
          <p:cNvSpPr txBox="1"/>
          <p:nvPr/>
        </p:nvSpPr>
        <p:spPr>
          <a:xfrm>
            <a:off x="755332" y="1371600"/>
            <a:ext cx="8083868" cy="3539430"/>
          </a:xfrm>
          <a:prstGeom prst="rect"/>
          <a:noFill/>
        </p:spPr>
        <p:txBody>
          <a:bodyPr rtlCol="0" wrap="square">
            <a:spAutoFit/>
          </a:bodyPr>
          <a:p>
            <a:r>
              <a:rPr dirty="0" sz="2800" lang="en-US"/>
              <a:t>“the employee data analysis highlights significant disparities and provides actionable insights for refining compensation strategies, improving equity, and enhancing overall departmental performance. By addressing these findings, the organization can better align its compensation practices with its strategic objectives and improve employee satisfaction and retention”</a:t>
            </a:r>
            <a:endParaRPr b="1" dirty="0" sz="28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694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Data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533400" y="533400"/>
            <a:ext cx="6633528"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a:t>P</a:t>
            </a:r>
            <a:r>
              <a:rPr dirty="0" sz="4400" spc="15"/>
              <a:t>ROB</a:t>
            </a:r>
            <a:r>
              <a:rPr dirty="0" sz="4400" spc="55"/>
              <a:t>L</a:t>
            </a:r>
            <a:r>
              <a:rPr dirty="0" sz="4400" spc="-20"/>
              <a:t>E</a:t>
            </a:r>
            <a:r>
              <a:rPr dirty="0" sz="4400" spc="20"/>
              <a:t>M</a:t>
            </a:r>
            <a:r>
              <a:rPr dirty="0" sz="4400"/>
              <a:t>	</a:t>
            </a:r>
            <a:r>
              <a:rPr dirty="0" sz="4400" spc="10"/>
              <a:t>S</a:t>
            </a:r>
            <a:r>
              <a:rPr dirty="0" sz="4400" spc="-370"/>
              <a:t>T</a:t>
            </a:r>
            <a:r>
              <a:rPr dirty="0" sz="4400" spc="-375"/>
              <a:t>A</a:t>
            </a:r>
            <a:r>
              <a:rPr dirty="0" sz="4400" spc="15"/>
              <a:t>T</a:t>
            </a:r>
            <a:r>
              <a:rPr dirty="0" sz="4400" spc="-10"/>
              <a:t>E</a:t>
            </a:r>
            <a:r>
              <a:rPr dirty="0" sz="4400" spc="-20"/>
              <a:t>ME</a:t>
            </a:r>
            <a:r>
              <a:rPr dirty="0" sz="4400" spc="10"/>
              <a:t>NT</a:t>
            </a:r>
            <a:endParaRPr dirty="0" sz="44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533400" y="1600200"/>
            <a:ext cx="7162800" cy="5400040"/>
          </a:xfrm>
          <a:prstGeom prst="rect"/>
          <a:noFill/>
        </p:spPr>
        <p:txBody>
          <a:bodyPr rtlCol="0" wrap="square">
            <a:spAutoFit/>
          </a:bodyPr>
          <a:p>
            <a:r>
              <a:rPr b="1" dirty="0" sz="3200" lang="en-US"/>
              <a:t>THE PROBLEM  IS  TO IDENTIFY  THE EMPLOYEES  DATA  ACCORDING THEIR Employee name	,</a:t>
            </a:r>
            <a:r>
              <a:rPr b="1" dirty="0" sz="3200" lang="en-US" err="1"/>
              <a:t>EmpID,Department</a:t>
            </a:r>
            <a:r>
              <a:rPr b="1" dirty="0" sz="3200" lang="en-US"/>
              <a:t>,</a:t>
            </a:r>
          </a:p>
          <a:p>
            <a:r>
              <a:rPr b="1" dirty="0" sz="3200" lang="en-US" err="1"/>
              <a:t>Gender,RecruitmentSource</a:t>
            </a:r>
            <a:r>
              <a:rPr b="1" dirty="0" sz="3200" lang="en-US"/>
              <a:t>	 ,Salary per month .																												</a:t>
            </a:r>
          </a:p>
          <a:p>
            <a:endParaRPr b="1" dirty="0" sz="32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8"/>
          <p:cNvSpPr txBox="1"/>
          <p:nvPr/>
        </p:nvSpPr>
        <p:spPr>
          <a:xfrm>
            <a:off x="381000" y="1524000"/>
            <a:ext cx="8277225" cy="1513840"/>
          </a:xfrm>
          <a:prstGeom prst="rect"/>
          <a:noFill/>
        </p:spPr>
        <p:txBody>
          <a:bodyPr rtlCol="0" wrap="square">
            <a:spAutoFit/>
          </a:bodyPr>
          <a:p>
            <a:r>
              <a:rPr dirty="0" sz="2400" lang="en-US"/>
              <a:t>IN THIS ANALYSIS IM GOING TO EASE THE PROCESS OF IDENTIFY  THE EMPLOYEES SALARY,RECRUITMENT SOURCE,DEPARTMENT USING  EXCEL, WITH THE HELP OF BELOW MENTIONED TOOLS IN  EXCEL.</a:t>
            </a:r>
            <a:endParaRPr dirty="0" sz="2400" lang="en-IN"/>
          </a:p>
        </p:txBody>
      </p:sp>
      <p:sp>
        <p:nvSpPr>
          <p:cNvPr id="1048654" name="TextBox 11"/>
          <p:cNvSpPr txBox="1"/>
          <p:nvPr/>
        </p:nvSpPr>
        <p:spPr>
          <a:xfrm>
            <a:off x="381000" y="3154740"/>
            <a:ext cx="8277225" cy="1513840"/>
          </a:xfrm>
          <a:prstGeom prst="rect"/>
          <a:noFill/>
        </p:spPr>
        <p:txBody>
          <a:bodyPr rtlCol="0" wrap="square">
            <a:spAutoFit/>
          </a:bodyPr>
          <a:p>
            <a:pPr indent="-285750" marL="285750">
              <a:buFont typeface="Wingdings" panose="05000000000000000000" pitchFamily="2" charset="2"/>
              <a:buChar char="§"/>
            </a:pPr>
            <a:r>
              <a:rPr dirty="0" sz="2400" lang="en-US"/>
              <a:t>TABLES.</a:t>
            </a:r>
          </a:p>
          <a:p>
            <a:pPr indent="-285750" marL="285750">
              <a:buFont typeface="Wingdings" panose="05000000000000000000" pitchFamily="2" charset="2"/>
              <a:buChar char="§"/>
            </a:pPr>
            <a:r>
              <a:rPr dirty="0" sz="2400" lang="en-US"/>
              <a:t>SLICERS.</a:t>
            </a:r>
          </a:p>
          <a:p>
            <a:pPr indent="-285750" marL="285750">
              <a:buFont typeface="Wingdings" panose="05000000000000000000" pitchFamily="2" charset="2"/>
              <a:buChar char="§"/>
            </a:pPr>
            <a:r>
              <a:rPr dirty="0" sz="2400" lang="en-US"/>
              <a:t>PIVOT CHART(</a:t>
            </a:r>
            <a:r>
              <a:rPr dirty="0" sz="2400" lang="en-US">
                <a:solidFill>
                  <a:schemeClr val="tx2">
                    <a:lumMod val="60000"/>
                    <a:lumOff val="40000"/>
                  </a:schemeClr>
                </a:solidFill>
              </a:rPr>
              <a:t>LINE CHART,PIE CHART &amp; BAR CHART</a:t>
            </a:r>
            <a:r>
              <a:rPr dirty="0" sz="2400" lang="en-US"/>
              <a:t>).</a:t>
            </a:r>
          </a:p>
          <a:p>
            <a:pPr indent="-285750" marL="285750">
              <a:buFont typeface="Wingdings" panose="05000000000000000000" pitchFamily="2" charset="2"/>
              <a:buChar char="§"/>
            </a:pPr>
            <a:r>
              <a:rPr dirty="0" sz="2400" lang="en-US"/>
              <a:t>CONDITIONAL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457200" y="990600"/>
            <a:ext cx="6082348" cy="570669"/>
          </a:xfrm>
          <a:prstGeom prst="rect"/>
        </p:spPr>
        <p:txBody>
          <a:bodyPr bIns="0" lIns="0" rIns="0" rtlCol="0" tIns="16510" vert="horz" wrap="square">
            <a:spAutoFit/>
          </a:bodyPr>
          <a:p>
            <a:pPr marL="12700">
              <a:lnSpc>
                <a:spcPct val="100000"/>
              </a:lnSpc>
              <a:spcBef>
                <a:spcPts val="130"/>
              </a:spcBef>
            </a:pPr>
            <a:r>
              <a:rPr dirty="0" sz="3600" spc="25"/>
              <a:t>W</a:t>
            </a:r>
            <a:r>
              <a:rPr dirty="0" sz="3600" spc="-20"/>
              <a:t>H</a:t>
            </a:r>
            <a:r>
              <a:rPr dirty="0" sz="3600" spc="20"/>
              <a:t>O</a:t>
            </a:r>
            <a:r>
              <a:rPr dirty="0" sz="3600" spc="-235"/>
              <a:t> </a:t>
            </a:r>
            <a:r>
              <a:rPr dirty="0" sz="3600" spc="-10"/>
              <a:t>AR</a:t>
            </a:r>
            <a:r>
              <a:rPr dirty="0" sz="3600" spc="15"/>
              <a:t>E</a:t>
            </a:r>
            <a:r>
              <a:rPr dirty="0" sz="3600" spc="-35"/>
              <a:t> </a:t>
            </a:r>
            <a:r>
              <a:rPr dirty="0" sz="3600" spc="-10"/>
              <a:t>T</a:t>
            </a:r>
            <a:r>
              <a:rPr dirty="0" sz="3600" spc="-15"/>
              <a:t>H</a:t>
            </a:r>
            <a:r>
              <a:rPr dirty="0" sz="3600" spc="15"/>
              <a:t>E</a:t>
            </a: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dirty="0" sz="36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6"/>
          <p:cNvSpPr txBox="1"/>
          <p:nvPr/>
        </p:nvSpPr>
        <p:spPr>
          <a:xfrm>
            <a:off x="457200" y="1905000"/>
            <a:ext cx="8077200" cy="2504441"/>
          </a:xfrm>
          <a:prstGeom prst="rect"/>
          <a:noFill/>
        </p:spPr>
        <p:txBody>
          <a:bodyPr rtlCol="0" wrap="square">
            <a:spAutoFit/>
          </a:bodyPr>
          <a:p>
            <a:pPr indent="-457200" marL="457200">
              <a:buFont typeface="+mj-lt"/>
              <a:buAutoNum type="alphaUcPeriod"/>
            </a:pPr>
            <a:r>
              <a:rPr dirty="0" sz="3200" lang="en-US"/>
              <a:t>Human Resources (HR) Department</a:t>
            </a:r>
          </a:p>
          <a:p>
            <a:pPr indent="-457200" marL="457200">
              <a:buFont typeface="+mj-lt"/>
              <a:buAutoNum type="alphaUcPeriod"/>
            </a:pPr>
            <a:r>
              <a:rPr dirty="0" sz="3200" lang="en-US"/>
              <a:t>Finance Department</a:t>
            </a:r>
          </a:p>
          <a:p>
            <a:pPr indent="-457200" marL="457200">
              <a:buFont typeface="+mj-lt"/>
              <a:buAutoNum type="alphaUcPeriod"/>
            </a:pPr>
            <a:r>
              <a:rPr dirty="0" sz="3200" lang="en-US"/>
              <a:t>Compensation and Benefits Specialists</a:t>
            </a:r>
          </a:p>
          <a:p>
            <a:pPr indent="-457200" marL="457200">
              <a:buFont typeface="+mj-lt"/>
              <a:buAutoNum type="alphaUcPeriod"/>
            </a:pPr>
            <a:r>
              <a:rPr dirty="0" sz="3200" lang="en-US"/>
              <a:t>Operational Managers</a:t>
            </a:r>
          </a:p>
          <a:p>
            <a:pPr indent="-457200" marL="457200">
              <a:buFont typeface="+mj-lt"/>
              <a:buAutoNum type="alphaUcPeriod"/>
            </a:pPr>
            <a:r>
              <a:rPr dirty="0" sz="3200" lang="en-US"/>
              <a:t> IT and Data Management Teams</a:t>
            </a:r>
            <a:endParaRPr dirty="0"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7"/>
          <p:cNvSpPr txBox="1"/>
          <p:nvPr/>
        </p:nvSpPr>
        <p:spPr>
          <a:xfrm>
            <a:off x="2971800" y="1733549"/>
            <a:ext cx="6248400" cy="5019041"/>
          </a:xfrm>
          <a:prstGeom prst="rect"/>
          <a:noFill/>
        </p:spPr>
        <p:txBody>
          <a:bodyPr rtlCol="0" wrap="square">
            <a:spAutoFit/>
          </a:bodyPr>
          <a:p>
            <a:pPr indent="-342900" marL="342900">
              <a:buFont typeface="Wingdings" panose="05000000000000000000" pitchFamily="2" charset="2"/>
              <a:buChar char="q"/>
            </a:pPr>
            <a:r>
              <a:rPr b="1" dirty="0" sz="2400" lang="en-US"/>
              <a:t>User-Friendly Interface:</a:t>
            </a:r>
            <a:endParaRPr dirty="0" sz="2400" lang="en-US"/>
          </a:p>
          <a:p>
            <a:pPr>
              <a:buFont typeface="Arial" panose="020B0604020202020204" pitchFamily="34" charset="0"/>
              <a:buChar char="•"/>
            </a:pPr>
            <a:r>
              <a:rPr b="1" dirty="0" sz="2000" lang="en-US"/>
              <a:t>Accessibility</a:t>
            </a:r>
            <a:r>
              <a:rPr dirty="0" sz="2000" lang="en-US"/>
              <a:t> </a:t>
            </a:r>
          </a:p>
          <a:p>
            <a:pPr>
              <a:buFont typeface="Arial" panose="020B0604020202020204" pitchFamily="34" charset="0"/>
              <a:buChar char="•"/>
            </a:pPr>
            <a:r>
              <a:rPr b="1" dirty="0" sz="2000" lang="en-US"/>
              <a:t>Ease of Use</a:t>
            </a:r>
          </a:p>
          <a:p>
            <a:pPr indent="-342900" marL="342900">
              <a:buFont typeface="Wingdings" panose="05000000000000000000" pitchFamily="2" charset="2"/>
              <a:buChar char="q"/>
            </a:pPr>
            <a:r>
              <a:rPr b="1" dirty="0" sz="2400" lang="en-US"/>
              <a:t>Comprehensive Data Management:</a:t>
            </a:r>
            <a:endParaRPr dirty="0" sz="2400" lang="en-US"/>
          </a:p>
          <a:p>
            <a:pPr>
              <a:buFont typeface="Arial" panose="020B0604020202020204" pitchFamily="34" charset="0"/>
              <a:buChar char="•"/>
            </a:pPr>
            <a:r>
              <a:rPr b="1" dirty="0" sz="2000" lang="en-US"/>
              <a:t>Data Organization</a:t>
            </a:r>
            <a:endParaRPr dirty="0" sz="2000" lang="en-US"/>
          </a:p>
          <a:p>
            <a:pPr>
              <a:buFont typeface="Arial" panose="020B0604020202020204" pitchFamily="34" charset="0"/>
              <a:buChar char="•"/>
            </a:pPr>
            <a:r>
              <a:rPr b="1" dirty="0" sz="2000" lang="en-US"/>
              <a:t>Data Integration</a:t>
            </a:r>
          </a:p>
          <a:p>
            <a:pPr indent="-342900" marL="342900">
              <a:buFont typeface="Wingdings" panose="05000000000000000000" pitchFamily="2" charset="2"/>
              <a:buChar char="q"/>
            </a:pPr>
            <a:r>
              <a:rPr b="1" dirty="0" sz="2400" lang="en-US"/>
              <a:t>Advanced Analytical Tools:</a:t>
            </a:r>
            <a:endParaRPr dirty="0" sz="2400" lang="en-US"/>
          </a:p>
          <a:p>
            <a:pPr>
              <a:buFont typeface="Arial" panose="020B0604020202020204" pitchFamily="34" charset="0"/>
              <a:buChar char="•"/>
            </a:pPr>
            <a:r>
              <a:rPr b="1" dirty="0" sz="2000" lang="en-US"/>
              <a:t>Formulas and Functions</a:t>
            </a:r>
          </a:p>
          <a:p>
            <a:pPr>
              <a:buFont typeface="Arial" panose="020B0604020202020204" pitchFamily="34" charset="0"/>
              <a:buChar char="•"/>
            </a:pPr>
            <a:r>
              <a:rPr b="1" dirty="0" sz="2000" lang="en-US"/>
              <a:t>PivotTables</a:t>
            </a:r>
          </a:p>
          <a:p>
            <a:pPr indent="-342900" marL="342900">
              <a:buFont typeface="Wingdings" panose="05000000000000000000" pitchFamily="2" charset="2"/>
              <a:buChar char="q"/>
            </a:pPr>
            <a:r>
              <a:rPr b="1" dirty="0" sz="2400" lang="en-US"/>
              <a:t>Visual Representation:</a:t>
            </a:r>
            <a:endParaRPr dirty="0" sz="2400" lang="en-US"/>
          </a:p>
          <a:p>
            <a:pPr>
              <a:buFont typeface="Arial" panose="020B0604020202020204" pitchFamily="34" charset="0"/>
              <a:buChar char="•"/>
            </a:pPr>
            <a:r>
              <a:rPr b="1" dirty="0" sz="2000" lang="en-US"/>
              <a:t>Charts and Graphs</a:t>
            </a:r>
          </a:p>
          <a:p>
            <a:pPr indent="-342900" marL="342900">
              <a:buFont typeface="Wingdings" panose="05000000000000000000" pitchFamily="2" charset="2"/>
              <a:buChar char="q"/>
            </a:pPr>
            <a:r>
              <a:rPr b="1" dirty="0" sz="2400" lang="en-IN"/>
              <a:t>Scenario Analysis</a:t>
            </a:r>
            <a:r>
              <a:rPr dirty="0" sz="2400" lang="en-IN"/>
              <a:t>:</a:t>
            </a:r>
          </a:p>
          <a:p>
            <a:pPr indent="-342900" marL="342900">
              <a:buFont typeface="Wingdings" panose="05000000000000000000" pitchFamily="2" charset="2"/>
              <a:buChar char="§"/>
            </a:pPr>
            <a:r>
              <a:rPr b="1" dirty="0" sz="2000" lang="en-IN"/>
              <a:t>Used to analyse different situation</a:t>
            </a:r>
          </a:p>
          <a:p>
            <a:pPr indent="-342900" marL="342900">
              <a:buFont typeface="Wingdings" panose="05000000000000000000" pitchFamily="2" charset="2"/>
              <a:buChar char="§"/>
            </a:pPr>
            <a:endParaRPr dirty="0" sz="2400" lang="en-IN"/>
          </a:p>
          <a:p>
            <a:pPr indent="-342900" marL="342900">
              <a:buFont typeface="Arial" panose="020B0604020202020204" pitchFamily="34" charset="0"/>
              <a:buChar char="•"/>
            </a:pP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55813"/>
            <a:ext cx="10681335" cy="723901"/>
          </a:xfrm>
        </p:spPr>
        <p:txBody>
          <a:bodyPr/>
          <a:p>
            <a:r>
              <a:rPr dirty="0" lang="en-IN"/>
              <a:t>Dataset Description</a:t>
            </a:r>
          </a:p>
        </p:txBody>
      </p:sp>
      <p:sp>
        <p:nvSpPr>
          <p:cNvPr id="1048666" name="TextBox 2"/>
          <p:cNvSpPr txBox="1"/>
          <p:nvPr/>
        </p:nvSpPr>
        <p:spPr>
          <a:xfrm>
            <a:off x="755332" y="1175165"/>
            <a:ext cx="7321868" cy="4663440"/>
          </a:xfrm>
          <a:prstGeom prst="rect"/>
          <a:noFill/>
        </p:spPr>
        <p:txBody>
          <a:bodyPr rtlCol="0" wrap="square">
            <a:spAutoFit/>
          </a:bodyPr>
          <a:p>
            <a:r>
              <a:rPr b="1" dirty="0" sz="2800" lang="en-US"/>
              <a:t>Data Overview</a:t>
            </a:r>
            <a:r>
              <a:rPr b="1" dirty="0" lang="en-US"/>
              <a:t>:</a:t>
            </a:r>
          </a:p>
          <a:p>
            <a:r>
              <a:rPr b="1" dirty="0" lang="en-US"/>
              <a:t>The dataset contains information about employees within an organization, This data is used to calculate and </a:t>
            </a:r>
            <a:r>
              <a:rPr b="1" dirty="0" lang="en-US" err="1"/>
              <a:t>analyse</a:t>
            </a:r>
            <a:r>
              <a:rPr b="1" dirty="0" lang="en-US"/>
              <a:t> the project progress metrics.</a:t>
            </a:r>
          </a:p>
          <a:p>
            <a:r>
              <a:rPr b="1" dirty="0" sz="2800" lang="en-IN"/>
              <a:t>Data Fields</a:t>
            </a:r>
            <a:r>
              <a:rPr b="1" dirty="0" lang="en-IN"/>
              <a:t>:</a:t>
            </a:r>
          </a:p>
          <a:p>
            <a:pPr indent="-342900" marL="342900">
              <a:buFont typeface="+mj-lt"/>
              <a:buAutoNum type="arabicPeriod"/>
            </a:pPr>
            <a:r>
              <a:rPr b="1" dirty="0" lang="en-US"/>
              <a:t>Employee name	</a:t>
            </a:r>
          </a:p>
          <a:p>
            <a:pPr indent="-342900" marL="342900">
              <a:buFont typeface="+mj-lt"/>
              <a:buAutoNum type="arabicPeriod"/>
            </a:pPr>
            <a:r>
              <a:rPr b="1" dirty="0" lang="en-US" err="1"/>
              <a:t>EmpID</a:t>
            </a:r>
            <a:r>
              <a:rPr b="1" dirty="0" lang="en-US"/>
              <a:t>	</a:t>
            </a:r>
          </a:p>
          <a:p>
            <a:pPr indent="-342900" marL="342900">
              <a:buFont typeface="+mj-lt"/>
              <a:buAutoNum type="arabicPeriod"/>
            </a:pPr>
            <a:r>
              <a:rPr b="1" dirty="0" lang="en-US"/>
              <a:t>Department	</a:t>
            </a:r>
          </a:p>
          <a:p>
            <a:pPr indent="-342900" marL="342900">
              <a:buFont typeface="+mj-lt"/>
              <a:buAutoNum type="arabicPeriod"/>
            </a:pPr>
            <a:r>
              <a:rPr b="1" dirty="0" lang="en-US"/>
              <a:t>Gender	</a:t>
            </a:r>
          </a:p>
          <a:p>
            <a:pPr indent="-342900" marL="342900">
              <a:buFont typeface="+mj-lt"/>
              <a:buAutoNum type="arabicPeriod"/>
            </a:pPr>
            <a:r>
              <a:rPr b="1" dirty="0" lang="en-US" err="1"/>
              <a:t>RecruitmentSource</a:t>
            </a:r>
            <a:r>
              <a:rPr b="1" dirty="0" lang="en-US"/>
              <a:t>	</a:t>
            </a:r>
          </a:p>
          <a:p>
            <a:pPr indent="-342900" marL="342900">
              <a:buFont typeface="+mj-lt"/>
              <a:buAutoNum type="arabicPeriod"/>
            </a:pPr>
            <a:r>
              <a:rPr b="1" dirty="0" lang="en-US"/>
              <a:t> Salary per month 					</a:t>
            </a:r>
            <a:r>
              <a:rPr dirty="0" lang="en-US"/>
              <a:t>																							</a:t>
            </a:r>
          </a:p>
          <a:p>
            <a:pPr indent="-342900" marL="342900">
              <a:buFont typeface="+mj-lt"/>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3108543"/>
          </a:xfrm>
          <a:prstGeom prst="rect"/>
          <a:noFill/>
        </p:spPr>
        <p:txBody>
          <a:bodyPr rtlCol="0" wrap="square">
            <a:spAutoFit/>
          </a:bodyPr>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Dynamic Dashboards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Advanced Data Visualization</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Segmentation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Comparative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Interactive Reports</a:t>
            </a:r>
          </a:p>
          <a:p>
            <a:pPr algn="l" indent="-571500" marL="571500">
              <a:buFont typeface="+mj-lt"/>
              <a:buAutoNum type="romanUcPeriod"/>
            </a:pPr>
            <a:r>
              <a:rPr dirty="0" sz="2800" lang="en-US">
                <a:solidFill>
                  <a:srgbClr val="0D0D0D"/>
                </a:solidFill>
                <a:latin typeface="Times New Roman" panose="02020603050405020304" pitchFamily="18" charset="0"/>
                <a:cs typeface="Times New Roman" panose="02020603050405020304" pitchFamily="18" charset="0"/>
              </a:rPr>
              <a:t>Slicers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ashwin kumar</cp:lastModifiedBy>
  <dcterms:created xsi:type="dcterms:W3CDTF">2024-03-28T06:07:22Z</dcterms:created>
  <dcterms:modified xsi:type="dcterms:W3CDTF">2024-09-11T03:50:57Z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5c7c577dde52460e8dd7656b012e5f6a</vt:lpwstr>
  </property>
</Properties>
</file>