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16"/>
  </p:notesMasterIdLst>
  <p:sldIdLst>
    <p:sldId id="256" r:id="rId2"/>
    <p:sldId id="268" r:id="rId3"/>
    <p:sldId id="269" r:id="rId4"/>
    <p:sldId id="265" r:id="rId5"/>
    <p:sldId id="267" r:id="rId6"/>
    <p:sldId id="258" r:id="rId7"/>
    <p:sldId id="261" r:id="rId8"/>
    <p:sldId id="262" r:id="rId9"/>
    <p:sldId id="264" r:id="rId10"/>
    <p:sldId id="263" r:id="rId11"/>
    <p:sldId id="260" r:id="rId12"/>
    <p:sldId id="259" r:id="rId13"/>
    <p:sldId id="266"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06" autoAdjust="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203232-D910-4295-86FF-DBAB80C8245B}"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BD06CE48-4183-4F94-B607-CDEC99EEFBB6}">
      <dgm:prSet custT="1"/>
      <dgm:spPr>
        <a:solidFill>
          <a:schemeClr val="accent2">
            <a:lumMod val="50000"/>
          </a:schemeClr>
        </a:solidFill>
      </dgm:spPr>
      <dgm:t>
        <a:bodyPr/>
        <a:lstStyle/>
        <a:p>
          <a:r>
            <a:rPr lang="en-US" sz="1300" b="1" dirty="0"/>
            <a:t>Healthcare Domain Overview:</a:t>
          </a:r>
          <a:endParaRPr lang="en-IN" sz="1300" dirty="0"/>
        </a:p>
      </dgm:t>
    </dgm:pt>
    <dgm:pt modelId="{C8562B29-46DF-4E37-A103-BB62CAE3C7D8}" type="parTrans" cxnId="{16BCEA57-4E08-4E58-8445-A3D78E9CA1A9}">
      <dgm:prSet/>
      <dgm:spPr/>
      <dgm:t>
        <a:bodyPr/>
        <a:lstStyle/>
        <a:p>
          <a:endParaRPr lang="en-IN"/>
        </a:p>
      </dgm:t>
    </dgm:pt>
    <dgm:pt modelId="{07C4A418-7DE2-4D49-8ACB-A0B283BD5E94}" type="sibTrans" cxnId="{16BCEA57-4E08-4E58-8445-A3D78E9CA1A9}">
      <dgm:prSet/>
      <dgm:spPr/>
      <dgm:t>
        <a:bodyPr/>
        <a:lstStyle/>
        <a:p>
          <a:endParaRPr lang="en-IN"/>
        </a:p>
      </dgm:t>
    </dgm:pt>
    <dgm:pt modelId="{2CF1F4D7-B4DC-412B-811C-105D8A181544}">
      <dgm:prSet custT="1"/>
      <dgm:spPr>
        <a:solidFill>
          <a:schemeClr val="accent2">
            <a:lumMod val="20000"/>
            <a:lumOff val="80000"/>
            <a:alpha val="90000"/>
          </a:schemeClr>
        </a:solidFill>
      </dgm:spPr>
      <dgm:t>
        <a:bodyPr/>
        <a:lstStyle/>
        <a:p>
          <a:r>
            <a:rPr lang="en-US" sz="1550" dirty="0"/>
            <a:t> The healthcare domain stands as a critical pillar of societal well-being, dedicated to the provision of medical services, preventive care, and the continuous improvement of patient outcomes. </a:t>
          </a:r>
          <a:endParaRPr lang="en-IN" sz="1550" dirty="0"/>
        </a:p>
      </dgm:t>
    </dgm:pt>
    <dgm:pt modelId="{CCDA40D1-F061-4572-BE99-9FC9E5D4ECD7}" type="parTrans" cxnId="{2AE4DCCC-2109-4B57-816A-3DFCECD7856B}">
      <dgm:prSet/>
      <dgm:spPr/>
      <dgm:t>
        <a:bodyPr/>
        <a:lstStyle/>
        <a:p>
          <a:endParaRPr lang="en-IN"/>
        </a:p>
      </dgm:t>
    </dgm:pt>
    <dgm:pt modelId="{04A29490-3AC7-425B-8110-F596DC56E582}" type="sibTrans" cxnId="{2AE4DCCC-2109-4B57-816A-3DFCECD7856B}">
      <dgm:prSet/>
      <dgm:spPr/>
      <dgm:t>
        <a:bodyPr/>
        <a:lstStyle/>
        <a:p>
          <a:endParaRPr lang="en-IN"/>
        </a:p>
      </dgm:t>
    </dgm:pt>
    <dgm:pt modelId="{5E0E1897-474D-4F90-B00E-6C4CE5D90DF0}">
      <dgm:prSet custT="1"/>
      <dgm:spPr>
        <a:solidFill>
          <a:schemeClr val="accent2">
            <a:lumMod val="50000"/>
          </a:schemeClr>
        </a:solidFill>
      </dgm:spPr>
      <dgm:t>
        <a:bodyPr/>
        <a:lstStyle/>
        <a:p>
          <a:r>
            <a:rPr lang="en-US" sz="1300" b="1" dirty="0"/>
            <a:t>Project Name: Dialysis of Patients</a:t>
          </a:r>
          <a:endParaRPr lang="en-IN" sz="1300" dirty="0"/>
        </a:p>
      </dgm:t>
    </dgm:pt>
    <dgm:pt modelId="{B0C987B5-2243-417E-827D-A9DF844985FC}" type="parTrans" cxnId="{860D49E6-5E8B-4CBD-B370-9298427A89FC}">
      <dgm:prSet/>
      <dgm:spPr/>
      <dgm:t>
        <a:bodyPr/>
        <a:lstStyle/>
        <a:p>
          <a:endParaRPr lang="en-IN"/>
        </a:p>
      </dgm:t>
    </dgm:pt>
    <dgm:pt modelId="{D65418B6-1249-43E1-9F7E-6EA7F95C8F02}" type="sibTrans" cxnId="{860D49E6-5E8B-4CBD-B370-9298427A89FC}">
      <dgm:prSet/>
      <dgm:spPr/>
      <dgm:t>
        <a:bodyPr/>
        <a:lstStyle/>
        <a:p>
          <a:endParaRPr lang="en-IN"/>
        </a:p>
      </dgm:t>
    </dgm:pt>
    <dgm:pt modelId="{9016C0BC-B909-45E9-90AB-7E415888660C}">
      <dgm:prSet custT="1"/>
      <dgm:spPr>
        <a:solidFill>
          <a:schemeClr val="accent2">
            <a:lumMod val="20000"/>
            <a:lumOff val="80000"/>
            <a:alpha val="90000"/>
          </a:schemeClr>
        </a:solidFill>
      </dgm:spPr>
      <dgm:t>
        <a:bodyPr/>
        <a:lstStyle/>
        <a:p>
          <a:r>
            <a:rPr lang="en-US" sz="1600" dirty="0"/>
            <a:t>The "Dialysis of Patients" project within the healthcare domain focuses specifically on the realm of dialysis facilities and the outcomes of patients undergoing dialysis treatment. </a:t>
          </a:r>
          <a:endParaRPr lang="en-IN" sz="1600" dirty="0"/>
        </a:p>
      </dgm:t>
    </dgm:pt>
    <dgm:pt modelId="{E716C429-85FF-4F07-93F2-C3A4E7411A3E}" type="parTrans" cxnId="{814D0A03-E723-4A2C-B250-96F89603609D}">
      <dgm:prSet/>
      <dgm:spPr/>
      <dgm:t>
        <a:bodyPr/>
        <a:lstStyle/>
        <a:p>
          <a:endParaRPr lang="en-IN"/>
        </a:p>
      </dgm:t>
    </dgm:pt>
    <dgm:pt modelId="{30F2206B-3CD0-41E1-92D3-452DE8C35A56}" type="sibTrans" cxnId="{814D0A03-E723-4A2C-B250-96F89603609D}">
      <dgm:prSet/>
      <dgm:spPr/>
      <dgm:t>
        <a:bodyPr/>
        <a:lstStyle/>
        <a:p>
          <a:endParaRPr lang="en-IN"/>
        </a:p>
      </dgm:t>
    </dgm:pt>
    <dgm:pt modelId="{089B071B-4A6C-48B8-8BE2-6CBEB4570270}">
      <dgm:prSet custT="1"/>
      <dgm:spPr>
        <a:solidFill>
          <a:schemeClr val="accent2">
            <a:lumMod val="20000"/>
            <a:lumOff val="80000"/>
            <a:alpha val="90000"/>
          </a:schemeClr>
        </a:solidFill>
      </dgm:spPr>
      <dgm:t>
        <a:bodyPr/>
        <a:lstStyle/>
        <a:p>
          <a:endParaRPr lang="en-IN" sz="1600" dirty="0"/>
        </a:p>
      </dgm:t>
    </dgm:pt>
    <dgm:pt modelId="{250A088C-E76D-4D54-A8E2-83DD1FD0682C}" type="parTrans" cxnId="{9964B900-457D-4FBB-9F09-22F1034CD8F6}">
      <dgm:prSet/>
      <dgm:spPr/>
      <dgm:t>
        <a:bodyPr/>
        <a:lstStyle/>
        <a:p>
          <a:endParaRPr lang="en-IN"/>
        </a:p>
      </dgm:t>
    </dgm:pt>
    <dgm:pt modelId="{AC9978A1-EF20-4713-8746-505F71407013}" type="sibTrans" cxnId="{9964B900-457D-4FBB-9F09-22F1034CD8F6}">
      <dgm:prSet/>
      <dgm:spPr/>
      <dgm:t>
        <a:bodyPr/>
        <a:lstStyle/>
        <a:p>
          <a:endParaRPr lang="en-IN"/>
        </a:p>
      </dgm:t>
    </dgm:pt>
    <dgm:pt modelId="{D3011B40-16CE-4CD0-B0C7-50CF146B97EB}">
      <dgm:prSet custT="1"/>
      <dgm:spPr>
        <a:solidFill>
          <a:schemeClr val="accent2">
            <a:lumMod val="20000"/>
            <a:lumOff val="80000"/>
            <a:alpha val="90000"/>
          </a:schemeClr>
        </a:solidFill>
      </dgm:spPr>
      <dgm:t>
        <a:bodyPr/>
        <a:lstStyle/>
        <a:p>
          <a:r>
            <a:rPr lang="en-US" sz="1550" dirty="0"/>
            <a:t> In an era of technological advancements, data-driven decision-making has become instrumental in optimizing healthcare delivery, ensuring patient safety, and enhancing operational efficiency. </a:t>
          </a:r>
          <a:endParaRPr lang="en-IN" sz="1550" dirty="0"/>
        </a:p>
      </dgm:t>
    </dgm:pt>
    <dgm:pt modelId="{F08A8049-6958-4FCD-BF11-01CD69CFAEF5}" type="parTrans" cxnId="{B4C2C963-F599-4F60-A394-A0734DD00C34}">
      <dgm:prSet/>
      <dgm:spPr/>
      <dgm:t>
        <a:bodyPr/>
        <a:lstStyle/>
        <a:p>
          <a:endParaRPr lang="en-IN"/>
        </a:p>
      </dgm:t>
    </dgm:pt>
    <dgm:pt modelId="{397FB075-8D62-4B4C-BBE7-611EDFB3966E}" type="sibTrans" cxnId="{B4C2C963-F599-4F60-A394-A0734DD00C34}">
      <dgm:prSet/>
      <dgm:spPr/>
      <dgm:t>
        <a:bodyPr/>
        <a:lstStyle/>
        <a:p>
          <a:endParaRPr lang="en-IN"/>
        </a:p>
      </dgm:t>
    </dgm:pt>
    <dgm:pt modelId="{8F1EDC80-D149-41B1-8042-9A5BC88E540D}">
      <dgm:prSet custT="1"/>
      <dgm:spPr>
        <a:solidFill>
          <a:schemeClr val="accent2">
            <a:lumMod val="20000"/>
            <a:lumOff val="80000"/>
            <a:alpha val="90000"/>
          </a:schemeClr>
        </a:solidFill>
      </dgm:spPr>
      <dgm:t>
        <a:bodyPr/>
        <a:lstStyle/>
        <a:p>
          <a:r>
            <a:rPr lang="en-US" sz="1550" dirty="0"/>
            <a:t> Key stakeholders within this domain include healthcare providers, administrators, policymakers, and, most importantly, patients. The overarching goal is to establish systems and processes that not only treat illnesses but also promote holistic well-being and preventive care.</a:t>
          </a:r>
          <a:endParaRPr lang="en-IN" sz="1550" dirty="0"/>
        </a:p>
      </dgm:t>
    </dgm:pt>
    <dgm:pt modelId="{24B8D0D7-D32B-40AA-B21E-9A654DDE5752}" type="parTrans" cxnId="{F743DC9F-3FE7-4409-9F7C-5DFB1C6593FC}">
      <dgm:prSet/>
      <dgm:spPr/>
      <dgm:t>
        <a:bodyPr/>
        <a:lstStyle/>
        <a:p>
          <a:endParaRPr lang="en-IN"/>
        </a:p>
      </dgm:t>
    </dgm:pt>
    <dgm:pt modelId="{FAFF66B1-B914-4C6A-BC0D-B9C139E02D9E}" type="sibTrans" cxnId="{F743DC9F-3FE7-4409-9F7C-5DFB1C6593FC}">
      <dgm:prSet/>
      <dgm:spPr/>
      <dgm:t>
        <a:bodyPr/>
        <a:lstStyle/>
        <a:p>
          <a:endParaRPr lang="en-IN"/>
        </a:p>
      </dgm:t>
    </dgm:pt>
    <dgm:pt modelId="{2C6BFEC6-5D15-41FC-B3C3-7D6E0F317D71}">
      <dgm:prSet custT="1"/>
      <dgm:spPr>
        <a:solidFill>
          <a:schemeClr val="accent2">
            <a:lumMod val="20000"/>
            <a:lumOff val="80000"/>
            <a:alpha val="90000"/>
          </a:schemeClr>
        </a:solidFill>
      </dgm:spPr>
      <dgm:t>
        <a:bodyPr/>
        <a:lstStyle/>
        <a:p>
          <a:r>
            <a:rPr lang="en-US" sz="1600" dirty="0"/>
            <a:t>Dialysis plays a crucial role in managing kidney-related disorders and is a lifeline for individuals with compromised kidney function. </a:t>
          </a:r>
          <a:endParaRPr lang="en-IN" sz="1600" dirty="0"/>
        </a:p>
      </dgm:t>
    </dgm:pt>
    <dgm:pt modelId="{1DB98ECE-A210-4120-A447-03DB83A7B540}" type="parTrans" cxnId="{DCF6FF68-BA6E-4124-9290-07EB8B161D15}">
      <dgm:prSet/>
      <dgm:spPr/>
      <dgm:t>
        <a:bodyPr/>
        <a:lstStyle/>
        <a:p>
          <a:endParaRPr lang="en-IN"/>
        </a:p>
      </dgm:t>
    </dgm:pt>
    <dgm:pt modelId="{3C6361D4-DB19-4F3F-85BE-40C8F1FACB4C}" type="sibTrans" cxnId="{DCF6FF68-BA6E-4124-9290-07EB8B161D15}">
      <dgm:prSet/>
      <dgm:spPr/>
      <dgm:t>
        <a:bodyPr/>
        <a:lstStyle/>
        <a:p>
          <a:endParaRPr lang="en-IN"/>
        </a:p>
      </dgm:t>
    </dgm:pt>
    <dgm:pt modelId="{6EB7FF3F-C026-4B94-82DB-58F9AA20FF43}">
      <dgm:prSet custT="1"/>
      <dgm:spPr>
        <a:solidFill>
          <a:schemeClr val="accent2">
            <a:lumMod val="20000"/>
            <a:lumOff val="80000"/>
            <a:alpha val="90000"/>
          </a:schemeClr>
        </a:solidFill>
      </dgm:spPr>
      <dgm:t>
        <a:bodyPr/>
        <a:lstStyle/>
        <a:p>
          <a:r>
            <a:rPr lang="en-US" sz="1600" dirty="0"/>
            <a:t>The project aims to shed light on various aspects, ranging from facility characteristics and operational statistics to patient outcomes and financial considerations.</a:t>
          </a:r>
          <a:endParaRPr lang="en-IN" sz="1600" dirty="0"/>
        </a:p>
      </dgm:t>
    </dgm:pt>
    <dgm:pt modelId="{18D90F71-BE83-48F4-99E4-15E31A3A7C29}" type="parTrans" cxnId="{1D003E3C-962F-4095-AB64-9F7E9B38E270}">
      <dgm:prSet/>
      <dgm:spPr/>
      <dgm:t>
        <a:bodyPr/>
        <a:lstStyle/>
        <a:p>
          <a:endParaRPr lang="en-IN"/>
        </a:p>
      </dgm:t>
    </dgm:pt>
    <dgm:pt modelId="{63FC40BD-9D7D-4462-8A7B-745205278EE6}" type="sibTrans" cxnId="{1D003E3C-962F-4095-AB64-9F7E9B38E270}">
      <dgm:prSet/>
      <dgm:spPr/>
      <dgm:t>
        <a:bodyPr/>
        <a:lstStyle/>
        <a:p>
          <a:endParaRPr lang="en-IN"/>
        </a:p>
      </dgm:t>
    </dgm:pt>
    <dgm:pt modelId="{C5746165-C0B9-44A6-A58F-D4860A375969}">
      <dgm:prSet custT="1"/>
      <dgm:spPr>
        <a:solidFill>
          <a:schemeClr val="accent2">
            <a:lumMod val="20000"/>
            <a:lumOff val="80000"/>
            <a:alpha val="90000"/>
          </a:schemeClr>
        </a:solidFill>
      </dgm:spPr>
      <dgm:t>
        <a:bodyPr/>
        <a:lstStyle/>
        <a:p>
          <a:r>
            <a:rPr lang="en-US" sz="1600" dirty="0"/>
            <a:t>By analyzing key performance indicators (KPIs) derived from datasets, the project seeks to provide actionable insights that can influence decision-making, improve patient care, and contribute to the overall optimization of dialysis facilities.</a:t>
          </a:r>
          <a:endParaRPr lang="en-IN" sz="1600" dirty="0"/>
        </a:p>
      </dgm:t>
    </dgm:pt>
    <dgm:pt modelId="{13F14225-44A3-4E48-8D9A-29BC0AF7D60B}" type="parTrans" cxnId="{ACB22359-E0AC-4E91-AF36-7E9AAA8D8025}">
      <dgm:prSet/>
      <dgm:spPr/>
      <dgm:t>
        <a:bodyPr/>
        <a:lstStyle/>
        <a:p>
          <a:endParaRPr lang="en-IN"/>
        </a:p>
      </dgm:t>
    </dgm:pt>
    <dgm:pt modelId="{160F8836-FFCC-4E6B-AFD8-FA37407701A7}" type="sibTrans" cxnId="{ACB22359-E0AC-4E91-AF36-7E9AAA8D8025}">
      <dgm:prSet/>
      <dgm:spPr/>
      <dgm:t>
        <a:bodyPr/>
        <a:lstStyle/>
        <a:p>
          <a:endParaRPr lang="en-IN"/>
        </a:p>
      </dgm:t>
    </dgm:pt>
    <dgm:pt modelId="{3A79580F-4544-432B-882B-FCF0C52E995D}" type="pres">
      <dgm:prSet presAssocID="{D5203232-D910-4295-86FF-DBAB80C8245B}" presName="linearFlow" presStyleCnt="0">
        <dgm:presLayoutVars>
          <dgm:dir/>
          <dgm:animLvl val="lvl"/>
          <dgm:resizeHandles val="exact"/>
        </dgm:presLayoutVars>
      </dgm:prSet>
      <dgm:spPr/>
    </dgm:pt>
    <dgm:pt modelId="{E76292F1-60D0-49C3-858F-9FDAB152053E}" type="pres">
      <dgm:prSet presAssocID="{BD06CE48-4183-4F94-B607-CDEC99EEFBB6}" presName="composite" presStyleCnt="0"/>
      <dgm:spPr/>
    </dgm:pt>
    <dgm:pt modelId="{C3E84D25-0AEE-46BF-B3E4-DA12C543A89C}" type="pres">
      <dgm:prSet presAssocID="{BD06CE48-4183-4F94-B607-CDEC99EEFBB6}" presName="parentText" presStyleLbl="alignNode1" presStyleIdx="0" presStyleCnt="2" custLinFactNeighborX="0" custLinFactNeighborY="-9462">
        <dgm:presLayoutVars>
          <dgm:chMax val="1"/>
          <dgm:bulletEnabled val="1"/>
        </dgm:presLayoutVars>
      </dgm:prSet>
      <dgm:spPr/>
    </dgm:pt>
    <dgm:pt modelId="{C447CDC5-89F6-409B-99E3-CBEA4713C003}" type="pres">
      <dgm:prSet presAssocID="{BD06CE48-4183-4F94-B607-CDEC99EEFBB6}" presName="descendantText" presStyleLbl="alignAcc1" presStyleIdx="0" presStyleCnt="2" custScaleY="149946">
        <dgm:presLayoutVars>
          <dgm:bulletEnabled val="1"/>
        </dgm:presLayoutVars>
      </dgm:prSet>
      <dgm:spPr/>
    </dgm:pt>
    <dgm:pt modelId="{5AA17704-01BD-40C6-A3D2-36137C41DEEE}" type="pres">
      <dgm:prSet presAssocID="{07C4A418-7DE2-4D49-8ACB-A0B283BD5E94}" presName="sp" presStyleCnt="0"/>
      <dgm:spPr/>
    </dgm:pt>
    <dgm:pt modelId="{8B8878CC-36D7-45A1-8911-6E666A79969D}" type="pres">
      <dgm:prSet presAssocID="{5E0E1897-474D-4F90-B00E-6C4CE5D90DF0}" presName="composite" presStyleCnt="0"/>
      <dgm:spPr/>
    </dgm:pt>
    <dgm:pt modelId="{28E6A99E-6CDB-4BCF-AE11-D8C1058B27F9}" type="pres">
      <dgm:prSet presAssocID="{5E0E1897-474D-4F90-B00E-6C4CE5D90DF0}" presName="parentText" presStyleLbl="alignNode1" presStyleIdx="1" presStyleCnt="2" custLinFactNeighborX="0" custLinFactNeighborY="-13247">
        <dgm:presLayoutVars>
          <dgm:chMax val="1"/>
          <dgm:bulletEnabled val="1"/>
        </dgm:presLayoutVars>
      </dgm:prSet>
      <dgm:spPr/>
    </dgm:pt>
    <dgm:pt modelId="{D6241808-69E0-4FF0-A785-0EDF89B87275}" type="pres">
      <dgm:prSet presAssocID="{5E0E1897-474D-4F90-B00E-6C4CE5D90DF0}" presName="descendantText" presStyleLbl="alignAcc1" presStyleIdx="1" presStyleCnt="2" custScaleY="214958">
        <dgm:presLayoutVars>
          <dgm:bulletEnabled val="1"/>
        </dgm:presLayoutVars>
      </dgm:prSet>
      <dgm:spPr/>
    </dgm:pt>
  </dgm:ptLst>
  <dgm:cxnLst>
    <dgm:cxn modelId="{9964B900-457D-4FBB-9F09-22F1034CD8F6}" srcId="{5E0E1897-474D-4F90-B00E-6C4CE5D90DF0}" destId="{089B071B-4A6C-48B8-8BE2-6CBEB4570270}" srcOrd="4" destOrd="0" parTransId="{250A088C-E76D-4D54-A8E2-83DD1FD0682C}" sibTransId="{AC9978A1-EF20-4713-8746-505F71407013}"/>
    <dgm:cxn modelId="{7C140601-D3E1-4095-8B5A-3D78200C8CC0}" type="presOf" srcId="{6EB7FF3F-C026-4B94-82DB-58F9AA20FF43}" destId="{D6241808-69E0-4FF0-A785-0EDF89B87275}" srcOrd="0" destOrd="2" presId="urn:microsoft.com/office/officeart/2005/8/layout/chevron2"/>
    <dgm:cxn modelId="{814D0A03-E723-4A2C-B250-96F89603609D}" srcId="{5E0E1897-474D-4F90-B00E-6C4CE5D90DF0}" destId="{9016C0BC-B909-45E9-90AB-7E415888660C}" srcOrd="0" destOrd="0" parTransId="{E716C429-85FF-4F07-93F2-C3A4E7411A3E}" sibTransId="{30F2206B-3CD0-41E1-92D3-452DE8C35A56}"/>
    <dgm:cxn modelId="{32796827-D645-4234-B7BA-BBDC66FAD476}" type="presOf" srcId="{2CF1F4D7-B4DC-412B-811C-105D8A181544}" destId="{C447CDC5-89F6-409B-99E3-CBEA4713C003}" srcOrd="0" destOrd="0" presId="urn:microsoft.com/office/officeart/2005/8/layout/chevron2"/>
    <dgm:cxn modelId="{2760B733-EEC0-4006-8D39-9CD4D427D6F1}" type="presOf" srcId="{089B071B-4A6C-48B8-8BE2-6CBEB4570270}" destId="{D6241808-69E0-4FF0-A785-0EDF89B87275}" srcOrd="0" destOrd="4" presId="urn:microsoft.com/office/officeart/2005/8/layout/chevron2"/>
    <dgm:cxn modelId="{1D003E3C-962F-4095-AB64-9F7E9B38E270}" srcId="{5E0E1897-474D-4F90-B00E-6C4CE5D90DF0}" destId="{6EB7FF3F-C026-4B94-82DB-58F9AA20FF43}" srcOrd="2" destOrd="0" parTransId="{18D90F71-BE83-48F4-99E4-15E31A3A7C29}" sibTransId="{63FC40BD-9D7D-4462-8A7B-745205278EE6}"/>
    <dgm:cxn modelId="{53047D61-2244-4576-8610-362FF1CEA642}" type="presOf" srcId="{8F1EDC80-D149-41B1-8042-9A5BC88E540D}" destId="{C447CDC5-89F6-409B-99E3-CBEA4713C003}" srcOrd="0" destOrd="2" presId="urn:microsoft.com/office/officeart/2005/8/layout/chevron2"/>
    <dgm:cxn modelId="{B4C2C963-F599-4F60-A394-A0734DD00C34}" srcId="{BD06CE48-4183-4F94-B607-CDEC99EEFBB6}" destId="{D3011B40-16CE-4CD0-B0C7-50CF146B97EB}" srcOrd="1" destOrd="0" parTransId="{F08A8049-6958-4FCD-BF11-01CD69CFAEF5}" sibTransId="{397FB075-8D62-4B4C-BBE7-611EDFB3966E}"/>
    <dgm:cxn modelId="{DCF6FF68-BA6E-4124-9290-07EB8B161D15}" srcId="{5E0E1897-474D-4F90-B00E-6C4CE5D90DF0}" destId="{2C6BFEC6-5D15-41FC-B3C3-7D6E0F317D71}" srcOrd="1" destOrd="0" parTransId="{1DB98ECE-A210-4120-A447-03DB83A7B540}" sibTransId="{3C6361D4-DB19-4F3F-85BE-40C8F1FACB4C}"/>
    <dgm:cxn modelId="{A9A7856E-43BA-44AC-A79D-45D1A524AF0A}" type="presOf" srcId="{C5746165-C0B9-44A6-A58F-D4860A375969}" destId="{D6241808-69E0-4FF0-A785-0EDF89B87275}" srcOrd="0" destOrd="3" presId="urn:microsoft.com/office/officeart/2005/8/layout/chevron2"/>
    <dgm:cxn modelId="{16BCEA57-4E08-4E58-8445-A3D78E9CA1A9}" srcId="{D5203232-D910-4295-86FF-DBAB80C8245B}" destId="{BD06CE48-4183-4F94-B607-CDEC99EEFBB6}" srcOrd="0" destOrd="0" parTransId="{C8562B29-46DF-4E37-A103-BB62CAE3C7D8}" sibTransId="{07C4A418-7DE2-4D49-8ACB-A0B283BD5E94}"/>
    <dgm:cxn modelId="{2697A958-7FC3-4B72-9C51-7904094616E8}" type="presOf" srcId="{D3011B40-16CE-4CD0-B0C7-50CF146B97EB}" destId="{C447CDC5-89F6-409B-99E3-CBEA4713C003}" srcOrd="0" destOrd="1" presId="urn:microsoft.com/office/officeart/2005/8/layout/chevron2"/>
    <dgm:cxn modelId="{ACB22359-E0AC-4E91-AF36-7E9AAA8D8025}" srcId="{5E0E1897-474D-4F90-B00E-6C4CE5D90DF0}" destId="{C5746165-C0B9-44A6-A58F-D4860A375969}" srcOrd="3" destOrd="0" parTransId="{13F14225-44A3-4E48-8D9A-29BC0AF7D60B}" sibTransId="{160F8836-FFCC-4E6B-AFD8-FA37407701A7}"/>
    <dgm:cxn modelId="{A51F1786-CD74-4AEB-A6A5-C3490D0DE06F}" type="presOf" srcId="{9016C0BC-B909-45E9-90AB-7E415888660C}" destId="{D6241808-69E0-4FF0-A785-0EDF89B87275}" srcOrd="0" destOrd="0" presId="urn:microsoft.com/office/officeart/2005/8/layout/chevron2"/>
    <dgm:cxn modelId="{ADD4898C-C28F-4431-B179-0DEBD58EA9D4}" type="presOf" srcId="{5E0E1897-474D-4F90-B00E-6C4CE5D90DF0}" destId="{28E6A99E-6CDB-4BCF-AE11-D8C1058B27F9}" srcOrd="0" destOrd="0" presId="urn:microsoft.com/office/officeart/2005/8/layout/chevron2"/>
    <dgm:cxn modelId="{736D6195-E2EE-4E6C-B369-914FCE8535DE}" type="presOf" srcId="{2C6BFEC6-5D15-41FC-B3C3-7D6E0F317D71}" destId="{D6241808-69E0-4FF0-A785-0EDF89B87275}" srcOrd="0" destOrd="1" presId="urn:microsoft.com/office/officeart/2005/8/layout/chevron2"/>
    <dgm:cxn modelId="{F743DC9F-3FE7-4409-9F7C-5DFB1C6593FC}" srcId="{BD06CE48-4183-4F94-B607-CDEC99EEFBB6}" destId="{8F1EDC80-D149-41B1-8042-9A5BC88E540D}" srcOrd="2" destOrd="0" parTransId="{24B8D0D7-D32B-40AA-B21E-9A654DDE5752}" sibTransId="{FAFF66B1-B914-4C6A-BC0D-B9C139E02D9E}"/>
    <dgm:cxn modelId="{0DC0B1AF-3F4C-40F2-A23D-45ABF9A0F236}" type="presOf" srcId="{BD06CE48-4183-4F94-B607-CDEC99EEFBB6}" destId="{C3E84D25-0AEE-46BF-B3E4-DA12C543A89C}" srcOrd="0" destOrd="0" presId="urn:microsoft.com/office/officeart/2005/8/layout/chevron2"/>
    <dgm:cxn modelId="{2AE4DCCC-2109-4B57-816A-3DFCECD7856B}" srcId="{BD06CE48-4183-4F94-B607-CDEC99EEFBB6}" destId="{2CF1F4D7-B4DC-412B-811C-105D8A181544}" srcOrd="0" destOrd="0" parTransId="{CCDA40D1-F061-4572-BE99-9FC9E5D4ECD7}" sibTransId="{04A29490-3AC7-425B-8110-F596DC56E582}"/>
    <dgm:cxn modelId="{0E63D4DD-1D70-479F-88CE-2AC2B941715D}" type="presOf" srcId="{D5203232-D910-4295-86FF-DBAB80C8245B}" destId="{3A79580F-4544-432B-882B-FCF0C52E995D}" srcOrd="0" destOrd="0" presId="urn:microsoft.com/office/officeart/2005/8/layout/chevron2"/>
    <dgm:cxn modelId="{860D49E6-5E8B-4CBD-B370-9298427A89FC}" srcId="{D5203232-D910-4295-86FF-DBAB80C8245B}" destId="{5E0E1897-474D-4F90-B00E-6C4CE5D90DF0}" srcOrd="1" destOrd="0" parTransId="{B0C987B5-2243-417E-827D-A9DF844985FC}" sibTransId="{D65418B6-1249-43E1-9F7E-6EA7F95C8F02}"/>
    <dgm:cxn modelId="{C6CB3EE7-88C6-4664-9A1F-170C70F13ACE}" type="presParOf" srcId="{3A79580F-4544-432B-882B-FCF0C52E995D}" destId="{E76292F1-60D0-49C3-858F-9FDAB152053E}" srcOrd="0" destOrd="0" presId="urn:microsoft.com/office/officeart/2005/8/layout/chevron2"/>
    <dgm:cxn modelId="{15AA9A15-A647-4EC4-B752-3535F31D4A14}" type="presParOf" srcId="{E76292F1-60D0-49C3-858F-9FDAB152053E}" destId="{C3E84D25-0AEE-46BF-B3E4-DA12C543A89C}" srcOrd="0" destOrd="0" presId="urn:microsoft.com/office/officeart/2005/8/layout/chevron2"/>
    <dgm:cxn modelId="{592CE29D-990E-480E-9F7F-98399E40357B}" type="presParOf" srcId="{E76292F1-60D0-49C3-858F-9FDAB152053E}" destId="{C447CDC5-89F6-409B-99E3-CBEA4713C003}" srcOrd="1" destOrd="0" presId="urn:microsoft.com/office/officeart/2005/8/layout/chevron2"/>
    <dgm:cxn modelId="{15BAB26C-563D-4F7A-A2A8-E3473B16AB2C}" type="presParOf" srcId="{3A79580F-4544-432B-882B-FCF0C52E995D}" destId="{5AA17704-01BD-40C6-A3D2-36137C41DEEE}" srcOrd="1" destOrd="0" presId="urn:microsoft.com/office/officeart/2005/8/layout/chevron2"/>
    <dgm:cxn modelId="{259A70B4-F799-4841-87B0-88171799F075}" type="presParOf" srcId="{3A79580F-4544-432B-882B-FCF0C52E995D}" destId="{8B8878CC-36D7-45A1-8911-6E666A79969D}" srcOrd="2" destOrd="0" presId="urn:microsoft.com/office/officeart/2005/8/layout/chevron2"/>
    <dgm:cxn modelId="{99D03909-DC8B-406D-9E9E-D28EDC215F5B}" type="presParOf" srcId="{8B8878CC-36D7-45A1-8911-6E666A79969D}" destId="{28E6A99E-6CDB-4BCF-AE11-D8C1058B27F9}" srcOrd="0" destOrd="0" presId="urn:microsoft.com/office/officeart/2005/8/layout/chevron2"/>
    <dgm:cxn modelId="{F1AB11DD-0AF4-4016-A225-2EB17C68F362}" type="presParOf" srcId="{8B8878CC-36D7-45A1-8911-6E666A79969D}" destId="{D6241808-69E0-4FF0-A785-0EDF89B8727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B060198-979F-4C82-BED6-385AB5125E8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AFCD0C0-4B54-4CBC-B6C6-E5A3C25AD0D8}">
      <dgm:prSet/>
      <dgm:spPr>
        <a:solidFill>
          <a:schemeClr val="accent2">
            <a:lumMod val="50000"/>
          </a:schemeClr>
        </a:solidFill>
      </dgm:spPr>
      <dgm:t>
        <a:bodyPr/>
        <a:lstStyle/>
        <a:p>
          <a:r>
            <a:rPr lang="en-US" b="1" dirty="0"/>
            <a:t>Observations :</a:t>
          </a:r>
          <a:endParaRPr lang="en-IN" dirty="0"/>
        </a:p>
      </dgm:t>
    </dgm:pt>
    <dgm:pt modelId="{6E90F7F4-F03E-4DF3-A990-55CF779822B2}" type="parTrans" cxnId="{FD480E76-AAD7-44EE-BA14-55DD2C1E9CC1}">
      <dgm:prSet/>
      <dgm:spPr/>
      <dgm:t>
        <a:bodyPr/>
        <a:lstStyle/>
        <a:p>
          <a:endParaRPr lang="en-IN"/>
        </a:p>
      </dgm:t>
    </dgm:pt>
    <dgm:pt modelId="{94AF97CA-B8D5-4EC2-A6FA-DF29C22EA98F}" type="sibTrans" cxnId="{FD480E76-AAD7-44EE-BA14-55DD2C1E9CC1}">
      <dgm:prSet/>
      <dgm:spPr/>
      <dgm:t>
        <a:bodyPr/>
        <a:lstStyle/>
        <a:p>
          <a:endParaRPr lang="en-IN"/>
        </a:p>
      </dgm:t>
    </dgm:pt>
    <dgm:pt modelId="{0A994756-D2ED-4678-BB46-5F8E1BE7B1F9}">
      <dgm:prSet custT="1"/>
      <dgm:spPr/>
      <dgm:t>
        <a:bodyPr/>
        <a:lstStyle/>
        <a:p>
          <a:r>
            <a:rPr lang="en-US" sz="1300" dirty="0"/>
            <a:t>The average payment reduction rate for the specified column (PY2020PaymentReductionPercentage) in the </a:t>
          </a:r>
          <a:r>
            <a:rPr lang="en-US" sz="1300" dirty="0" err="1"/>
            <a:t>dialysis_two</a:t>
          </a:r>
          <a:r>
            <a:rPr lang="en-US" sz="1300" dirty="0"/>
            <a:t> table is 0.32 (rounded to two decimal places).</a:t>
          </a:r>
          <a:endParaRPr lang="en-IN" sz="1300" dirty="0"/>
        </a:p>
      </dgm:t>
    </dgm:pt>
    <dgm:pt modelId="{3BB0D3AD-21B5-4816-930E-DBA5139DC97E}" type="parTrans" cxnId="{3DEE814E-9BDB-4BD1-AA6F-B36173776EFA}">
      <dgm:prSet/>
      <dgm:spPr/>
      <dgm:t>
        <a:bodyPr/>
        <a:lstStyle/>
        <a:p>
          <a:endParaRPr lang="en-IN"/>
        </a:p>
      </dgm:t>
    </dgm:pt>
    <dgm:pt modelId="{D29079CB-C5DD-4372-AEA7-36824A4853CD}" type="sibTrans" cxnId="{3DEE814E-9BDB-4BD1-AA6F-B36173776EFA}">
      <dgm:prSet/>
      <dgm:spPr/>
      <dgm:t>
        <a:bodyPr/>
        <a:lstStyle/>
        <a:p>
          <a:endParaRPr lang="en-IN"/>
        </a:p>
      </dgm:t>
    </dgm:pt>
    <dgm:pt modelId="{B8F3D120-965E-43F9-93B7-019DEDFDF116}">
      <dgm:prSet/>
      <dgm:spPr>
        <a:solidFill>
          <a:schemeClr val="accent2">
            <a:lumMod val="50000"/>
          </a:schemeClr>
        </a:solidFill>
      </dgm:spPr>
      <dgm:t>
        <a:bodyPr/>
        <a:lstStyle/>
        <a:p>
          <a:r>
            <a:rPr lang="en-US" b="1" dirty="0"/>
            <a:t>Suggestions :</a:t>
          </a:r>
          <a:endParaRPr lang="en-IN" dirty="0"/>
        </a:p>
      </dgm:t>
    </dgm:pt>
    <dgm:pt modelId="{06E5C306-A6C1-4132-A0F6-6EEFD77EE07E}" type="parTrans" cxnId="{0A7221D0-4131-4E0C-8F2E-64310C2F9F0A}">
      <dgm:prSet/>
      <dgm:spPr/>
      <dgm:t>
        <a:bodyPr/>
        <a:lstStyle/>
        <a:p>
          <a:endParaRPr lang="en-IN"/>
        </a:p>
      </dgm:t>
    </dgm:pt>
    <dgm:pt modelId="{D191E2D8-1D4E-4311-AA16-C7562C740346}" type="sibTrans" cxnId="{0A7221D0-4131-4E0C-8F2E-64310C2F9F0A}">
      <dgm:prSet/>
      <dgm:spPr/>
      <dgm:t>
        <a:bodyPr/>
        <a:lstStyle/>
        <a:p>
          <a:endParaRPr lang="en-IN"/>
        </a:p>
      </dgm:t>
    </dgm:pt>
    <dgm:pt modelId="{3D4F4916-8743-49E0-A944-5FF5A830A4EF}">
      <dgm:prSet custT="1"/>
      <dgm:spPr/>
      <dgm:t>
        <a:bodyPr/>
        <a:lstStyle/>
        <a:p>
          <a:r>
            <a:rPr lang="en-US" sz="1300" dirty="0"/>
            <a:t>Investigate the distribution: Look at the distribution of the PY2020PaymentReductionPercentage values to understand if there are extreme values or if the data is skewed. This can provide additional insights into the overall picture.</a:t>
          </a:r>
          <a:endParaRPr lang="en-IN" sz="1300" dirty="0"/>
        </a:p>
      </dgm:t>
    </dgm:pt>
    <dgm:pt modelId="{60D95801-0CFE-47D2-94D0-46626837D6B6}" type="parTrans" cxnId="{181CFB27-4B8B-438D-BF63-D0A61EF93D06}">
      <dgm:prSet/>
      <dgm:spPr/>
      <dgm:t>
        <a:bodyPr/>
        <a:lstStyle/>
        <a:p>
          <a:endParaRPr lang="en-IN"/>
        </a:p>
      </dgm:t>
    </dgm:pt>
    <dgm:pt modelId="{8331D0DB-DE91-48E1-92C0-C3D5A2F78BFE}" type="sibTrans" cxnId="{181CFB27-4B8B-438D-BF63-D0A61EF93D06}">
      <dgm:prSet/>
      <dgm:spPr/>
      <dgm:t>
        <a:bodyPr/>
        <a:lstStyle/>
        <a:p>
          <a:endParaRPr lang="en-IN"/>
        </a:p>
      </dgm:t>
    </dgm:pt>
    <dgm:pt modelId="{A990A95E-02DB-4728-BB93-DC72C2444AB7}">
      <dgm:prSet custT="1"/>
      <dgm:spPr/>
      <dgm:t>
        <a:bodyPr/>
        <a:lstStyle/>
        <a:p>
          <a:r>
            <a:rPr lang="en-US" sz="1300" dirty="0"/>
            <a:t>Consider additional metrics: Average alone may not provide a complete picture. Explore other statistical measures such as median, standard deviation, or quartiles to gain a more comprehensive understanding of the data.</a:t>
          </a:r>
          <a:endParaRPr lang="en-IN" sz="1300" dirty="0"/>
        </a:p>
      </dgm:t>
    </dgm:pt>
    <dgm:pt modelId="{925D83B5-558B-4717-9E38-88CE1D44190D}" type="parTrans" cxnId="{8F0781E0-D9FE-4DDD-9764-AD2C3936FF84}">
      <dgm:prSet/>
      <dgm:spPr/>
      <dgm:t>
        <a:bodyPr/>
        <a:lstStyle/>
        <a:p>
          <a:endParaRPr lang="en-IN"/>
        </a:p>
      </dgm:t>
    </dgm:pt>
    <dgm:pt modelId="{0B8C79EB-E041-446B-8103-CDA3F59D05C3}" type="sibTrans" cxnId="{8F0781E0-D9FE-4DDD-9764-AD2C3936FF84}">
      <dgm:prSet/>
      <dgm:spPr/>
      <dgm:t>
        <a:bodyPr/>
        <a:lstStyle/>
        <a:p>
          <a:endParaRPr lang="en-IN"/>
        </a:p>
      </dgm:t>
    </dgm:pt>
    <dgm:pt modelId="{D61F0A2B-7120-4D62-8175-C8853343D378}">
      <dgm:prSet/>
      <dgm:spPr>
        <a:solidFill>
          <a:schemeClr val="accent2">
            <a:lumMod val="50000"/>
          </a:schemeClr>
        </a:solidFill>
      </dgm:spPr>
      <dgm:t>
        <a:bodyPr/>
        <a:lstStyle/>
        <a:p>
          <a:r>
            <a:rPr lang="en-US" b="1" dirty="0"/>
            <a:t>Conclusions :</a:t>
          </a:r>
          <a:endParaRPr lang="en-IN" dirty="0"/>
        </a:p>
      </dgm:t>
    </dgm:pt>
    <dgm:pt modelId="{E4995692-DCEA-406E-9B9D-6F74641A7116}" type="parTrans" cxnId="{396CC127-F5DF-4141-AF27-AB4952A6F4E7}">
      <dgm:prSet/>
      <dgm:spPr/>
      <dgm:t>
        <a:bodyPr/>
        <a:lstStyle/>
        <a:p>
          <a:endParaRPr lang="en-IN"/>
        </a:p>
      </dgm:t>
    </dgm:pt>
    <dgm:pt modelId="{1980B957-C23E-4A71-A322-1C1DBBDF8A84}" type="sibTrans" cxnId="{396CC127-F5DF-4141-AF27-AB4952A6F4E7}">
      <dgm:prSet/>
      <dgm:spPr/>
      <dgm:t>
        <a:bodyPr/>
        <a:lstStyle/>
        <a:p>
          <a:endParaRPr lang="en-IN"/>
        </a:p>
      </dgm:t>
    </dgm:pt>
    <dgm:pt modelId="{DD9F364F-CD64-431F-B509-C263AE769E65}">
      <dgm:prSet custT="1"/>
      <dgm:spPr/>
      <dgm:t>
        <a:bodyPr/>
        <a:lstStyle/>
        <a:p>
          <a:r>
            <a:rPr lang="en-US" sz="1300" dirty="0"/>
            <a:t>The obtained average payment reduction rate (0.32) provides a central tendency measure for the data. It indicates the average percentage reduction in payments based on the PY2020PaymentReductionPercentage column.</a:t>
          </a:r>
          <a:endParaRPr lang="en-IN" sz="1300" dirty="0"/>
        </a:p>
      </dgm:t>
    </dgm:pt>
    <dgm:pt modelId="{60D9F131-33F2-40B9-B52E-B5CDF19DB0C2}" type="parTrans" cxnId="{8C139E7C-0115-4F48-8333-9DE8340CBA5A}">
      <dgm:prSet/>
      <dgm:spPr/>
      <dgm:t>
        <a:bodyPr/>
        <a:lstStyle/>
        <a:p>
          <a:endParaRPr lang="en-IN"/>
        </a:p>
      </dgm:t>
    </dgm:pt>
    <dgm:pt modelId="{901EB75A-B6CB-445C-A108-30E8EDBBF72F}" type="sibTrans" cxnId="{8C139E7C-0115-4F48-8333-9DE8340CBA5A}">
      <dgm:prSet/>
      <dgm:spPr/>
      <dgm:t>
        <a:bodyPr/>
        <a:lstStyle/>
        <a:p>
          <a:endParaRPr lang="en-IN"/>
        </a:p>
      </dgm:t>
    </dgm:pt>
    <dgm:pt modelId="{4FF4B29C-5EF9-4538-BA2E-12E172976497}">
      <dgm:prSet custT="1"/>
      <dgm:spPr/>
      <dgm:t>
        <a:bodyPr/>
        <a:lstStyle/>
        <a:p>
          <a:r>
            <a:rPr lang="en-US" sz="1300" dirty="0"/>
            <a:t>Further analysis might be needed to understand the factors contributing to this average rate. For example, you could explore if there are specific groups or categories within the data that have significantly higher or lower payment reduction rates.</a:t>
          </a:r>
          <a:endParaRPr lang="en-IN" sz="1300" dirty="0"/>
        </a:p>
      </dgm:t>
    </dgm:pt>
    <dgm:pt modelId="{625CD35D-059D-4108-8B3A-023B91BB39C3}" type="parTrans" cxnId="{B333127D-495B-4F14-838B-4F3318E3B64E}">
      <dgm:prSet/>
      <dgm:spPr/>
      <dgm:t>
        <a:bodyPr/>
        <a:lstStyle/>
        <a:p>
          <a:endParaRPr lang="en-IN"/>
        </a:p>
      </dgm:t>
    </dgm:pt>
    <dgm:pt modelId="{8EE922A4-2A43-42B9-9D96-EB5C6CCE76F3}" type="sibTrans" cxnId="{B333127D-495B-4F14-838B-4F3318E3B64E}">
      <dgm:prSet/>
      <dgm:spPr/>
      <dgm:t>
        <a:bodyPr/>
        <a:lstStyle/>
        <a:p>
          <a:endParaRPr lang="en-IN"/>
        </a:p>
      </dgm:t>
    </dgm:pt>
    <dgm:pt modelId="{0A882FFD-E790-400E-936F-1E3B3ECC757C}">
      <dgm:prSet custT="1"/>
      <dgm:spPr/>
      <dgm:t>
        <a:bodyPr/>
        <a:lstStyle/>
        <a:p>
          <a:r>
            <a:rPr lang="en-US" sz="1300" dirty="0"/>
            <a:t>Consider comparing the average payment reduction rate with industry benchmarks or historical data to assess whether the observed rate is within an expected range.</a:t>
          </a:r>
          <a:endParaRPr lang="en-IN" sz="1300" dirty="0"/>
        </a:p>
      </dgm:t>
    </dgm:pt>
    <dgm:pt modelId="{6BA0A351-2250-44B8-BB4F-35FEC2D1789E}" type="parTrans" cxnId="{F242206C-5BDB-4374-A145-EA83CE13005E}">
      <dgm:prSet/>
      <dgm:spPr/>
      <dgm:t>
        <a:bodyPr/>
        <a:lstStyle/>
        <a:p>
          <a:endParaRPr lang="en-IN"/>
        </a:p>
      </dgm:t>
    </dgm:pt>
    <dgm:pt modelId="{E72741FE-0C00-47DF-8922-7FD80CC3BEE5}" type="sibTrans" cxnId="{F242206C-5BDB-4374-A145-EA83CE13005E}">
      <dgm:prSet/>
      <dgm:spPr/>
      <dgm:t>
        <a:bodyPr/>
        <a:lstStyle/>
        <a:p>
          <a:endParaRPr lang="en-IN"/>
        </a:p>
      </dgm:t>
    </dgm:pt>
    <dgm:pt modelId="{F9C8FA4E-5E72-41A1-84A1-59F9E7049CE7}" type="pres">
      <dgm:prSet presAssocID="{4B060198-979F-4C82-BED6-385AB5125E80}" presName="linear" presStyleCnt="0">
        <dgm:presLayoutVars>
          <dgm:animLvl val="lvl"/>
          <dgm:resizeHandles val="exact"/>
        </dgm:presLayoutVars>
      </dgm:prSet>
      <dgm:spPr/>
    </dgm:pt>
    <dgm:pt modelId="{29BD3D28-5189-4B7D-A40A-48FF8CA2822A}" type="pres">
      <dgm:prSet presAssocID="{8AFCD0C0-4B54-4CBC-B6C6-E5A3C25AD0D8}" presName="parentText" presStyleLbl="node1" presStyleIdx="0" presStyleCnt="3">
        <dgm:presLayoutVars>
          <dgm:chMax val="0"/>
          <dgm:bulletEnabled val="1"/>
        </dgm:presLayoutVars>
      </dgm:prSet>
      <dgm:spPr/>
    </dgm:pt>
    <dgm:pt modelId="{D5BD724A-4EB9-43C1-8DCE-1A856112C3FE}" type="pres">
      <dgm:prSet presAssocID="{8AFCD0C0-4B54-4CBC-B6C6-E5A3C25AD0D8}" presName="childText" presStyleLbl="revTx" presStyleIdx="0" presStyleCnt="3">
        <dgm:presLayoutVars>
          <dgm:bulletEnabled val="1"/>
        </dgm:presLayoutVars>
      </dgm:prSet>
      <dgm:spPr/>
    </dgm:pt>
    <dgm:pt modelId="{45C9CF7E-F621-4B8D-8CF1-E5A7168F0D46}" type="pres">
      <dgm:prSet presAssocID="{B8F3D120-965E-43F9-93B7-019DEDFDF116}" presName="parentText" presStyleLbl="node1" presStyleIdx="1" presStyleCnt="3">
        <dgm:presLayoutVars>
          <dgm:chMax val="0"/>
          <dgm:bulletEnabled val="1"/>
        </dgm:presLayoutVars>
      </dgm:prSet>
      <dgm:spPr/>
    </dgm:pt>
    <dgm:pt modelId="{A1DC6000-5937-4F4E-BB96-A156FEDDE5AF}" type="pres">
      <dgm:prSet presAssocID="{B8F3D120-965E-43F9-93B7-019DEDFDF116}" presName="childText" presStyleLbl="revTx" presStyleIdx="1" presStyleCnt="3">
        <dgm:presLayoutVars>
          <dgm:bulletEnabled val="1"/>
        </dgm:presLayoutVars>
      </dgm:prSet>
      <dgm:spPr/>
    </dgm:pt>
    <dgm:pt modelId="{DF531AC1-3B86-4AE1-BB16-DFDD6258EF35}" type="pres">
      <dgm:prSet presAssocID="{D61F0A2B-7120-4D62-8175-C8853343D378}" presName="parentText" presStyleLbl="node1" presStyleIdx="2" presStyleCnt="3">
        <dgm:presLayoutVars>
          <dgm:chMax val="0"/>
          <dgm:bulletEnabled val="1"/>
        </dgm:presLayoutVars>
      </dgm:prSet>
      <dgm:spPr/>
    </dgm:pt>
    <dgm:pt modelId="{C9E54081-BE7D-46E4-B76C-0CF43C1EB74A}" type="pres">
      <dgm:prSet presAssocID="{D61F0A2B-7120-4D62-8175-C8853343D378}" presName="childText" presStyleLbl="revTx" presStyleIdx="2" presStyleCnt="3">
        <dgm:presLayoutVars>
          <dgm:bulletEnabled val="1"/>
        </dgm:presLayoutVars>
      </dgm:prSet>
      <dgm:spPr/>
    </dgm:pt>
  </dgm:ptLst>
  <dgm:cxnLst>
    <dgm:cxn modelId="{396CC127-F5DF-4141-AF27-AB4952A6F4E7}" srcId="{4B060198-979F-4C82-BED6-385AB5125E80}" destId="{D61F0A2B-7120-4D62-8175-C8853343D378}" srcOrd="2" destOrd="0" parTransId="{E4995692-DCEA-406E-9B9D-6F74641A7116}" sibTransId="{1980B957-C23E-4A71-A322-1C1DBBDF8A84}"/>
    <dgm:cxn modelId="{181CFB27-4B8B-438D-BF63-D0A61EF93D06}" srcId="{B8F3D120-965E-43F9-93B7-019DEDFDF116}" destId="{3D4F4916-8743-49E0-A944-5FF5A830A4EF}" srcOrd="0" destOrd="0" parTransId="{60D95801-0CFE-47D2-94D0-46626837D6B6}" sibTransId="{8331D0DB-DE91-48E1-92C0-C3D5A2F78BFE}"/>
    <dgm:cxn modelId="{23B3C942-1405-4B7D-BA2F-579B6CE328AD}" type="presOf" srcId="{DD9F364F-CD64-431F-B509-C263AE769E65}" destId="{C9E54081-BE7D-46E4-B76C-0CF43C1EB74A}" srcOrd="0" destOrd="0" presId="urn:microsoft.com/office/officeart/2005/8/layout/vList2"/>
    <dgm:cxn modelId="{3927DC42-4401-4677-8BD5-B57AF2BDEB47}" type="presOf" srcId="{0A882FFD-E790-400E-936F-1E3B3ECC757C}" destId="{C9E54081-BE7D-46E4-B76C-0CF43C1EB74A}" srcOrd="0" destOrd="2" presId="urn:microsoft.com/office/officeart/2005/8/layout/vList2"/>
    <dgm:cxn modelId="{31C31467-3F93-4CA4-8870-23B838691EDD}" type="presOf" srcId="{4FF4B29C-5EF9-4538-BA2E-12E172976497}" destId="{C9E54081-BE7D-46E4-B76C-0CF43C1EB74A}" srcOrd="0" destOrd="1" presId="urn:microsoft.com/office/officeart/2005/8/layout/vList2"/>
    <dgm:cxn modelId="{18BDF16A-7174-453D-A801-C181DD0550F0}" type="presOf" srcId="{D61F0A2B-7120-4D62-8175-C8853343D378}" destId="{DF531AC1-3B86-4AE1-BB16-DFDD6258EF35}" srcOrd="0" destOrd="0" presId="urn:microsoft.com/office/officeart/2005/8/layout/vList2"/>
    <dgm:cxn modelId="{F242206C-5BDB-4374-A145-EA83CE13005E}" srcId="{D61F0A2B-7120-4D62-8175-C8853343D378}" destId="{0A882FFD-E790-400E-936F-1E3B3ECC757C}" srcOrd="2" destOrd="0" parTransId="{6BA0A351-2250-44B8-BB4F-35FEC2D1789E}" sibTransId="{E72741FE-0C00-47DF-8922-7FD80CC3BEE5}"/>
    <dgm:cxn modelId="{3DEE814E-9BDB-4BD1-AA6F-B36173776EFA}" srcId="{8AFCD0C0-4B54-4CBC-B6C6-E5A3C25AD0D8}" destId="{0A994756-D2ED-4678-BB46-5F8E1BE7B1F9}" srcOrd="0" destOrd="0" parTransId="{3BB0D3AD-21B5-4816-930E-DBA5139DC97E}" sibTransId="{D29079CB-C5DD-4372-AEA7-36824A4853CD}"/>
    <dgm:cxn modelId="{998FAE73-669C-4C99-9859-0F60140B9DE8}" type="presOf" srcId="{B8F3D120-965E-43F9-93B7-019DEDFDF116}" destId="{45C9CF7E-F621-4B8D-8CF1-E5A7168F0D46}" srcOrd="0" destOrd="0" presId="urn:microsoft.com/office/officeart/2005/8/layout/vList2"/>
    <dgm:cxn modelId="{B9487975-389C-45B0-9EDA-8A90ACD5E517}" type="presOf" srcId="{A990A95E-02DB-4728-BB93-DC72C2444AB7}" destId="{A1DC6000-5937-4F4E-BB96-A156FEDDE5AF}" srcOrd="0" destOrd="1" presId="urn:microsoft.com/office/officeart/2005/8/layout/vList2"/>
    <dgm:cxn modelId="{FD480E76-AAD7-44EE-BA14-55DD2C1E9CC1}" srcId="{4B060198-979F-4C82-BED6-385AB5125E80}" destId="{8AFCD0C0-4B54-4CBC-B6C6-E5A3C25AD0D8}" srcOrd="0" destOrd="0" parTransId="{6E90F7F4-F03E-4DF3-A990-55CF779822B2}" sibTransId="{94AF97CA-B8D5-4EC2-A6FA-DF29C22EA98F}"/>
    <dgm:cxn modelId="{8C139E7C-0115-4F48-8333-9DE8340CBA5A}" srcId="{D61F0A2B-7120-4D62-8175-C8853343D378}" destId="{DD9F364F-CD64-431F-B509-C263AE769E65}" srcOrd="0" destOrd="0" parTransId="{60D9F131-33F2-40B9-B52E-B5CDF19DB0C2}" sibTransId="{901EB75A-B6CB-445C-A108-30E8EDBBF72F}"/>
    <dgm:cxn modelId="{B333127D-495B-4F14-838B-4F3318E3B64E}" srcId="{D61F0A2B-7120-4D62-8175-C8853343D378}" destId="{4FF4B29C-5EF9-4538-BA2E-12E172976497}" srcOrd="1" destOrd="0" parTransId="{625CD35D-059D-4108-8B3A-023B91BB39C3}" sibTransId="{8EE922A4-2A43-42B9-9D96-EB5C6CCE76F3}"/>
    <dgm:cxn modelId="{B0337CB1-9A6E-4B3E-8DF2-413E6F50A239}" type="presOf" srcId="{8AFCD0C0-4B54-4CBC-B6C6-E5A3C25AD0D8}" destId="{29BD3D28-5189-4B7D-A40A-48FF8CA2822A}" srcOrd="0" destOrd="0" presId="urn:microsoft.com/office/officeart/2005/8/layout/vList2"/>
    <dgm:cxn modelId="{A78153BB-D6C7-4E15-99CB-C3CE9A18861D}" type="presOf" srcId="{4B060198-979F-4C82-BED6-385AB5125E80}" destId="{F9C8FA4E-5E72-41A1-84A1-59F9E7049CE7}" srcOrd="0" destOrd="0" presId="urn:microsoft.com/office/officeart/2005/8/layout/vList2"/>
    <dgm:cxn modelId="{85DF54CA-64B3-43CE-B415-912ADCC5C54B}" type="presOf" srcId="{3D4F4916-8743-49E0-A944-5FF5A830A4EF}" destId="{A1DC6000-5937-4F4E-BB96-A156FEDDE5AF}" srcOrd="0" destOrd="0" presId="urn:microsoft.com/office/officeart/2005/8/layout/vList2"/>
    <dgm:cxn modelId="{0A7221D0-4131-4E0C-8F2E-64310C2F9F0A}" srcId="{4B060198-979F-4C82-BED6-385AB5125E80}" destId="{B8F3D120-965E-43F9-93B7-019DEDFDF116}" srcOrd="1" destOrd="0" parTransId="{06E5C306-A6C1-4132-A0F6-6EEFD77EE07E}" sibTransId="{D191E2D8-1D4E-4311-AA16-C7562C740346}"/>
    <dgm:cxn modelId="{8F0781E0-D9FE-4DDD-9764-AD2C3936FF84}" srcId="{B8F3D120-965E-43F9-93B7-019DEDFDF116}" destId="{A990A95E-02DB-4728-BB93-DC72C2444AB7}" srcOrd="1" destOrd="0" parTransId="{925D83B5-558B-4717-9E38-88CE1D44190D}" sibTransId="{0B8C79EB-E041-446B-8103-CDA3F59D05C3}"/>
    <dgm:cxn modelId="{16E492FB-465C-4E3E-8F50-025C5CC1D05A}" type="presOf" srcId="{0A994756-D2ED-4678-BB46-5F8E1BE7B1F9}" destId="{D5BD724A-4EB9-43C1-8DCE-1A856112C3FE}" srcOrd="0" destOrd="0" presId="urn:microsoft.com/office/officeart/2005/8/layout/vList2"/>
    <dgm:cxn modelId="{3B76EB79-29A1-4CB3-9F02-689AC225F4FD}" type="presParOf" srcId="{F9C8FA4E-5E72-41A1-84A1-59F9E7049CE7}" destId="{29BD3D28-5189-4B7D-A40A-48FF8CA2822A}" srcOrd="0" destOrd="0" presId="urn:microsoft.com/office/officeart/2005/8/layout/vList2"/>
    <dgm:cxn modelId="{B77BB531-97C4-41CC-95DE-10792B964123}" type="presParOf" srcId="{F9C8FA4E-5E72-41A1-84A1-59F9E7049CE7}" destId="{D5BD724A-4EB9-43C1-8DCE-1A856112C3FE}" srcOrd="1" destOrd="0" presId="urn:microsoft.com/office/officeart/2005/8/layout/vList2"/>
    <dgm:cxn modelId="{31B66DB8-424B-468A-9705-BD9541D95FE7}" type="presParOf" srcId="{F9C8FA4E-5E72-41A1-84A1-59F9E7049CE7}" destId="{45C9CF7E-F621-4B8D-8CF1-E5A7168F0D46}" srcOrd="2" destOrd="0" presId="urn:microsoft.com/office/officeart/2005/8/layout/vList2"/>
    <dgm:cxn modelId="{25321085-C91F-42C4-B5D9-F36D7F3DF0D9}" type="presParOf" srcId="{F9C8FA4E-5E72-41A1-84A1-59F9E7049CE7}" destId="{A1DC6000-5937-4F4E-BB96-A156FEDDE5AF}" srcOrd="3" destOrd="0" presId="urn:microsoft.com/office/officeart/2005/8/layout/vList2"/>
    <dgm:cxn modelId="{92D4E75E-4AA5-4677-A27F-45C0CEDE7A24}" type="presParOf" srcId="{F9C8FA4E-5E72-41A1-84A1-59F9E7049CE7}" destId="{DF531AC1-3B86-4AE1-BB16-DFDD6258EF35}" srcOrd="4" destOrd="0" presId="urn:microsoft.com/office/officeart/2005/8/layout/vList2"/>
    <dgm:cxn modelId="{A99EF604-1F85-49E3-B893-48C14B0595BD}" type="presParOf" srcId="{F9C8FA4E-5E72-41A1-84A1-59F9E7049CE7}" destId="{C9E54081-BE7D-46E4-B76C-0CF43C1EB74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44035B2-448D-4577-A5F1-73C4B678606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17E5BA6-B1DB-4057-890B-65293ADA8A12}">
      <dgm:prSet/>
      <dgm:spPr>
        <a:solidFill>
          <a:schemeClr val="accent2">
            <a:lumMod val="50000"/>
          </a:schemeClr>
        </a:solidFill>
      </dgm:spPr>
      <dgm:t>
        <a:bodyPr/>
        <a:lstStyle/>
        <a:p>
          <a:r>
            <a:rPr lang="en-US" b="1" dirty="0"/>
            <a:t>Observations :</a:t>
          </a:r>
          <a:endParaRPr lang="en-IN" dirty="0"/>
        </a:p>
      </dgm:t>
    </dgm:pt>
    <dgm:pt modelId="{FAFBD2E5-15FD-4697-8DDA-9B340D55AB5E}" type="parTrans" cxnId="{6E710428-0908-4998-8533-5D7AA1E318DE}">
      <dgm:prSet/>
      <dgm:spPr/>
      <dgm:t>
        <a:bodyPr/>
        <a:lstStyle/>
        <a:p>
          <a:endParaRPr lang="en-IN"/>
        </a:p>
      </dgm:t>
    </dgm:pt>
    <dgm:pt modelId="{2950C98B-9024-4201-A9CC-06ED108C97BF}" type="sibTrans" cxnId="{6E710428-0908-4998-8533-5D7AA1E318DE}">
      <dgm:prSet/>
      <dgm:spPr/>
      <dgm:t>
        <a:bodyPr/>
        <a:lstStyle/>
        <a:p>
          <a:endParaRPr lang="en-IN"/>
        </a:p>
      </dgm:t>
    </dgm:pt>
    <dgm:pt modelId="{3E81C599-675D-4C2B-B8E4-FB927D9C8DE3}">
      <dgm:prSet/>
      <dgm:spPr/>
      <dgm:t>
        <a:bodyPr/>
        <a:lstStyle/>
        <a:p>
          <a:r>
            <a:rPr lang="en-US"/>
            <a:t>The "Patient Infection" category has the highest count among all the categories.</a:t>
          </a:r>
          <a:endParaRPr lang="en-IN"/>
        </a:p>
      </dgm:t>
    </dgm:pt>
    <dgm:pt modelId="{A0F2FAD4-B996-4992-9EDE-27ED6AB1B588}" type="parTrans" cxnId="{E99E080B-C823-4425-A51C-B552FB7EED1A}">
      <dgm:prSet/>
      <dgm:spPr/>
      <dgm:t>
        <a:bodyPr/>
        <a:lstStyle/>
        <a:p>
          <a:endParaRPr lang="en-IN"/>
        </a:p>
      </dgm:t>
    </dgm:pt>
    <dgm:pt modelId="{DA01C60C-C147-4A94-AF38-11DDB8AEDDEF}" type="sibTrans" cxnId="{E99E080B-C823-4425-A51C-B552FB7EED1A}">
      <dgm:prSet/>
      <dgm:spPr/>
      <dgm:t>
        <a:bodyPr/>
        <a:lstStyle/>
        <a:p>
          <a:endParaRPr lang="en-IN"/>
        </a:p>
      </dgm:t>
    </dgm:pt>
    <dgm:pt modelId="{D542DED7-ADA1-4A93-A99E-87BA3977B41E}">
      <dgm:prSet/>
      <dgm:spPr/>
      <dgm:t>
        <a:bodyPr/>
        <a:lstStyle/>
        <a:p>
          <a:r>
            <a:rPr lang="en-US"/>
            <a:t>"SWR" and "Patient Transfusion" categories have relatively lower counts compared to others.</a:t>
          </a:r>
          <a:endParaRPr lang="en-IN"/>
        </a:p>
      </dgm:t>
    </dgm:pt>
    <dgm:pt modelId="{206D545C-22B6-4430-98CA-B3E9E71D5D1F}" type="parTrans" cxnId="{38BF4967-7A9C-4993-801F-07D92B9F969B}">
      <dgm:prSet/>
      <dgm:spPr/>
      <dgm:t>
        <a:bodyPr/>
        <a:lstStyle/>
        <a:p>
          <a:endParaRPr lang="en-IN"/>
        </a:p>
      </dgm:t>
    </dgm:pt>
    <dgm:pt modelId="{D7332D3C-8A84-4F23-A038-2F84A5984216}" type="sibTrans" cxnId="{38BF4967-7A9C-4993-801F-07D92B9F969B}">
      <dgm:prSet/>
      <dgm:spPr/>
      <dgm:t>
        <a:bodyPr/>
        <a:lstStyle/>
        <a:p>
          <a:endParaRPr lang="en-IN"/>
        </a:p>
      </dgm:t>
    </dgm:pt>
    <dgm:pt modelId="{3BF73AEC-B78D-4718-BDFC-C9CF0A25CCBE}">
      <dgm:prSet/>
      <dgm:spPr/>
      <dgm:t>
        <a:bodyPr/>
        <a:lstStyle/>
        <a:p>
          <a:r>
            <a:rPr lang="en-US"/>
            <a:t>The total count of all categories is 47,414.</a:t>
          </a:r>
          <a:endParaRPr lang="en-IN"/>
        </a:p>
      </dgm:t>
    </dgm:pt>
    <dgm:pt modelId="{4C4000B1-AA3A-4C92-B63B-B609A5FF034F}" type="parTrans" cxnId="{AD41AAFE-FC9A-494F-96FD-C77F31DF0125}">
      <dgm:prSet/>
      <dgm:spPr/>
      <dgm:t>
        <a:bodyPr/>
        <a:lstStyle/>
        <a:p>
          <a:endParaRPr lang="en-IN"/>
        </a:p>
      </dgm:t>
    </dgm:pt>
    <dgm:pt modelId="{5A79CE5E-F821-453E-8725-DA5498E9226A}" type="sibTrans" cxnId="{AD41AAFE-FC9A-494F-96FD-C77F31DF0125}">
      <dgm:prSet/>
      <dgm:spPr/>
      <dgm:t>
        <a:bodyPr/>
        <a:lstStyle/>
        <a:p>
          <a:endParaRPr lang="en-IN"/>
        </a:p>
      </dgm:t>
    </dgm:pt>
    <dgm:pt modelId="{6B07E4B3-0FA4-4BB5-BC5E-4C49DB7D052F}">
      <dgm:prSet/>
      <dgm:spPr>
        <a:solidFill>
          <a:schemeClr val="accent2">
            <a:lumMod val="50000"/>
          </a:schemeClr>
        </a:solidFill>
      </dgm:spPr>
      <dgm:t>
        <a:bodyPr/>
        <a:lstStyle/>
        <a:p>
          <a:r>
            <a:rPr lang="en-US" b="1" dirty="0"/>
            <a:t>Suggestions :</a:t>
          </a:r>
          <a:endParaRPr lang="en-IN" dirty="0"/>
        </a:p>
      </dgm:t>
    </dgm:pt>
    <dgm:pt modelId="{A4DA9BB8-353C-4230-B7AE-CC8973A31E18}" type="parTrans" cxnId="{C0B4DEF5-98C8-437A-A483-BC4665BE49F0}">
      <dgm:prSet/>
      <dgm:spPr/>
      <dgm:t>
        <a:bodyPr/>
        <a:lstStyle/>
        <a:p>
          <a:endParaRPr lang="en-IN"/>
        </a:p>
      </dgm:t>
    </dgm:pt>
    <dgm:pt modelId="{B6451309-6ED3-446C-8E35-6A0179C8CF85}" type="sibTrans" cxnId="{C0B4DEF5-98C8-437A-A483-BC4665BE49F0}">
      <dgm:prSet/>
      <dgm:spPr/>
      <dgm:t>
        <a:bodyPr/>
        <a:lstStyle/>
        <a:p>
          <a:endParaRPr lang="en-IN"/>
        </a:p>
      </dgm:t>
    </dgm:pt>
    <dgm:pt modelId="{34E97456-03EA-4DF5-8854-BB87AE6EA23C}">
      <dgm:prSet/>
      <dgm:spPr/>
      <dgm:t>
        <a:bodyPr/>
        <a:lstStyle/>
        <a:p>
          <a:r>
            <a:rPr lang="en-US"/>
            <a:t>Investigate the reasons behind the high count in the "Patient Infection" category. Are there specific factors contributing to this trend or not.</a:t>
          </a:r>
          <a:endParaRPr lang="en-IN"/>
        </a:p>
      </dgm:t>
    </dgm:pt>
    <dgm:pt modelId="{725BD70F-5335-477B-9732-8407CDB8B16D}" type="parTrans" cxnId="{0EF814A0-394F-4160-87FC-E5AD27D960A4}">
      <dgm:prSet/>
      <dgm:spPr/>
      <dgm:t>
        <a:bodyPr/>
        <a:lstStyle/>
        <a:p>
          <a:endParaRPr lang="en-IN"/>
        </a:p>
      </dgm:t>
    </dgm:pt>
    <dgm:pt modelId="{64ABA88E-07DE-48F6-89DC-3588FCE2D230}" type="sibTrans" cxnId="{0EF814A0-394F-4160-87FC-E5AD27D960A4}">
      <dgm:prSet/>
      <dgm:spPr/>
      <dgm:t>
        <a:bodyPr/>
        <a:lstStyle/>
        <a:p>
          <a:endParaRPr lang="en-IN"/>
        </a:p>
      </dgm:t>
    </dgm:pt>
    <dgm:pt modelId="{9455E81E-B0B9-4A69-9037-9CBD6B0EDD68}">
      <dgm:prSet/>
      <dgm:spPr/>
      <dgm:t>
        <a:bodyPr/>
        <a:lstStyle/>
        <a:p>
          <a:r>
            <a:rPr lang="en-US"/>
            <a:t>Examine the categories with lower counts (e.g., "SWR" and "Patient Transfusion") to understand if there are any issues or if these are expected low-frequency events.</a:t>
          </a:r>
          <a:endParaRPr lang="en-IN"/>
        </a:p>
      </dgm:t>
    </dgm:pt>
    <dgm:pt modelId="{2FAE6105-D011-4939-8656-42746479EBC8}" type="parTrans" cxnId="{E7CBB250-3AA2-4B2C-8627-FE766E18C9D7}">
      <dgm:prSet/>
      <dgm:spPr/>
      <dgm:t>
        <a:bodyPr/>
        <a:lstStyle/>
        <a:p>
          <a:endParaRPr lang="en-IN"/>
        </a:p>
      </dgm:t>
    </dgm:pt>
    <dgm:pt modelId="{2DD9D7F1-A051-4D68-8D58-47B3C0B6B270}" type="sibTrans" cxnId="{E7CBB250-3AA2-4B2C-8627-FE766E18C9D7}">
      <dgm:prSet/>
      <dgm:spPr/>
      <dgm:t>
        <a:bodyPr/>
        <a:lstStyle/>
        <a:p>
          <a:endParaRPr lang="en-IN"/>
        </a:p>
      </dgm:t>
    </dgm:pt>
    <dgm:pt modelId="{8DE1E886-A1A2-4C55-8D22-DB835E13C515}">
      <dgm:prSet/>
      <dgm:spPr/>
      <dgm:t>
        <a:bodyPr/>
        <a:lstStyle/>
        <a:p>
          <a:r>
            <a:rPr lang="en-US"/>
            <a:t>Consider looking into the "Grand Total" to get an overall perspective on the distribution of the "As Expected" condition across all categories.</a:t>
          </a:r>
          <a:endParaRPr lang="en-IN"/>
        </a:p>
      </dgm:t>
    </dgm:pt>
    <dgm:pt modelId="{83377788-59CC-45A4-BA73-9189F847405A}" type="parTrans" cxnId="{17CE6F76-1006-425B-A633-65CBFAEC8BE9}">
      <dgm:prSet/>
      <dgm:spPr/>
      <dgm:t>
        <a:bodyPr/>
        <a:lstStyle/>
        <a:p>
          <a:endParaRPr lang="en-IN"/>
        </a:p>
      </dgm:t>
    </dgm:pt>
    <dgm:pt modelId="{0A0B14F7-F32D-4594-A3C3-81215C6DD45E}" type="sibTrans" cxnId="{17CE6F76-1006-425B-A633-65CBFAEC8BE9}">
      <dgm:prSet/>
      <dgm:spPr/>
      <dgm:t>
        <a:bodyPr/>
        <a:lstStyle/>
        <a:p>
          <a:endParaRPr lang="en-IN"/>
        </a:p>
      </dgm:t>
    </dgm:pt>
    <dgm:pt modelId="{2D1C0AC6-3B6C-4AC1-93B8-B4FE3BBD9FFE}">
      <dgm:prSet/>
      <dgm:spPr>
        <a:solidFill>
          <a:schemeClr val="accent2">
            <a:lumMod val="50000"/>
          </a:schemeClr>
        </a:solidFill>
      </dgm:spPr>
      <dgm:t>
        <a:bodyPr/>
        <a:lstStyle/>
        <a:p>
          <a:r>
            <a:rPr lang="en-US" b="1" dirty="0"/>
            <a:t>Conclusions :</a:t>
          </a:r>
          <a:endParaRPr lang="en-IN" dirty="0"/>
        </a:p>
      </dgm:t>
    </dgm:pt>
    <dgm:pt modelId="{3417DB46-E676-4DC7-A5D8-396720993019}" type="parTrans" cxnId="{934696A1-8EC9-4524-AF84-2917CE708620}">
      <dgm:prSet/>
      <dgm:spPr/>
      <dgm:t>
        <a:bodyPr/>
        <a:lstStyle/>
        <a:p>
          <a:endParaRPr lang="en-IN"/>
        </a:p>
      </dgm:t>
    </dgm:pt>
    <dgm:pt modelId="{A8893D7B-5F93-42DC-B58D-65A046035DFA}" type="sibTrans" cxnId="{934696A1-8EC9-4524-AF84-2917CE708620}">
      <dgm:prSet/>
      <dgm:spPr/>
      <dgm:t>
        <a:bodyPr/>
        <a:lstStyle/>
        <a:p>
          <a:endParaRPr lang="en-IN"/>
        </a:p>
      </dgm:t>
    </dgm:pt>
    <dgm:pt modelId="{19DA5EB9-4B27-41D2-B7CA-17101A33BBF9}">
      <dgm:prSet/>
      <dgm:spPr/>
      <dgm:t>
        <a:bodyPr/>
        <a:lstStyle/>
        <a:p>
          <a:r>
            <a:rPr lang="en-US"/>
            <a:t>The high count in the "Patient Infection" category might suggest a need for further attention to infection control measures.</a:t>
          </a:r>
          <a:endParaRPr lang="en-IN"/>
        </a:p>
      </dgm:t>
    </dgm:pt>
    <dgm:pt modelId="{E0E42128-CF38-488A-8750-2E9C2974F77F}" type="parTrans" cxnId="{5CE18B48-12D0-4C26-975C-E0D62F97F740}">
      <dgm:prSet/>
      <dgm:spPr/>
      <dgm:t>
        <a:bodyPr/>
        <a:lstStyle/>
        <a:p>
          <a:endParaRPr lang="en-IN"/>
        </a:p>
      </dgm:t>
    </dgm:pt>
    <dgm:pt modelId="{C4696DF7-0DBB-48B6-A114-7E8DC94D62F2}" type="sibTrans" cxnId="{5CE18B48-12D0-4C26-975C-E0D62F97F740}">
      <dgm:prSet/>
      <dgm:spPr/>
      <dgm:t>
        <a:bodyPr/>
        <a:lstStyle/>
        <a:p>
          <a:endParaRPr lang="en-IN"/>
        </a:p>
      </dgm:t>
    </dgm:pt>
    <dgm:pt modelId="{AADF8625-5824-415F-A9FC-CF02214B1A12}">
      <dgm:prSet/>
      <dgm:spPr/>
      <dgm:t>
        <a:bodyPr/>
        <a:lstStyle/>
        <a:p>
          <a:r>
            <a:rPr lang="en-US"/>
            <a:t>Categories with lower counts may be less common or might not be areas of major concern.</a:t>
          </a:r>
          <a:endParaRPr lang="en-IN"/>
        </a:p>
      </dgm:t>
    </dgm:pt>
    <dgm:pt modelId="{379D486A-8854-43E3-A145-7A52A4778693}" type="parTrans" cxnId="{1B6BAD8C-C457-450B-B979-E43A38EB7279}">
      <dgm:prSet/>
      <dgm:spPr/>
      <dgm:t>
        <a:bodyPr/>
        <a:lstStyle/>
        <a:p>
          <a:endParaRPr lang="en-IN"/>
        </a:p>
      </dgm:t>
    </dgm:pt>
    <dgm:pt modelId="{F732EE77-1000-4B8A-8ABF-CA786DB4C434}" type="sibTrans" cxnId="{1B6BAD8C-C457-450B-B979-E43A38EB7279}">
      <dgm:prSet/>
      <dgm:spPr/>
      <dgm:t>
        <a:bodyPr/>
        <a:lstStyle/>
        <a:p>
          <a:endParaRPr lang="en-IN"/>
        </a:p>
      </dgm:t>
    </dgm:pt>
    <dgm:pt modelId="{6A5FE13A-2266-4FF3-883F-70A0A3CEBA8F}">
      <dgm:prSet/>
      <dgm:spPr/>
      <dgm:t>
        <a:bodyPr/>
        <a:lstStyle/>
        <a:p>
          <a:r>
            <a:rPr lang="en-US"/>
            <a:t>The "Grand Total" provides an overview of the total count of occurrences under the "As Expected" condition, giving a comprehensive view of the dataset.</a:t>
          </a:r>
          <a:endParaRPr lang="en-IN"/>
        </a:p>
      </dgm:t>
    </dgm:pt>
    <dgm:pt modelId="{5BD225DA-2C73-4E67-9BC0-8118979952DB}" type="parTrans" cxnId="{DFC61E02-B063-4D13-81F4-25A888AB7FD2}">
      <dgm:prSet/>
      <dgm:spPr/>
      <dgm:t>
        <a:bodyPr/>
        <a:lstStyle/>
        <a:p>
          <a:endParaRPr lang="en-IN"/>
        </a:p>
      </dgm:t>
    </dgm:pt>
    <dgm:pt modelId="{FC4F1B73-0E98-4B26-A461-A73F69A6C3C8}" type="sibTrans" cxnId="{DFC61E02-B063-4D13-81F4-25A888AB7FD2}">
      <dgm:prSet/>
      <dgm:spPr/>
      <dgm:t>
        <a:bodyPr/>
        <a:lstStyle/>
        <a:p>
          <a:endParaRPr lang="en-IN"/>
        </a:p>
      </dgm:t>
    </dgm:pt>
    <dgm:pt modelId="{E58384A2-5E08-45C6-A0BC-76BC534F8961}" type="pres">
      <dgm:prSet presAssocID="{F44035B2-448D-4577-A5F1-73C4B6786066}" presName="linear" presStyleCnt="0">
        <dgm:presLayoutVars>
          <dgm:animLvl val="lvl"/>
          <dgm:resizeHandles val="exact"/>
        </dgm:presLayoutVars>
      </dgm:prSet>
      <dgm:spPr/>
    </dgm:pt>
    <dgm:pt modelId="{22C502EE-15F6-4EF3-95AA-9AE062ED884F}" type="pres">
      <dgm:prSet presAssocID="{917E5BA6-B1DB-4057-890B-65293ADA8A12}" presName="parentText" presStyleLbl="node1" presStyleIdx="0" presStyleCnt="3">
        <dgm:presLayoutVars>
          <dgm:chMax val="0"/>
          <dgm:bulletEnabled val="1"/>
        </dgm:presLayoutVars>
      </dgm:prSet>
      <dgm:spPr/>
    </dgm:pt>
    <dgm:pt modelId="{71AB146A-374C-4E26-9720-76C10C1836B1}" type="pres">
      <dgm:prSet presAssocID="{917E5BA6-B1DB-4057-890B-65293ADA8A12}" presName="childText" presStyleLbl="revTx" presStyleIdx="0" presStyleCnt="3">
        <dgm:presLayoutVars>
          <dgm:bulletEnabled val="1"/>
        </dgm:presLayoutVars>
      </dgm:prSet>
      <dgm:spPr/>
    </dgm:pt>
    <dgm:pt modelId="{966B235D-6BD4-4456-B9AA-61CF60A87467}" type="pres">
      <dgm:prSet presAssocID="{6B07E4B3-0FA4-4BB5-BC5E-4C49DB7D052F}" presName="parentText" presStyleLbl="node1" presStyleIdx="1" presStyleCnt="3">
        <dgm:presLayoutVars>
          <dgm:chMax val="0"/>
          <dgm:bulletEnabled val="1"/>
        </dgm:presLayoutVars>
      </dgm:prSet>
      <dgm:spPr/>
    </dgm:pt>
    <dgm:pt modelId="{3E9A1577-A3DA-4691-AA57-F5C13E48FB08}" type="pres">
      <dgm:prSet presAssocID="{6B07E4B3-0FA4-4BB5-BC5E-4C49DB7D052F}" presName="childText" presStyleLbl="revTx" presStyleIdx="1" presStyleCnt="3">
        <dgm:presLayoutVars>
          <dgm:bulletEnabled val="1"/>
        </dgm:presLayoutVars>
      </dgm:prSet>
      <dgm:spPr/>
    </dgm:pt>
    <dgm:pt modelId="{2BBAD0E9-2847-473D-8131-FAA418AC4C8C}" type="pres">
      <dgm:prSet presAssocID="{2D1C0AC6-3B6C-4AC1-93B8-B4FE3BBD9FFE}" presName="parentText" presStyleLbl="node1" presStyleIdx="2" presStyleCnt="3">
        <dgm:presLayoutVars>
          <dgm:chMax val="0"/>
          <dgm:bulletEnabled val="1"/>
        </dgm:presLayoutVars>
      </dgm:prSet>
      <dgm:spPr/>
    </dgm:pt>
    <dgm:pt modelId="{067546A0-7BA5-4874-B845-9E5292104393}" type="pres">
      <dgm:prSet presAssocID="{2D1C0AC6-3B6C-4AC1-93B8-B4FE3BBD9FFE}" presName="childText" presStyleLbl="revTx" presStyleIdx="2" presStyleCnt="3">
        <dgm:presLayoutVars>
          <dgm:bulletEnabled val="1"/>
        </dgm:presLayoutVars>
      </dgm:prSet>
      <dgm:spPr/>
    </dgm:pt>
  </dgm:ptLst>
  <dgm:cxnLst>
    <dgm:cxn modelId="{909F2100-77DE-40AB-A7BF-B94F9E956004}" type="presOf" srcId="{F44035B2-448D-4577-A5F1-73C4B6786066}" destId="{E58384A2-5E08-45C6-A0BC-76BC534F8961}" srcOrd="0" destOrd="0" presId="urn:microsoft.com/office/officeart/2005/8/layout/vList2"/>
    <dgm:cxn modelId="{DFC61E02-B063-4D13-81F4-25A888AB7FD2}" srcId="{2D1C0AC6-3B6C-4AC1-93B8-B4FE3BBD9FFE}" destId="{6A5FE13A-2266-4FF3-883F-70A0A3CEBA8F}" srcOrd="2" destOrd="0" parTransId="{5BD225DA-2C73-4E67-9BC0-8118979952DB}" sibTransId="{FC4F1B73-0E98-4B26-A461-A73F69A6C3C8}"/>
    <dgm:cxn modelId="{AD512702-3AA1-45FC-9C46-B39EA7814C80}" type="presOf" srcId="{19DA5EB9-4B27-41D2-B7CA-17101A33BBF9}" destId="{067546A0-7BA5-4874-B845-9E5292104393}" srcOrd="0" destOrd="0" presId="urn:microsoft.com/office/officeart/2005/8/layout/vList2"/>
    <dgm:cxn modelId="{E99E080B-C823-4425-A51C-B552FB7EED1A}" srcId="{917E5BA6-B1DB-4057-890B-65293ADA8A12}" destId="{3E81C599-675D-4C2B-B8E4-FB927D9C8DE3}" srcOrd="0" destOrd="0" parTransId="{A0F2FAD4-B996-4992-9EDE-27ED6AB1B588}" sibTransId="{DA01C60C-C147-4A94-AF38-11DDB8AEDDEF}"/>
    <dgm:cxn modelId="{BC62870F-AAE9-4B9C-B727-791CD4177860}" type="presOf" srcId="{6B07E4B3-0FA4-4BB5-BC5E-4C49DB7D052F}" destId="{966B235D-6BD4-4456-B9AA-61CF60A87467}" srcOrd="0" destOrd="0" presId="urn:microsoft.com/office/officeart/2005/8/layout/vList2"/>
    <dgm:cxn modelId="{FA48EA16-B714-41CE-BE6A-5AA23B5D39D1}" type="presOf" srcId="{9455E81E-B0B9-4A69-9037-9CBD6B0EDD68}" destId="{3E9A1577-A3DA-4691-AA57-F5C13E48FB08}" srcOrd="0" destOrd="1" presId="urn:microsoft.com/office/officeart/2005/8/layout/vList2"/>
    <dgm:cxn modelId="{6E710428-0908-4998-8533-5D7AA1E318DE}" srcId="{F44035B2-448D-4577-A5F1-73C4B6786066}" destId="{917E5BA6-B1DB-4057-890B-65293ADA8A12}" srcOrd="0" destOrd="0" parTransId="{FAFBD2E5-15FD-4697-8DDA-9B340D55AB5E}" sibTransId="{2950C98B-9024-4201-A9CC-06ED108C97BF}"/>
    <dgm:cxn modelId="{9D0A7941-2638-47BA-92E7-B9BCA83A826C}" type="presOf" srcId="{2D1C0AC6-3B6C-4AC1-93B8-B4FE3BBD9FFE}" destId="{2BBAD0E9-2847-473D-8131-FAA418AC4C8C}" srcOrd="0" destOrd="0" presId="urn:microsoft.com/office/officeart/2005/8/layout/vList2"/>
    <dgm:cxn modelId="{38BF4967-7A9C-4993-801F-07D92B9F969B}" srcId="{917E5BA6-B1DB-4057-890B-65293ADA8A12}" destId="{D542DED7-ADA1-4A93-A99E-87BA3977B41E}" srcOrd="1" destOrd="0" parTransId="{206D545C-22B6-4430-98CA-B3E9E71D5D1F}" sibTransId="{D7332D3C-8A84-4F23-A038-2F84A5984216}"/>
    <dgm:cxn modelId="{5CE18B48-12D0-4C26-975C-E0D62F97F740}" srcId="{2D1C0AC6-3B6C-4AC1-93B8-B4FE3BBD9FFE}" destId="{19DA5EB9-4B27-41D2-B7CA-17101A33BBF9}" srcOrd="0" destOrd="0" parTransId="{E0E42128-CF38-488A-8750-2E9C2974F77F}" sibTransId="{C4696DF7-0DBB-48B6-A114-7E8DC94D62F2}"/>
    <dgm:cxn modelId="{7CE28B6D-D897-4966-B337-85616BE8326D}" type="presOf" srcId="{917E5BA6-B1DB-4057-890B-65293ADA8A12}" destId="{22C502EE-15F6-4EF3-95AA-9AE062ED884F}" srcOrd="0" destOrd="0" presId="urn:microsoft.com/office/officeart/2005/8/layout/vList2"/>
    <dgm:cxn modelId="{E7CBB250-3AA2-4B2C-8627-FE766E18C9D7}" srcId="{6B07E4B3-0FA4-4BB5-BC5E-4C49DB7D052F}" destId="{9455E81E-B0B9-4A69-9037-9CBD6B0EDD68}" srcOrd="1" destOrd="0" parTransId="{2FAE6105-D011-4939-8656-42746479EBC8}" sibTransId="{2DD9D7F1-A051-4D68-8D58-47B3C0B6B270}"/>
    <dgm:cxn modelId="{17CE6F76-1006-425B-A633-65CBFAEC8BE9}" srcId="{6B07E4B3-0FA4-4BB5-BC5E-4C49DB7D052F}" destId="{8DE1E886-A1A2-4C55-8D22-DB835E13C515}" srcOrd="2" destOrd="0" parTransId="{83377788-59CC-45A4-BA73-9189F847405A}" sibTransId="{0A0B14F7-F32D-4594-A3C3-81215C6DD45E}"/>
    <dgm:cxn modelId="{25C1CB57-EACF-4335-B37F-297579E2D6B9}" type="presOf" srcId="{34E97456-03EA-4DF5-8854-BB87AE6EA23C}" destId="{3E9A1577-A3DA-4691-AA57-F5C13E48FB08}" srcOrd="0" destOrd="0" presId="urn:microsoft.com/office/officeart/2005/8/layout/vList2"/>
    <dgm:cxn modelId="{13EA527A-A0B4-4FF3-945B-3BD4081C2AFF}" type="presOf" srcId="{8DE1E886-A1A2-4C55-8D22-DB835E13C515}" destId="{3E9A1577-A3DA-4691-AA57-F5C13E48FB08}" srcOrd="0" destOrd="2" presId="urn:microsoft.com/office/officeart/2005/8/layout/vList2"/>
    <dgm:cxn modelId="{1B6BAD8C-C457-450B-B979-E43A38EB7279}" srcId="{2D1C0AC6-3B6C-4AC1-93B8-B4FE3BBD9FFE}" destId="{AADF8625-5824-415F-A9FC-CF02214B1A12}" srcOrd="1" destOrd="0" parTransId="{379D486A-8854-43E3-A145-7A52A4778693}" sibTransId="{F732EE77-1000-4B8A-8ABF-CA786DB4C434}"/>
    <dgm:cxn modelId="{D09A1C93-C236-4E5B-9963-A04599C02504}" type="presOf" srcId="{3BF73AEC-B78D-4718-BDFC-C9CF0A25CCBE}" destId="{71AB146A-374C-4E26-9720-76C10C1836B1}" srcOrd="0" destOrd="2" presId="urn:microsoft.com/office/officeart/2005/8/layout/vList2"/>
    <dgm:cxn modelId="{0EF814A0-394F-4160-87FC-E5AD27D960A4}" srcId="{6B07E4B3-0FA4-4BB5-BC5E-4C49DB7D052F}" destId="{34E97456-03EA-4DF5-8854-BB87AE6EA23C}" srcOrd="0" destOrd="0" parTransId="{725BD70F-5335-477B-9732-8407CDB8B16D}" sibTransId="{64ABA88E-07DE-48F6-89DC-3588FCE2D230}"/>
    <dgm:cxn modelId="{934696A1-8EC9-4524-AF84-2917CE708620}" srcId="{F44035B2-448D-4577-A5F1-73C4B6786066}" destId="{2D1C0AC6-3B6C-4AC1-93B8-B4FE3BBD9FFE}" srcOrd="2" destOrd="0" parTransId="{3417DB46-E676-4DC7-A5D8-396720993019}" sibTransId="{A8893D7B-5F93-42DC-B58D-65A046035DFA}"/>
    <dgm:cxn modelId="{974507A3-974C-456E-9CD8-E89468DF76AD}" type="presOf" srcId="{AADF8625-5824-415F-A9FC-CF02214B1A12}" destId="{067546A0-7BA5-4874-B845-9E5292104393}" srcOrd="0" destOrd="1" presId="urn:microsoft.com/office/officeart/2005/8/layout/vList2"/>
    <dgm:cxn modelId="{E4DA1FC3-3602-4F3B-A39C-C5DEE404B922}" type="presOf" srcId="{3E81C599-675D-4C2B-B8E4-FB927D9C8DE3}" destId="{71AB146A-374C-4E26-9720-76C10C1836B1}" srcOrd="0" destOrd="0" presId="urn:microsoft.com/office/officeart/2005/8/layout/vList2"/>
    <dgm:cxn modelId="{1D088EC7-AE14-4224-9C3E-84B487ADA9E6}" type="presOf" srcId="{6A5FE13A-2266-4FF3-883F-70A0A3CEBA8F}" destId="{067546A0-7BA5-4874-B845-9E5292104393}" srcOrd="0" destOrd="2" presId="urn:microsoft.com/office/officeart/2005/8/layout/vList2"/>
    <dgm:cxn modelId="{8951ADDF-CE1F-4FDA-ACAD-4FF0F92FDDE6}" type="presOf" srcId="{D542DED7-ADA1-4A93-A99E-87BA3977B41E}" destId="{71AB146A-374C-4E26-9720-76C10C1836B1}" srcOrd="0" destOrd="1" presId="urn:microsoft.com/office/officeart/2005/8/layout/vList2"/>
    <dgm:cxn modelId="{C0B4DEF5-98C8-437A-A483-BC4665BE49F0}" srcId="{F44035B2-448D-4577-A5F1-73C4B6786066}" destId="{6B07E4B3-0FA4-4BB5-BC5E-4C49DB7D052F}" srcOrd="1" destOrd="0" parTransId="{A4DA9BB8-353C-4230-B7AE-CC8973A31E18}" sibTransId="{B6451309-6ED3-446C-8E35-6A0179C8CF85}"/>
    <dgm:cxn modelId="{AD41AAFE-FC9A-494F-96FD-C77F31DF0125}" srcId="{917E5BA6-B1DB-4057-890B-65293ADA8A12}" destId="{3BF73AEC-B78D-4718-BDFC-C9CF0A25CCBE}" srcOrd="2" destOrd="0" parTransId="{4C4000B1-AA3A-4C92-B63B-B609A5FF034F}" sibTransId="{5A79CE5E-F821-453E-8725-DA5498E9226A}"/>
    <dgm:cxn modelId="{0D55EEF2-3514-421B-83E5-88D0B835EFF5}" type="presParOf" srcId="{E58384A2-5E08-45C6-A0BC-76BC534F8961}" destId="{22C502EE-15F6-4EF3-95AA-9AE062ED884F}" srcOrd="0" destOrd="0" presId="urn:microsoft.com/office/officeart/2005/8/layout/vList2"/>
    <dgm:cxn modelId="{A1BC2CCD-5554-46AE-AC56-98888929F8B3}" type="presParOf" srcId="{E58384A2-5E08-45C6-A0BC-76BC534F8961}" destId="{71AB146A-374C-4E26-9720-76C10C1836B1}" srcOrd="1" destOrd="0" presId="urn:microsoft.com/office/officeart/2005/8/layout/vList2"/>
    <dgm:cxn modelId="{1A86266A-B400-42AD-A9EC-4B195DFEBA64}" type="presParOf" srcId="{E58384A2-5E08-45C6-A0BC-76BC534F8961}" destId="{966B235D-6BD4-4456-B9AA-61CF60A87467}" srcOrd="2" destOrd="0" presId="urn:microsoft.com/office/officeart/2005/8/layout/vList2"/>
    <dgm:cxn modelId="{E2F920C1-931A-4036-BB48-6FAC31E523B2}" type="presParOf" srcId="{E58384A2-5E08-45C6-A0BC-76BC534F8961}" destId="{3E9A1577-A3DA-4691-AA57-F5C13E48FB08}" srcOrd="3" destOrd="0" presId="urn:microsoft.com/office/officeart/2005/8/layout/vList2"/>
    <dgm:cxn modelId="{F881747F-9C1E-4EAE-880A-F6E57B247A08}" type="presParOf" srcId="{E58384A2-5E08-45C6-A0BC-76BC534F8961}" destId="{2BBAD0E9-2847-473D-8131-FAA418AC4C8C}" srcOrd="4" destOrd="0" presId="urn:microsoft.com/office/officeart/2005/8/layout/vList2"/>
    <dgm:cxn modelId="{A2983B00-C229-4C05-87CB-446F77034AC8}" type="presParOf" srcId="{E58384A2-5E08-45C6-A0BC-76BC534F8961}" destId="{067546A0-7BA5-4874-B845-9E529210439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5DE2A81-CB13-45D7-8178-F2EF43942D3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4F19D57C-34CA-4C3E-8FBE-38225EEF78CF}">
      <dgm:prSet custT="1"/>
      <dgm:spPr>
        <a:solidFill>
          <a:schemeClr val="accent2">
            <a:lumMod val="50000"/>
          </a:schemeClr>
        </a:solidFill>
      </dgm:spPr>
      <dgm:t>
        <a:bodyPr/>
        <a:lstStyle/>
        <a:p>
          <a:pPr algn="ctr"/>
          <a:r>
            <a:rPr lang="en-US" sz="1450" b="1" dirty="0"/>
            <a:t>Patient-Centric Insights:</a:t>
          </a:r>
          <a:r>
            <a:rPr lang="en-US" sz="1450" dirty="0"/>
            <a:t> </a:t>
          </a:r>
        </a:p>
        <a:p>
          <a:pPr algn="ctr"/>
          <a:endParaRPr lang="en-US" sz="1450" dirty="0"/>
        </a:p>
        <a:p>
          <a:pPr algn="ctr"/>
          <a:r>
            <a:rPr lang="en-US" sz="1450" dirty="0"/>
            <a:t>The focus on the number of patients across various summaries facilitates a patient-centric approach, allowing healthcare professionals to pinpoint areas of improvement and tailor interventions to enhance patient outcomes. </a:t>
          </a:r>
        </a:p>
        <a:p>
          <a:pPr algn="ctr"/>
          <a:endParaRPr lang="en-US" sz="1450" dirty="0"/>
        </a:p>
        <a:p>
          <a:pPr algn="ctr"/>
          <a:r>
            <a:rPr lang="en-US" sz="1450" dirty="0"/>
            <a:t>By understanding the distribution of performance across different categories, healthcare providers can personalize care plans and address specific challenges faced by patients in each category.</a:t>
          </a:r>
          <a:endParaRPr lang="en-IN" sz="1450" dirty="0"/>
        </a:p>
      </dgm:t>
    </dgm:pt>
    <dgm:pt modelId="{72D7CFD1-2CC1-4030-BE68-3B57A4559414}" type="parTrans" cxnId="{BFA324A5-F6B4-41B4-B247-9579E0F451EE}">
      <dgm:prSet/>
      <dgm:spPr/>
      <dgm:t>
        <a:bodyPr/>
        <a:lstStyle/>
        <a:p>
          <a:endParaRPr lang="en-IN"/>
        </a:p>
      </dgm:t>
    </dgm:pt>
    <dgm:pt modelId="{A9829A16-B587-4F82-971A-FD3F7729C237}" type="sibTrans" cxnId="{BFA324A5-F6B4-41B4-B247-9579E0F451EE}">
      <dgm:prSet/>
      <dgm:spPr>
        <a:solidFill>
          <a:schemeClr val="accent1">
            <a:lumMod val="75000"/>
          </a:schemeClr>
        </a:solidFill>
        <a:ln>
          <a:solidFill>
            <a:schemeClr val="accent1">
              <a:lumMod val="50000"/>
            </a:schemeClr>
          </a:solidFill>
        </a:ln>
      </dgm:spPr>
      <dgm:t>
        <a:bodyPr/>
        <a:lstStyle/>
        <a:p>
          <a:endParaRPr lang="en-IN"/>
        </a:p>
      </dgm:t>
    </dgm:pt>
    <dgm:pt modelId="{7ADA1E69-8869-48DF-9440-083B7152183A}">
      <dgm:prSet custT="1"/>
      <dgm:spPr>
        <a:solidFill>
          <a:schemeClr val="accent2">
            <a:lumMod val="50000"/>
          </a:schemeClr>
        </a:solidFill>
      </dgm:spPr>
      <dgm:t>
        <a:bodyPr/>
        <a:lstStyle/>
        <a:p>
          <a:r>
            <a:rPr lang="en-US" sz="1450" b="1" dirty="0"/>
            <a:t>Chain Organization Performance:</a:t>
          </a:r>
          <a:r>
            <a:rPr lang="en-US" sz="1450" dirty="0"/>
            <a:t> </a:t>
          </a:r>
        </a:p>
        <a:p>
          <a:endParaRPr lang="en-US" sz="1450" dirty="0"/>
        </a:p>
        <a:p>
          <a:r>
            <a:rPr lang="en-US" sz="1450" dirty="0"/>
            <a:t>Analyzing chain organizations with respect to Total Performance Score allows decision-makers to identify high-performing and underperforming chains. </a:t>
          </a:r>
        </a:p>
        <a:p>
          <a:endParaRPr lang="en-US" sz="1450" dirty="0"/>
        </a:p>
        <a:p>
          <a:r>
            <a:rPr lang="en-US" sz="1450" dirty="0"/>
            <a:t>This insight can be instrumental in fostering collaboration and knowledge-sharing among chain-owned dialysis centers, promoting best practices and elevating overall performance.</a:t>
          </a:r>
          <a:endParaRPr lang="en-IN" sz="1450" dirty="0"/>
        </a:p>
      </dgm:t>
    </dgm:pt>
    <dgm:pt modelId="{6D5F1F22-43ED-410A-8A8F-D8B127D8BB22}" type="sibTrans" cxnId="{DB259D41-B7AB-4DB3-AF70-388D4C41149C}">
      <dgm:prSet/>
      <dgm:spPr/>
      <dgm:t>
        <a:bodyPr/>
        <a:lstStyle/>
        <a:p>
          <a:endParaRPr lang="en-IN"/>
        </a:p>
      </dgm:t>
    </dgm:pt>
    <dgm:pt modelId="{B6053A6F-8A8B-4803-BCB3-878B6A3AC071}" type="parTrans" cxnId="{DB259D41-B7AB-4DB3-AF70-388D4C41149C}">
      <dgm:prSet/>
      <dgm:spPr/>
      <dgm:t>
        <a:bodyPr/>
        <a:lstStyle/>
        <a:p>
          <a:endParaRPr lang="en-IN"/>
        </a:p>
      </dgm:t>
    </dgm:pt>
    <dgm:pt modelId="{7FD6BBE7-3EDF-45A4-BD16-88B2A39D910E}">
      <dgm:prSet custT="1"/>
      <dgm:spPr>
        <a:solidFill>
          <a:schemeClr val="accent2">
            <a:lumMod val="50000"/>
          </a:schemeClr>
        </a:solidFill>
      </dgm:spPr>
      <dgm:t>
        <a:bodyPr/>
        <a:lstStyle/>
        <a:p>
          <a:r>
            <a:rPr lang="en-US" sz="1450" b="1" dirty="0"/>
            <a:t>Financial Implications and Organizational Health:</a:t>
          </a:r>
        </a:p>
        <a:p>
          <a:endParaRPr lang="en-US" sz="1450" b="1" dirty="0"/>
        </a:p>
        <a:p>
          <a:r>
            <a:rPr lang="en-US" sz="1450" dirty="0"/>
            <a:t>The Profit Vs Non-Profit Stats shed light on the financial landscape of dialysis centers.</a:t>
          </a:r>
        </a:p>
        <a:p>
          <a:endParaRPr lang="en-US" sz="1450" dirty="0"/>
        </a:p>
        <a:p>
          <a:r>
            <a:rPr lang="en-US" sz="1450" dirty="0"/>
            <a:t> This information is crucial for decision-makers to understand the financial health of the organization. </a:t>
          </a:r>
        </a:p>
        <a:p>
          <a:endParaRPr lang="en-US" sz="1450" dirty="0"/>
        </a:p>
        <a:p>
          <a:r>
            <a:rPr lang="en-US" sz="1450" dirty="0"/>
            <a:t>It helps in strategizing and allocating resources effectively, ensuring that financial sustainability aligns with the mission of providing quality patient care.</a:t>
          </a:r>
          <a:endParaRPr lang="en-IN" sz="1450" dirty="0"/>
        </a:p>
      </dgm:t>
    </dgm:pt>
    <dgm:pt modelId="{0F58D451-AE08-4931-9F9D-970CE4F9A7B4}" type="sibTrans" cxnId="{23068F7D-8001-474F-AC79-42F566D730F7}">
      <dgm:prSet/>
      <dgm:spPr>
        <a:solidFill>
          <a:schemeClr val="accent1">
            <a:lumMod val="75000"/>
          </a:schemeClr>
        </a:solidFill>
        <a:ln>
          <a:solidFill>
            <a:schemeClr val="accent1">
              <a:lumMod val="50000"/>
            </a:schemeClr>
          </a:solidFill>
        </a:ln>
      </dgm:spPr>
      <dgm:t>
        <a:bodyPr/>
        <a:lstStyle/>
        <a:p>
          <a:endParaRPr lang="en-IN"/>
        </a:p>
      </dgm:t>
    </dgm:pt>
    <dgm:pt modelId="{41B9515E-B8DE-4C28-9A8B-EDA8BD6F056D}" type="parTrans" cxnId="{23068F7D-8001-474F-AC79-42F566D730F7}">
      <dgm:prSet/>
      <dgm:spPr/>
      <dgm:t>
        <a:bodyPr/>
        <a:lstStyle/>
        <a:p>
          <a:endParaRPr lang="en-IN"/>
        </a:p>
      </dgm:t>
    </dgm:pt>
    <dgm:pt modelId="{710F39FB-4D20-44E5-96C7-B7D70766AB96}" type="pres">
      <dgm:prSet presAssocID="{05DE2A81-CB13-45D7-8178-F2EF43942D31}" presName="Name0" presStyleCnt="0">
        <dgm:presLayoutVars>
          <dgm:dir/>
          <dgm:resizeHandles val="exact"/>
        </dgm:presLayoutVars>
      </dgm:prSet>
      <dgm:spPr/>
    </dgm:pt>
    <dgm:pt modelId="{6246D25B-EF95-42DD-BEAA-56D05999709B}" type="pres">
      <dgm:prSet presAssocID="{4F19D57C-34CA-4C3E-8FBE-38225EEF78CF}" presName="node" presStyleLbl="node1" presStyleIdx="0" presStyleCnt="3" custScaleX="117118" custScaleY="119268">
        <dgm:presLayoutVars>
          <dgm:bulletEnabled val="1"/>
        </dgm:presLayoutVars>
      </dgm:prSet>
      <dgm:spPr/>
    </dgm:pt>
    <dgm:pt modelId="{9613650B-7315-4918-915B-081E57D4B316}" type="pres">
      <dgm:prSet presAssocID="{A9829A16-B587-4F82-971A-FD3F7729C237}" presName="sibTrans" presStyleLbl="sibTrans2D1" presStyleIdx="0" presStyleCnt="2"/>
      <dgm:spPr/>
    </dgm:pt>
    <dgm:pt modelId="{103F39FF-2936-4093-8398-CD1D03542D7C}" type="pres">
      <dgm:prSet presAssocID="{A9829A16-B587-4F82-971A-FD3F7729C237}" presName="connectorText" presStyleLbl="sibTrans2D1" presStyleIdx="0" presStyleCnt="2"/>
      <dgm:spPr/>
    </dgm:pt>
    <dgm:pt modelId="{50817404-363B-4B0C-B414-A2334CFBD46C}" type="pres">
      <dgm:prSet presAssocID="{7FD6BBE7-3EDF-45A4-BD16-88B2A39D910E}" presName="node" presStyleLbl="node1" presStyleIdx="1" presStyleCnt="3" custScaleX="118621" custScaleY="119264">
        <dgm:presLayoutVars>
          <dgm:bulletEnabled val="1"/>
        </dgm:presLayoutVars>
      </dgm:prSet>
      <dgm:spPr/>
    </dgm:pt>
    <dgm:pt modelId="{517389C4-1035-4716-A260-A86980B0D433}" type="pres">
      <dgm:prSet presAssocID="{0F58D451-AE08-4931-9F9D-970CE4F9A7B4}" presName="sibTrans" presStyleLbl="sibTrans2D1" presStyleIdx="1" presStyleCnt="2"/>
      <dgm:spPr/>
    </dgm:pt>
    <dgm:pt modelId="{88BB9405-9FE8-4791-A49D-E9642605C0E6}" type="pres">
      <dgm:prSet presAssocID="{0F58D451-AE08-4931-9F9D-970CE4F9A7B4}" presName="connectorText" presStyleLbl="sibTrans2D1" presStyleIdx="1" presStyleCnt="2"/>
      <dgm:spPr/>
    </dgm:pt>
    <dgm:pt modelId="{FBCEB28D-8C83-4B67-8C21-CEDA0EBFE8FE}" type="pres">
      <dgm:prSet presAssocID="{7ADA1E69-8869-48DF-9440-083B7152183A}" presName="node" presStyleLbl="node1" presStyleIdx="2" presStyleCnt="3" custScaleX="118884" custScaleY="118255">
        <dgm:presLayoutVars>
          <dgm:bulletEnabled val="1"/>
        </dgm:presLayoutVars>
      </dgm:prSet>
      <dgm:spPr/>
    </dgm:pt>
  </dgm:ptLst>
  <dgm:cxnLst>
    <dgm:cxn modelId="{C396A537-CB64-498C-AD2E-49BC4E13BD0F}" type="presOf" srcId="{A9829A16-B587-4F82-971A-FD3F7729C237}" destId="{9613650B-7315-4918-915B-081E57D4B316}" srcOrd="0" destOrd="0" presId="urn:microsoft.com/office/officeart/2005/8/layout/process1"/>
    <dgm:cxn modelId="{03E0CB3A-F183-4CAA-B81F-B4265434572F}" type="presOf" srcId="{4F19D57C-34CA-4C3E-8FBE-38225EEF78CF}" destId="{6246D25B-EF95-42DD-BEAA-56D05999709B}" srcOrd="0" destOrd="0" presId="urn:microsoft.com/office/officeart/2005/8/layout/process1"/>
    <dgm:cxn modelId="{DB259D41-B7AB-4DB3-AF70-388D4C41149C}" srcId="{05DE2A81-CB13-45D7-8178-F2EF43942D31}" destId="{7ADA1E69-8869-48DF-9440-083B7152183A}" srcOrd="2" destOrd="0" parTransId="{B6053A6F-8A8B-4803-BCB3-878B6A3AC071}" sibTransId="{6D5F1F22-43ED-410A-8A8F-D8B127D8BB22}"/>
    <dgm:cxn modelId="{E593F568-BDC4-4A4A-91FE-571D9D63BEC2}" type="presOf" srcId="{7ADA1E69-8869-48DF-9440-083B7152183A}" destId="{FBCEB28D-8C83-4B67-8C21-CEDA0EBFE8FE}" srcOrd="0" destOrd="0" presId="urn:microsoft.com/office/officeart/2005/8/layout/process1"/>
    <dgm:cxn modelId="{81F31A6C-6327-4C7C-9441-93AF6B191AAB}" type="presOf" srcId="{0F58D451-AE08-4931-9F9D-970CE4F9A7B4}" destId="{88BB9405-9FE8-4791-A49D-E9642605C0E6}" srcOrd="1" destOrd="0" presId="urn:microsoft.com/office/officeart/2005/8/layout/process1"/>
    <dgm:cxn modelId="{23068F7D-8001-474F-AC79-42F566D730F7}" srcId="{05DE2A81-CB13-45D7-8178-F2EF43942D31}" destId="{7FD6BBE7-3EDF-45A4-BD16-88B2A39D910E}" srcOrd="1" destOrd="0" parTransId="{41B9515E-B8DE-4C28-9A8B-EDA8BD6F056D}" sibTransId="{0F58D451-AE08-4931-9F9D-970CE4F9A7B4}"/>
    <dgm:cxn modelId="{FEF94790-0848-475B-8191-216C31CA41EA}" type="presOf" srcId="{7FD6BBE7-3EDF-45A4-BD16-88B2A39D910E}" destId="{50817404-363B-4B0C-B414-A2334CFBD46C}" srcOrd="0" destOrd="0" presId="urn:microsoft.com/office/officeart/2005/8/layout/process1"/>
    <dgm:cxn modelId="{8D67859E-BD7D-4A53-8257-F553DE7AD69E}" type="presOf" srcId="{05DE2A81-CB13-45D7-8178-F2EF43942D31}" destId="{710F39FB-4D20-44E5-96C7-B7D70766AB96}" srcOrd="0" destOrd="0" presId="urn:microsoft.com/office/officeart/2005/8/layout/process1"/>
    <dgm:cxn modelId="{BFA324A5-F6B4-41B4-B247-9579E0F451EE}" srcId="{05DE2A81-CB13-45D7-8178-F2EF43942D31}" destId="{4F19D57C-34CA-4C3E-8FBE-38225EEF78CF}" srcOrd="0" destOrd="0" parTransId="{72D7CFD1-2CC1-4030-BE68-3B57A4559414}" sibTransId="{A9829A16-B587-4F82-971A-FD3F7729C237}"/>
    <dgm:cxn modelId="{CF2841BF-E9CF-45EF-95E5-676543A71498}" type="presOf" srcId="{0F58D451-AE08-4931-9F9D-970CE4F9A7B4}" destId="{517389C4-1035-4716-A260-A86980B0D433}" srcOrd="0" destOrd="0" presId="urn:microsoft.com/office/officeart/2005/8/layout/process1"/>
    <dgm:cxn modelId="{8C4333E6-3D6E-479A-B313-7B15CCD961F6}" type="presOf" srcId="{A9829A16-B587-4F82-971A-FD3F7729C237}" destId="{103F39FF-2936-4093-8398-CD1D03542D7C}" srcOrd="1" destOrd="0" presId="urn:microsoft.com/office/officeart/2005/8/layout/process1"/>
    <dgm:cxn modelId="{83E91CC7-6355-4E76-AEF8-AB2D3C7C31D8}" type="presParOf" srcId="{710F39FB-4D20-44E5-96C7-B7D70766AB96}" destId="{6246D25B-EF95-42DD-BEAA-56D05999709B}" srcOrd="0" destOrd="0" presId="urn:microsoft.com/office/officeart/2005/8/layout/process1"/>
    <dgm:cxn modelId="{101679D5-2E64-471F-8BFA-462A39EB5FC2}" type="presParOf" srcId="{710F39FB-4D20-44E5-96C7-B7D70766AB96}" destId="{9613650B-7315-4918-915B-081E57D4B316}" srcOrd="1" destOrd="0" presId="urn:microsoft.com/office/officeart/2005/8/layout/process1"/>
    <dgm:cxn modelId="{2EBECD3B-7FFA-4DDE-909A-A44A1CB22573}" type="presParOf" srcId="{9613650B-7315-4918-915B-081E57D4B316}" destId="{103F39FF-2936-4093-8398-CD1D03542D7C}" srcOrd="0" destOrd="0" presId="urn:microsoft.com/office/officeart/2005/8/layout/process1"/>
    <dgm:cxn modelId="{D48DD061-BCAE-4394-A867-FD15FAE380CD}" type="presParOf" srcId="{710F39FB-4D20-44E5-96C7-B7D70766AB96}" destId="{50817404-363B-4B0C-B414-A2334CFBD46C}" srcOrd="2" destOrd="0" presId="urn:microsoft.com/office/officeart/2005/8/layout/process1"/>
    <dgm:cxn modelId="{20401B51-EDE4-42BE-A443-00E9AA496FBF}" type="presParOf" srcId="{710F39FB-4D20-44E5-96C7-B7D70766AB96}" destId="{517389C4-1035-4716-A260-A86980B0D433}" srcOrd="3" destOrd="0" presId="urn:microsoft.com/office/officeart/2005/8/layout/process1"/>
    <dgm:cxn modelId="{C6D9B6B6-7211-4DD2-BF92-44788FDFFDB6}" type="presParOf" srcId="{517389C4-1035-4716-A260-A86980B0D433}" destId="{88BB9405-9FE8-4791-A49D-E9642605C0E6}" srcOrd="0" destOrd="0" presId="urn:microsoft.com/office/officeart/2005/8/layout/process1"/>
    <dgm:cxn modelId="{C937692C-22B8-4CAB-BFAC-070439984A1A}" type="presParOf" srcId="{710F39FB-4D20-44E5-96C7-B7D70766AB96}" destId="{FBCEB28D-8C83-4B67-8C21-CEDA0EBFE8FE}" srcOrd="4" destOrd="0" presId="urn:microsoft.com/office/officeart/2005/8/layout/process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3888DDF-45FE-4B82-8F37-DD930C2720D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73BD71AE-1D24-4D9F-A9C4-C6F93F7E7866}">
      <dgm:prSet custT="1"/>
      <dgm:spPr>
        <a:solidFill>
          <a:schemeClr val="accent2">
            <a:lumMod val="50000"/>
          </a:schemeClr>
        </a:solidFill>
      </dgm:spPr>
      <dgm:t>
        <a:bodyPr/>
        <a:lstStyle/>
        <a:p>
          <a:r>
            <a:rPr lang="en-US" sz="1400" b="1" dirty="0"/>
            <a:t>Operational Efficiency:</a:t>
          </a:r>
        </a:p>
        <a:p>
          <a:endParaRPr lang="en-US" sz="1400" b="1" dirty="0"/>
        </a:p>
        <a:p>
          <a:r>
            <a:rPr lang="en-US" sz="1400" dirty="0"/>
            <a:t> The Dialysis Stations Stats provide insights into the operational capacity of dialysis centers. </a:t>
          </a:r>
        </a:p>
        <a:p>
          <a:endParaRPr lang="en-US" sz="1400" dirty="0"/>
        </a:p>
        <a:p>
          <a:r>
            <a:rPr lang="en-US" sz="1400" dirty="0"/>
            <a:t>Decision-makers can use this information to optimize resource allocation, streamline workflows, and enhance overall operational efficiency.</a:t>
          </a:r>
        </a:p>
        <a:p>
          <a:r>
            <a:rPr lang="en-US" sz="1400" dirty="0"/>
            <a:t> </a:t>
          </a:r>
        </a:p>
        <a:p>
          <a:r>
            <a:rPr lang="en-US" sz="1400" dirty="0"/>
            <a:t>Understanding the distribution of dialysis stations helps in identifying outliers and addressing capacity-related challenges.</a:t>
          </a:r>
          <a:endParaRPr lang="en-IN" sz="1400" dirty="0"/>
        </a:p>
      </dgm:t>
    </dgm:pt>
    <dgm:pt modelId="{21BA1BFE-F3B2-405F-9DB2-92AC07624BB2}" type="parTrans" cxnId="{0064B62E-3301-480C-B91A-F3136DB57E2D}">
      <dgm:prSet/>
      <dgm:spPr/>
      <dgm:t>
        <a:bodyPr/>
        <a:lstStyle/>
        <a:p>
          <a:endParaRPr lang="en-IN"/>
        </a:p>
      </dgm:t>
    </dgm:pt>
    <dgm:pt modelId="{501A73E2-7B0F-4B6D-B4B5-D4B36D50ACDD}" type="sibTrans" cxnId="{0064B62E-3301-480C-B91A-F3136DB57E2D}">
      <dgm:prSet/>
      <dgm:spPr>
        <a:solidFill>
          <a:schemeClr val="tx2"/>
        </a:solidFill>
        <a:ln>
          <a:solidFill>
            <a:schemeClr val="accent1">
              <a:lumMod val="50000"/>
            </a:schemeClr>
          </a:solidFill>
        </a:ln>
      </dgm:spPr>
      <dgm:t>
        <a:bodyPr/>
        <a:lstStyle/>
        <a:p>
          <a:endParaRPr lang="en-IN"/>
        </a:p>
      </dgm:t>
    </dgm:pt>
    <dgm:pt modelId="{C242381F-32DC-4759-A393-0E2188DAF335}">
      <dgm:prSet custT="1"/>
      <dgm:spPr>
        <a:solidFill>
          <a:schemeClr val="accent2">
            <a:lumMod val="50000"/>
          </a:schemeClr>
        </a:solidFill>
      </dgm:spPr>
      <dgm:t>
        <a:bodyPr/>
        <a:lstStyle/>
        <a:p>
          <a:r>
            <a:rPr lang="en-US" sz="1400" b="1" dirty="0">
              <a:solidFill>
                <a:schemeClr val="bg1"/>
              </a:solidFill>
            </a:rPr>
            <a:t>Quality of Care and Compliance:</a:t>
          </a:r>
          <a:r>
            <a:rPr lang="en-US" sz="1400" dirty="0">
              <a:solidFill>
                <a:schemeClr val="bg1"/>
              </a:solidFill>
            </a:rPr>
            <a:t> </a:t>
          </a:r>
        </a:p>
        <a:p>
          <a:endParaRPr lang="en-US" sz="1400" dirty="0"/>
        </a:p>
        <a:p>
          <a:r>
            <a:rPr lang="en-US" sz="1400" dirty="0"/>
            <a:t>The # of Category Text - As Expected contributes to assessing the quality of care delivered by identifying areas where performance consistently meets expectations. </a:t>
          </a:r>
        </a:p>
        <a:p>
          <a:endParaRPr lang="en-US" sz="1400" dirty="0"/>
        </a:p>
        <a:p>
          <a:r>
            <a:rPr lang="en-US" sz="1400" dirty="0"/>
            <a:t>This insight is valuable for maintaining compliance with healthcare standards and regulations, ensuring that patients receive care that aligns with expected benchmarks.</a:t>
          </a:r>
          <a:endParaRPr lang="en-IN" sz="1400" dirty="0"/>
        </a:p>
      </dgm:t>
    </dgm:pt>
    <dgm:pt modelId="{EEEA08D0-EED3-4384-B728-7B5C3B2B84AC}" type="parTrans" cxnId="{1FADCE46-DE9C-4B28-B0F9-4B0BB8EDE05D}">
      <dgm:prSet/>
      <dgm:spPr/>
      <dgm:t>
        <a:bodyPr/>
        <a:lstStyle/>
        <a:p>
          <a:endParaRPr lang="en-IN"/>
        </a:p>
      </dgm:t>
    </dgm:pt>
    <dgm:pt modelId="{A53E805B-4B0D-4615-A784-634C362AAC96}" type="sibTrans" cxnId="{1FADCE46-DE9C-4B28-B0F9-4B0BB8EDE05D}">
      <dgm:prSet/>
      <dgm:spPr>
        <a:solidFill>
          <a:schemeClr val="tx2"/>
        </a:solidFill>
        <a:ln>
          <a:solidFill>
            <a:schemeClr val="tx2">
              <a:lumMod val="50000"/>
            </a:schemeClr>
          </a:solidFill>
        </a:ln>
      </dgm:spPr>
      <dgm:t>
        <a:bodyPr/>
        <a:lstStyle/>
        <a:p>
          <a:endParaRPr lang="en-IN"/>
        </a:p>
      </dgm:t>
    </dgm:pt>
    <dgm:pt modelId="{88162A31-061A-4942-878E-AD4D9074775B}">
      <dgm:prSet custT="1"/>
      <dgm:spPr>
        <a:solidFill>
          <a:schemeClr val="accent2">
            <a:lumMod val="50000"/>
          </a:schemeClr>
        </a:solidFill>
      </dgm:spPr>
      <dgm:t>
        <a:bodyPr/>
        <a:lstStyle/>
        <a:p>
          <a:r>
            <a:rPr lang="en-US" sz="1400" b="1" dirty="0"/>
            <a:t>Financial Impact on Payment Reduction:</a:t>
          </a:r>
        </a:p>
        <a:p>
          <a:r>
            <a:rPr lang="en-US" sz="1400" dirty="0"/>
            <a:t> </a:t>
          </a:r>
        </a:p>
        <a:p>
          <a:r>
            <a:rPr lang="en-US" sz="1400" dirty="0"/>
            <a:t>The Average Payment Reduction Rate provides an understanding of the financial implications of performance. </a:t>
          </a:r>
        </a:p>
        <a:p>
          <a:endParaRPr lang="en-US" sz="1400" dirty="0"/>
        </a:p>
        <a:p>
          <a:r>
            <a:rPr lang="en-US" sz="1400" dirty="0"/>
            <a:t>Decision-makers can use this information to assess the effectiveness of cost-saving measures and develop strategies to minimize payment reductions while maintaining high-quality patient care.</a:t>
          </a:r>
          <a:endParaRPr lang="en-IN" sz="1400" dirty="0"/>
        </a:p>
      </dgm:t>
    </dgm:pt>
    <dgm:pt modelId="{0A10D4E3-EA0B-4483-B442-C69D4BE7EE3D}" type="parTrans" cxnId="{403B0481-351D-41B1-8CCD-C3ABED4397B2}">
      <dgm:prSet/>
      <dgm:spPr/>
      <dgm:t>
        <a:bodyPr/>
        <a:lstStyle/>
        <a:p>
          <a:endParaRPr lang="en-IN"/>
        </a:p>
      </dgm:t>
    </dgm:pt>
    <dgm:pt modelId="{CDEB0E84-631E-49CD-8DC1-CF04865E7E3D}" type="sibTrans" cxnId="{403B0481-351D-41B1-8CCD-C3ABED4397B2}">
      <dgm:prSet/>
      <dgm:spPr/>
      <dgm:t>
        <a:bodyPr/>
        <a:lstStyle/>
        <a:p>
          <a:endParaRPr lang="en-IN"/>
        </a:p>
      </dgm:t>
    </dgm:pt>
    <dgm:pt modelId="{BBA67E43-A458-4B1E-AFE0-A770A34573FE}" type="pres">
      <dgm:prSet presAssocID="{13888DDF-45FE-4B82-8F37-DD930C2720DB}" presName="Name0" presStyleCnt="0">
        <dgm:presLayoutVars>
          <dgm:dir/>
          <dgm:resizeHandles val="exact"/>
        </dgm:presLayoutVars>
      </dgm:prSet>
      <dgm:spPr/>
    </dgm:pt>
    <dgm:pt modelId="{0489D25C-11BD-4E73-A784-A6020D2EEA6E}" type="pres">
      <dgm:prSet presAssocID="{73BD71AE-1D24-4D9F-A9C4-C6F93F7E7866}" presName="node" presStyleLbl="node1" presStyleIdx="0" presStyleCnt="3" custScaleX="102704" custScaleY="117645" custLinFactNeighborX="6052" custLinFactNeighborY="-15404">
        <dgm:presLayoutVars>
          <dgm:bulletEnabled val="1"/>
        </dgm:presLayoutVars>
      </dgm:prSet>
      <dgm:spPr/>
    </dgm:pt>
    <dgm:pt modelId="{173B4221-72A5-48F9-B5A6-40ABA3375DCE}" type="pres">
      <dgm:prSet presAssocID="{501A73E2-7B0F-4B6D-B4B5-D4B36D50ACDD}" presName="sibTrans" presStyleLbl="sibTrans2D1" presStyleIdx="0" presStyleCnt="2"/>
      <dgm:spPr/>
    </dgm:pt>
    <dgm:pt modelId="{134303D9-B8EA-4E60-994C-31A18B10248C}" type="pres">
      <dgm:prSet presAssocID="{501A73E2-7B0F-4B6D-B4B5-D4B36D50ACDD}" presName="connectorText" presStyleLbl="sibTrans2D1" presStyleIdx="0" presStyleCnt="2"/>
      <dgm:spPr/>
    </dgm:pt>
    <dgm:pt modelId="{94DF9C7F-B38C-4FA6-9FCA-3E63B21483C1}" type="pres">
      <dgm:prSet presAssocID="{C242381F-32DC-4759-A393-0E2188DAF335}" presName="node" presStyleLbl="node1" presStyleIdx="1" presStyleCnt="3" custScaleX="103673" custScaleY="117313" custLinFactNeighborX="3743" custLinFactNeighborY="-14894">
        <dgm:presLayoutVars>
          <dgm:bulletEnabled val="1"/>
        </dgm:presLayoutVars>
      </dgm:prSet>
      <dgm:spPr/>
    </dgm:pt>
    <dgm:pt modelId="{328CB516-B154-4E86-AC95-859AECCD59EB}" type="pres">
      <dgm:prSet presAssocID="{A53E805B-4B0D-4615-A784-634C362AAC96}" presName="sibTrans" presStyleLbl="sibTrans2D1" presStyleIdx="1" presStyleCnt="2"/>
      <dgm:spPr/>
    </dgm:pt>
    <dgm:pt modelId="{9ED114DB-275C-49B5-944A-BE97686A12FA}" type="pres">
      <dgm:prSet presAssocID="{A53E805B-4B0D-4615-A784-634C362AAC96}" presName="connectorText" presStyleLbl="sibTrans2D1" presStyleIdx="1" presStyleCnt="2"/>
      <dgm:spPr/>
    </dgm:pt>
    <dgm:pt modelId="{3885995A-624E-4C92-AFB0-06C3DCA448BE}" type="pres">
      <dgm:prSet presAssocID="{88162A31-061A-4942-878E-AD4D9074775B}" presName="node" presStyleLbl="node1" presStyleIdx="2" presStyleCnt="3" custScaleX="105060" custScaleY="117435" custLinFactNeighborX="-8689" custLinFactNeighborY="-14495">
        <dgm:presLayoutVars>
          <dgm:bulletEnabled val="1"/>
        </dgm:presLayoutVars>
      </dgm:prSet>
      <dgm:spPr/>
    </dgm:pt>
  </dgm:ptLst>
  <dgm:cxnLst>
    <dgm:cxn modelId="{04BD6829-859F-4EAD-93FF-F6E1755AC06D}" type="presOf" srcId="{13888DDF-45FE-4B82-8F37-DD930C2720DB}" destId="{BBA67E43-A458-4B1E-AFE0-A770A34573FE}" srcOrd="0" destOrd="0" presId="urn:microsoft.com/office/officeart/2005/8/layout/process1"/>
    <dgm:cxn modelId="{30AE6A2A-2C00-497E-ACE0-0BC6C644C4EF}" type="presOf" srcId="{C242381F-32DC-4759-A393-0E2188DAF335}" destId="{94DF9C7F-B38C-4FA6-9FCA-3E63B21483C1}" srcOrd="0" destOrd="0" presId="urn:microsoft.com/office/officeart/2005/8/layout/process1"/>
    <dgm:cxn modelId="{0064B62E-3301-480C-B91A-F3136DB57E2D}" srcId="{13888DDF-45FE-4B82-8F37-DD930C2720DB}" destId="{73BD71AE-1D24-4D9F-A9C4-C6F93F7E7866}" srcOrd="0" destOrd="0" parTransId="{21BA1BFE-F3B2-405F-9DB2-92AC07624BB2}" sibTransId="{501A73E2-7B0F-4B6D-B4B5-D4B36D50ACDD}"/>
    <dgm:cxn modelId="{8B80ED40-451A-455A-ADC6-AD4964B1C98D}" type="presOf" srcId="{A53E805B-4B0D-4615-A784-634C362AAC96}" destId="{9ED114DB-275C-49B5-944A-BE97686A12FA}" srcOrd="1" destOrd="0" presId="urn:microsoft.com/office/officeart/2005/8/layout/process1"/>
    <dgm:cxn modelId="{1FADCE46-DE9C-4B28-B0F9-4B0BB8EDE05D}" srcId="{13888DDF-45FE-4B82-8F37-DD930C2720DB}" destId="{C242381F-32DC-4759-A393-0E2188DAF335}" srcOrd="1" destOrd="0" parTransId="{EEEA08D0-EED3-4384-B728-7B5C3B2B84AC}" sibTransId="{A53E805B-4B0D-4615-A784-634C362AAC96}"/>
    <dgm:cxn modelId="{076FD46D-1985-439E-9D1B-94A9AC2507C2}" type="presOf" srcId="{501A73E2-7B0F-4B6D-B4B5-D4B36D50ACDD}" destId="{134303D9-B8EA-4E60-994C-31A18B10248C}" srcOrd="1" destOrd="0" presId="urn:microsoft.com/office/officeart/2005/8/layout/process1"/>
    <dgm:cxn modelId="{403B0481-351D-41B1-8CCD-C3ABED4397B2}" srcId="{13888DDF-45FE-4B82-8F37-DD930C2720DB}" destId="{88162A31-061A-4942-878E-AD4D9074775B}" srcOrd="2" destOrd="0" parTransId="{0A10D4E3-EA0B-4483-B442-C69D4BE7EE3D}" sibTransId="{CDEB0E84-631E-49CD-8DC1-CF04865E7E3D}"/>
    <dgm:cxn modelId="{261B2883-9299-4F8F-AA7B-1A3A572F91DA}" type="presOf" srcId="{501A73E2-7B0F-4B6D-B4B5-D4B36D50ACDD}" destId="{173B4221-72A5-48F9-B5A6-40ABA3375DCE}" srcOrd="0" destOrd="0" presId="urn:microsoft.com/office/officeart/2005/8/layout/process1"/>
    <dgm:cxn modelId="{4A0BEE87-81C7-431D-9AA1-A92D140230EB}" type="presOf" srcId="{73BD71AE-1D24-4D9F-A9C4-C6F93F7E7866}" destId="{0489D25C-11BD-4E73-A784-A6020D2EEA6E}" srcOrd="0" destOrd="0" presId="urn:microsoft.com/office/officeart/2005/8/layout/process1"/>
    <dgm:cxn modelId="{E68A01A5-B36B-43FE-B925-71F0A880F46E}" type="presOf" srcId="{88162A31-061A-4942-878E-AD4D9074775B}" destId="{3885995A-624E-4C92-AFB0-06C3DCA448BE}" srcOrd="0" destOrd="0" presId="urn:microsoft.com/office/officeart/2005/8/layout/process1"/>
    <dgm:cxn modelId="{4C4248EC-A218-4404-B3C6-9DDF54A6918B}" type="presOf" srcId="{A53E805B-4B0D-4615-A784-634C362AAC96}" destId="{328CB516-B154-4E86-AC95-859AECCD59EB}" srcOrd="0" destOrd="0" presId="urn:microsoft.com/office/officeart/2005/8/layout/process1"/>
    <dgm:cxn modelId="{E152462A-4244-4F54-A794-8CB7B19B03D6}" type="presParOf" srcId="{BBA67E43-A458-4B1E-AFE0-A770A34573FE}" destId="{0489D25C-11BD-4E73-A784-A6020D2EEA6E}" srcOrd="0" destOrd="0" presId="urn:microsoft.com/office/officeart/2005/8/layout/process1"/>
    <dgm:cxn modelId="{7D57135E-B2D6-4B87-AAE1-4D240DD20B5F}" type="presParOf" srcId="{BBA67E43-A458-4B1E-AFE0-A770A34573FE}" destId="{173B4221-72A5-48F9-B5A6-40ABA3375DCE}" srcOrd="1" destOrd="0" presId="urn:microsoft.com/office/officeart/2005/8/layout/process1"/>
    <dgm:cxn modelId="{47D1E47E-6CCB-453D-8F7F-D837CD5D126C}" type="presParOf" srcId="{173B4221-72A5-48F9-B5A6-40ABA3375DCE}" destId="{134303D9-B8EA-4E60-994C-31A18B10248C}" srcOrd="0" destOrd="0" presId="urn:microsoft.com/office/officeart/2005/8/layout/process1"/>
    <dgm:cxn modelId="{23595187-1371-4DC9-9491-232B27E52FDF}" type="presParOf" srcId="{BBA67E43-A458-4B1E-AFE0-A770A34573FE}" destId="{94DF9C7F-B38C-4FA6-9FCA-3E63B21483C1}" srcOrd="2" destOrd="0" presId="urn:microsoft.com/office/officeart/2005/8/layout/process1"/>
    <dgm:cxn modelId="{EE54F8CD-6EF2-4790-9B65-9BD2C7494C5E}" type="presParOf" srcId="{BBA67E43-A458-4B1E-AFE0-A770A34573FE}" destId="{328CB516-B154-4E86-AC95-859AECCD59EB}" srcOrd="3" destOrd="0" presId="urn:microsoft.com/office/officeart/2005/8/layout/process1"/>
    <dgm:cxn modelId="{F7536F1A-05F1-4E28-86CD-A3F10E28EAA7}" type="presParOf" srcId="{328CB516-B154-4E86-AC95-859AECCD59EB}" destId="{9ED114DB-275C-49B5-944A-BE97686A12FA}" srcOrd="0" destOrd="0" presId="urn:microsoft.com/office/officeart/2005/8/layout/process1"/>
    <dgm:cxn modelId="{C508CFAB-00F4-482A-A777-A38DAB9105DB}" type="presParOf" srcId="{BBA67E43-A458-4B1E-AFE0-A770A34573FE}" destId="{3885995A-624E-4C92-AFB0-06C3DCA448BE}"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22287AD-3F8B-43D3-95BC-6FFAB73E12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26B1E11-E808-49E0-9C26-38F17001B26B}">
      <dgm:prSet custT="1"/>
      <dgm:spPr>
        <a:solidFill>
          <a:schemeClr val="accent2">
            <a:lumMod val="20000"/>
            <a:lumOff val="80000"/>
          </a:schemeClr>
        </a:solidFill>
      </dgm:spPr>
      <dgm:t>
        <a:bodyPr/>
        <a:lstStyle/>
        <a:p>
          <a:r>
            <a:rPr lang="en-US" sz="1700" dirty="0">
              <a:solidFill>
                <a:schemeClr val="tx1"/>
              </a:solidFill>
            </a:rPr>
            <a:t>The Dialysis of Patients dashboard provides a comprehensive view of key performance indicators, enabling healthcare professionals and decision-makers to identify trends, make informed decisions, and implement improvements in patient care and operational efficiency across dialysis centers. </a:t>
          </a:r>
        </a:p>
        <a:p>
          <a:r>
            <a:rPr lang="en-US" sz="1700" dirty="0">
              <a:solidFill>
                <a:schemeClr val="tx1"/>
              </a:solidFill>
            </a:rPr>
            <a:t>Regular monitoring and analysis of these KPIs will contribute to better patient outcomes and enhanced organizational performance in the healthcare domain. </a:t>
          </a:r>
          <a:endParaRPr lang="en-IN" sz="1700" dirty="0">
            <a:solidFill>
              <a:schemeClr val="tx1"/>
            </a:solidFill>
          </a:endParaRPr>
        </a:p>
      </dgm:t>
    </dgm:pt>
    <dgm:pt modelId="{811ADB01-6D41-4EB2-A0AE-B4BAF22860C8}" type="parTrans" cxnId="{6BF853DF-4574-4021-8A22-AA8D1B907410}">
      <dgm:prSet/>
      <dgm:spPr/>
      <dgm:t>
        <a:bodyPr/>
        <a:lstStyle/>
        <a:p>
          <a:endParaRPr lang="en-IN"/>
        </a:p>
      </dgm:t>
    </dgm:pt>
    <dgm:pt modelId="{4952CECA-CFD6-4079-A658-9D7CC82C70D7}" type="sibTrans" cxnId="{6BF853DF-4574-4021-8A22-AA8D1B907410}">
      <dgm:prSet/>
      <dgm:spPr/>
      <dgm:t>
        <a:bodyPr/>
        <a:lstStyle/>
        <a:p>
          <a:endParaRPr lang="en-IN"/>
        </a:p>
      </dgm:t>
    </dgm:pt>
    <dgm:pt modelId="{04434C03-610F-4B9C-938C-A47F399834B1}" type="pres">
      <dgm:prSet presAssocID="{022287AD-3F8B-43D3-95BC-6FFAB73E12CA}" presName="linear" presStyleCnt="0">
        <dgm:presLayoutVars>
          <dgm:animLvl val="lvl"/>
          <dgm:resizeHandles val="exact"/>
        </dgm:presLayoutVars>
      </dgm:prSet>
      <dgm:spPr/>
    </dgm:pt>
    <dgm:pt modelId="{80C190BD-0E0F-41F2-8BB4-7D9684E7C438}" type="pres">
      <dgm:prSet presAssocID="{726B1E11-E808-49E0-9C26-38F17001B26B}" presName="parentText" presStyleLbl="node1" presStyleIdx="0" presStyleCnt="1" custScaleY="83232">
        <dgm:presLayoutVars>
          <dgm:chMax val="0"/>
          <dgm:bulletEnabled val="1"/>
        </dgm:presLayoutVars>
      </dgm:prSet>
      <dgm:spPr/>
    </dgm:pt>
  </dgm:ptLst>
  <dgm:cxnLst>
    <dgm:cxn modelId="{FC85ED0F-F9C8-4E92-9943-9595D752723B}" type="presOf" srcId="{726B1E11-E808-49E0-9C26-38F17001B26B}" destId="{80C190BD-0E0F-41F2-8BB4-7D9684E7C438}" srcOrd="0" destOrd="0" presId="urn:microsoft.com/office/officeart/2005/8/layout/vList2"/>
    <dgm:cxn modelId="{658BE7BD-1B52-4E97-BA4D-8CDEC590FDB1}" type="presOf" srcId="{022287AD-3F8B-43D3-95BC-6FFAB73E12CA}" destId="{04434C03-610F-4B9C-938C-A47F399834B1}" srcOrd="0" destOrd="0" presId="urn:microsoft.com/office/officeart/2005/8/layout/vList2"/>
    <dgm:cxn modelId="{6BF853DF-4574-4021-8A22-AA8D1B907410}" srcId="{022287AD-3F8B-43D3-95BC-6FFAB73E12CA}" destId="{726B1E11-E808-49E0-9C26-38F17001B26B}" srcOrd="0" destOrd="0" parTransId="{811ADB01-6D41-4EB2-A0AE-B4BAF22860C8}" sibTransId="{4952CECA-CFD6-4079-A658-9D7CC82C70D7}"/>
    <dgm:cxn modelId="{C2BF1094-C6CA-4FEB-8BDA-6250B6CD1F20}" type="presParOf" srcId="{04434C03-610F-4B9C-938C-A47F399834B1}" destId="{80C190BD-0E0F-41F2-8BB4-7D9684E7C438}"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096645E-4B5C-4B84-A0AA-CBC64A3CA4D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3D9863B9-5278-44C1-B453-47107DED9F29}">
      <dgm:prSet/>
      <dgm:spPr>
        <a:solidFill>
          <a:schemeClr val="accent2">
            <a:lumMod val="50000"/>
          </a:schemeClr>
        </a:solidFill>
      </dgm:spPr>
      <dgm:t>
        <a:bodyPr/>
        <a:lstStyle/>
        <a:p>
          <a:r>
            <a:rPr lang="en-IN" b="1" dirty="0"/>
            <a:t>THANK YOU </a:t>
          </a:r>
          <a:endParaRPr lang="en-IN" dirty="0"/>
        </a:p>
      </dgm:t>
    </dgm:pt>
    <dgm:pt modelId="{03CA68D8-C92E-4B9D-B3CB-B92A66A0D0AE}" type="parTrans" cxnId="{B449A0A5-333E-47D5-89CE-58666BE13732}">
      <dgm:prSet/>
      <dgm:spPr/>
      <dgm:t>
        <a:bodyPr/>
        <a:lstStyle/>
        <a:p>
          <a:endParaRPr lang="en-IN"/>
        </a:p>
      </dgm:t>
    </dgm:pt>
    <dgm:pt modelId="{187039E2-8016-4473-A833-9BDE5922C266}" type="sibTrans" cxnId="{B449A0A5-333E-47D5-89CE-58666BE13732}">
      <dgm:prSet/>
      <dgm:spPr/>
      <dgm:t>
        <a:bodyPr/>
        <a:lstStyle/>
        <a:p>
          <a:endParaRPr lang="en-IN"/>
        </a:p>
      </dgm:t>
    </dgm:pt>
    <dgm:pt modelId="{F527D055-5008-4808-BF90-FE074BBEE1A8}" type="pres">
      <dgm:prSet presAssocID="{C096645E-4B5C-4B84-A0AA-CBC64A3CA4D8}" presName="diagram" presStyleCnt="0">
        <dgm:presLayoutVars>
          <dgm:chPref val="1"/>
          <dgm:dir/>
          <dgm:animOne val="branch"/>
          <dgm:animLvl val="lvl"/>
          <dgm:resizeHandles/>
        </dgm:presLayoutVars>
      </dgm:prSet>
      <dgm:spPr/>
    </dgm:pt>
    <dgm:pt modelId="{CDF850DB-48B7-4754-B645-1507AF1C540D}" type="pres">
      <dgm:prSet presAssocID="{3D9863B9-5278-44C1-B453-47107DED9F29}" presName="root" presStyleCnt="0"/>
      <dgm:spPr/>
    </dgm:pt>
    <dgm:pt modelId="{5C5AF6D9-A9AA-427F-9192-B76AA620CF5A}" type="pres">
      <dgm:prSet presAssocID="{3D9863B9-5278-44C1-B453-47107DED9F29}" presName="rootComposite" presStyleCnt="0"/>
      <dgm:spPr/>
    </dgm:pt>
    <dgm:pt modelId="{F753F92A-64AF-421C-94C9-49923BEC8271}" type="pres">
      <dgm:prSet presAssocID="{3D9863B9-5278-44C1-B453-47107DED9F29}" presName="rootText" presStyleLbl="node1" presStyleIdx="0" presStyleCnt="1"/>
      <dgm:spPr/>
    </dgm:pt>
    <dgm:pt modelId="{DB5CA8FA-B23B-4B74-AD8C-0B0CE0157176}" type="pres">
      <dgm:prSet presAssocID="{3D9863B9-5278-44C1-B453-47107DED9F29}" presName="rootConnector" presStyleLbl="node1" presStyleIdx="0" presStyleCnt="1"/>
      <dgm:spPr/>
    </dgm:pt>
    <dgm:pt modelId="{4A6DE2B3-3790-4635-821D-59D5560D2520}" type="pres">
      <dgm:prSet presAssocID="{3D9863B9-5278-44C1-B453-47107DED9F29}" presName="childShape" presStyleCnt="0"/>
      <dgm:spPr/>
    </dgm:pt>
  </dgm:ptLst>
  <dgm:cxnLst>
    <dgm:cxn modelId="{C5210D51-237D-4386-B2F9-09D5D737B52B}" type="presOf" srcId="{3D9863B9-5278-44C1-B453-47107DED9F29}" destId="{F753F92A-64AF-421C-94C9-49923BEC8271}" srcOrd="0" destOrd="0" presId="urn:microsoft.com/office/officeart/2005/8/layout/hierarchy3"/>
    <dgm:cxn modelId="{B449A0A5-333E-47D5-89CE-58666BE13732}" srcId="{C096645E-4B5C-4B84-A0AA-CBC64A3CA4D8}" destId="{3D9863B9-5278-44C1-B453-47107DED9F29}" srcOrd="0" destOrd="0" parTransId="{03CA68D8-C92E-4B9D-B3CB-B92A66A0D0AE}" sibTransId="{187039E2-8016-4473-A833-9BDE5922C266}"/>
    <dgm:cxn modelId="{A447D8AB-4DEE-4841-9B65-79F745447D74}" type="presOf" srcId="{3D9863B9-5278-44C1-B453-47107DED9F29}" destId="{DB5CA8FA-B23B-4B74-AD8C-0B0CE0157176}" srcOrd="1" destOrd="0" presId="urn:microsoft.com/office/officeart/2005/8/layout/hierarchy3"/>
    <dgm:cxn modelId="{68FBDBF0-B44F-4F7E-8C4A-CEC306B80C7A}" type="presOf" srcId="{C096645E-4B5C-4B84-A0AA-CBC64A3CA4D8}" destId="{F527D055-5008-4808-BF90-FE074BBEE1A8}" srcOrd="0" destOrd="0" presId="urn:microsoft.com/office/officeart/2005/8/layout/hierarchy3"/>
    <dgm:cxn modelId="{7820A0B1-D235-43AB-A6A8-857A6BFB6C6A}" type="presParOf" srcId="{F527D055-5008-4808-BF90-FE074BBEE1A8}" destId="{CDF850DB-48B7-4754-B645-1507AF1C540D}" srcOrd="0" destOrd="0" presId="urn:microsoft.com/office/officeart/2005/8/layout/hierarchy3"/>
    <dgm:cxn modelId="{CE5C0904-4FF0-4C97-96BD-F4D046D40A26}" type="presParOf" srcId="{CDF850DB-48B7-4754-B645-1507AF1C540D}" destId="{5C5AF6D9-A9AA-427F-9192-B76AA620CF5A}" srcOrd="0" destOrd="0" presId="urn:microsoft.com/office/officeart/2005/8/layout/hierarchy3"/>
    <dgm:cxn modelId="{F36714A4-AF7F-4259-BED2-DE86FE53A8C9}" type="presParOf" srcId="{5C5AF6D9-A9AA-427F-9192-B76AA620CF5A}" destId="{F753F92A-64AF-421C-94C9-49923BEC8271}" srcOrd="0" destOrd="0" presId="urn:microsoft.com/office/officeart/2005/8/layout/hierarchy3"/>
    <dgm:cxn modelId="{87717C00-D06D-4361-8313-F10B66D86FE7}" type="presParOf" srcId="{5C5AF6D9-A9AA-427F-9192-B76AA620CF5A}" destId="{DB5CA8FA-B23B-4B74-AD8C-0B0CE0157176}" srcOrd="1" destOrd="0" presId="urn:microsoft.com/office/officeart/2005/8/layout/hierarchy3"/>
    <dgm:cxn modelId="{3FC12032-BD32-4702-BF9E-76327D35559E}" type="presParOf" srcId="{CDF850DB-48B7-4754-B645-1507AF1C540D}" destId="{4A6DE2B3-3790-4635-821D-59D5560D2520}"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B256E7-8C42-4C6D-A508-06C988B2716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A0C0189-DC24-4EE4-90D0-C1C53A4D8764}">
      <dgm:prSet/>
      <dgm:spPr>
        <a:solidFill>
          <a:schemeClr val="tx2">
            <a:lumMod val="50000"/>
          </a:schemeClr>
        </a:solidFill>
      </dgm:spPr>
      <dgm:t>
        <a:bodyPr/>
        <a:lstStyle/>
        <a:p>
          <a:r>
            <a:rPr lang="en-US" dirty="0"/>
            <a:t>The "Dialysis of Patients" project in the healthcare domain aims to comprehensively analyze and visualize key performance indicators (KPIs) related to dialysis facilities. This project utilizes two datasets, namely "Dialysis 1" and "Dialysis 2," each providing unique perspectives on dialysis facilities' performance. The KPIs have been explored and visualized using various tools such as Excel, Tableau, SQL, and Power BI to provide a comprehensive and insightful dashboard</a:t>
          </a:r>
          <a:endParaRPr lang="en-IN" dirty="0"/>
        </a:p>
      </dgm:t>
    </dgm:pt>
    <dgm:pt modelId="{9C6C5F12-5F10-4FB3-BEAD-4E527A4AD78D}" type="parTrans" cxnId="{116C1EB7-3C56-406E-A973-6CB93631CC0D}">
      <dgm:prSet/>
      <dgm:spPr/>
      <dgm:t>
        <a:bodyPr/>
        <a:lstStyle/>
        <a:p>
          <a:endParaRPr lang="en-IN"/>
        </a:p>
      </dgm:t>
    </dgm:pt>
    <dgm:pt modelId="{F77D7DC9-F9FE-482B-B7E2-F2488233B7FA}" type="sibTrans" cxnId="{116C1EB7-3C56-406E-A973-6CB93631CC0D}">
      <dgm:prSet/>
      <dgm:spPr/>
      <dgm:t>
        <a:bodyPr/>
        <a:lstStyle/>
        <a:p>
          <a:endParaRPr lang="en-IN"/>
        </a:p>
      </dgm:t>
    </dgm:pt>
    <dgm:pt modelId="{319A4AE0-21DF-415B-8393-BE50C4A0203B}" type="pres">
      <dgm:prSet presAssocID="{47B256E7-8C42-4C6D-A508-06C988B27163}" presName="linear" presStyleCnt="0">
        <dgm:presLayoutVars>
          <dgm:animLvl val="lvl"/>
          <dgm:resizeHandles val="exact"/>
        </dgm:presLayoutVars>
      </dgm:prSet>
      <dgm:spPr/>
    </dgm:pt>
    <dgm:pt modelId="{EB79E16F-973A-494A-8626-61917DF20B84}" type="pres">
      <dgm:prSet presAssocID="{0A0C0189-DC24-4EE4-90D0-C1C53A4D8764}" presName="parentText" presStyleLbl="node1" presStyleIdx="0" presStyleCnt="1" custScaleY="118588" custLinFactNeighborY="7891">
        <dgm:presLayoutVars>
          <dgm:chMax val="0"/>
          <dgm:bulletEnabled val="1"/>
        </dgm:presLayoutVars>
      </dgm:prSet>
      <dgm:spPr/>
    </dgm:pt>
  </dgm:ptLst>
  <dgm:cxnLst>
    <dgm:cxn modelId="{C6E19706-C31E-4DDE-AB62-72B042188F62}" type="presOf" srcId="{0A0C0189-DC24-4EE4-90D0-C1C53A4D8764}" destId="{EB79E16F-973A-494A-8626-61917DF20B84}" srcOrd="0" destOrd="0" presId="urn:microsoft.com/office/officeart/2005/8/layout/vList2"/>
    <dgm:cxn modelId="{F1278881-FBE5-4401-9C91-436EDC5A03E5}" type="presOf" srcId="{47B256E7-8C42-4C6D-A508-06C988B27163}" destId="{319A4AE0-21DF-415B-8393-BE50C4A0203B}" srcOrd="0" destOrd="0" presId="urn:microsoft.com/office/officeart/2005/8/layout/vList2"/>
    <dgm:cxn modelId="{116C1EB7-3C56-406E-A973-6CB93631CC0D}" srcId="{47B256E7-8C42-4C6D-A508-06C988B27163}" destId="{0A0C0189-DC24-4EE4-90D0-C1C53A4D8764}" srcOrd="0" destOrd="0" parTransId="{9C6C5F12-5F10-4FB3-BEAD-4E527A4AD78D}" sibTransId="{F77D7DC9-F9FE-482B-B7E2-F2488233B7FA}"/>
    <dgm:cxn modelId="{AC3C3732-9BF9-44E4-9FD5-C3400834D056}" type="presParOf" srcId="{319A4AE0-21DF-415B-8393-BE50C4A0203B}" destId="{EB79E16F-973A-494A-8626-61917DF20B84}"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9A7DD9-D8D7-4835-B5B1-1FE323D16E47}"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F6348C2B-CF55-409C-BD92-0F55016F3CEA}">
      <dgm:prSet custT="1"/>
      <dgm:spPr/>
      <dgm:t>
        <a:bodyPr/>
        <a:lstStyle/>
        <a:p>
          <a:r>
            <a:rPr lang="en-US" sz="1700" dirty="0"/>
            <a:t>This dataset provides a detailed overview of dialysis facilities, encompassing critical information such as provider details, facility names, state-wise ratings, patient outcomes, and operational statistics.</a:t>
          </a:r>
          <a:endParaRPr lang="en-IN" sz="1700" dirty="0"/>
        </a:p>
      </dgm:t>
    </dgm:pt>
    <dgm:pt modelId="{164C2AFA-E07C-4C9F-9233-51BA0143B189}" type="parTrans" cxnId="{500D4098-7D10-4CE3-BAC9-86F8AB9EC3CF}">
      <dgm:prSet/>
      <dgm:spPr/>
      <dgm:t>
        <a:bodyPr/>
        <a:lstStyle/>
        <a:p>
          <a:endParaRPr lang="en-IN"/>
        </a:p>
      </dgm:t>
    </dgm:pt>
    <dgm:pt modelId="{A690A447-97DF-45BE-AF1B-697A6C96DBE1}" type="sibTrans" cxnId="{500D4098-7D10-4CE3-BAC9-86F8AB9EC3CF}">
      <dgm:prSet/>
      <dgm:spPr/>
      <dgm:t>
        <a:bodyPr/>
        <a:lstStyle/>
        <a:p>
          <a:endParaRPr lang="en-IN"/>
        </a:p>
      </dgm:t>
    </dgm:pt>
    <dgm:pt modelId="{C8D42FEA-E662-404D-84BC-C9E3B9CD6362}">
      <dgm:prSet custT="1"/>
      <dgm:spPr/>
      <dgm:t>
        <a:bodyPr/>
        <a:lstStyle/>
        <a:p>
          <a:r>
            <a:rPr lang="en-US" sz="1700"/>
            <a:t>Key dimensions include patient transfusions, hypercalcemia incidents, hospitalization rates, survival rates, and infection occurrences.</a:t>
          </a:r>
          <a:endParaRPr lang="en-IN" sz="1700"/>
        </a:p>
      </dgm:t>
    </dgm:pt>
    <dgm:pt modelId="{4B6ECFF7-8664-4AF9-AB01-8C3C4FECCF8A}" type="parTrans" cxnId="{D73E72F4-DFF0-4F7B-BCA4-0A7A237E0666}">
      <dgm:prSet/>
      <dgm:spPr/>
      <dgm:t>
        <a:bodyPr/>
        <a:lstStyle/>
        <a:p>
          <a:endParaRPr lang="en-IN"/>
        </a:p>
      </dgm:t>
    </dgm:pt>
    <dgm:pt modelId="{ED6EEEF4-A812-46F0-88DA-811F91F86BF3}" type="sibTrans" cxnId="{D73E72F4-DFF0-4F7B-BCA4-0A7A237E0666}">
      <dgm:prSet/>
      <dgm:spPr/>
      <dgm:t>
        <a:bodyPr/>
        <a:lstStyle/>
        <a:p>
          <a:endParaRPr lang="en-IN"/>
        </a:p>
      </dgm:t>
    </dgm:pt>
    <dgm:pt modelId="{6C51D369-C6FD-480C-96E5-FF63AF07FAED}">
      <dgm:prSet custT="1"/>
      <dgm:spPr/>
      <dgm:t>
        <a:bodyPr/>
        <a:lstStyle/>
        <a:p>
          <a:r>
            <a:rPr lang="en-US" sz="1700" dirty="0"/>
            <a:t>Facility characteristics such as profit status, chain ownership, and the number of dialysis stations are also examined.</a:t>
          </a:r>
          <a:endParaRPr lang="en-IN" sz="1700" dirty="0"/>
        </a:p>
      </dgm:t>
    </dgm:pt>
    <dgm:pt modelId="{B88650B5-4583-45A5-B296-0EF6A97D0595}" type="parTrans" cxnId="{F4FA8607-96A9-42FF-B163-493B9ACB2BF5}">
      <dgm:prSet/>
      <dgm:spPr/>
      <dgm:t>
        <a:bodyPr/>
        <a:lstStyle/>
        <a:p>
          <a:endParaRPr lang="en-IN"/>
        </a:p>
      </dgm:t>
    </dgm:pt>
    <dgm:pt modelId="{D925A905-33AD-4BD2-9BB2-6A10084AD96A}" type="sibTrans" cxnId="{F4FA8607-96A9-42FF-B163-493B9ACB2BF5}">
      <dgm:prSet/>
      <dgm:spPr/>
      <dgm:t>
        <a:bodyPr/>
        <a:lstStyle/>
        <a:p>
          <a:endParaRPr lang="en-IN"/>
        </a:p>
      </dgm:t>
    </dgm:pt>
    <dgm:pt modelId="{B1104678-37A4-4917-9F26-BBB71D0B6B8B}">
      <dgm:prSet custT="1"/>
      <dgm:spPr>
        <a:solidFill>
          <a:schemeClr val="accent2">
            <a:lumMod val="50000"/>
          </a:schemeClr>
        </a:solidFill>
      </dgm:spPr>
      <dgm:t>
        <a:bodyPr/>
        <a:lstStyle/>
        <a:p>
          <a:r>
            <a:rPr lang="en-US" sz="2800" b="1" dirty="0"/>
            <a:t>Dialysis-2 Dataset:</a:t>
          </a:r>
          <a:endParaRPr lang="en-IN" sz="2800" dirty="0"/>
        </a:p>
      </dgm:t>
    </dgm:pt>
    <dgm:pt modelId="{3E0EE5F2-B57F-437D-A92D-5FD2D65D490A}" type="parTrans" cxnId="{FC3DC953-4A3C-4CF8-BF26-136B47D90FE7}">
      <dgm:prSet/>
      <dgm:spPr/>
      <dgm:t>
        <a:bodyPr/>
        <a:lstStyle/>
        <a:p>
          <a:endParaRPr lang="en-IN"/>
        </a:p>
      </dgm:t>
    </dgm:pt>
    <dgm:pt modelId="{D62526C0-39F2-4469-829E-87C28773D436}" type="sibTrans" cxnId="{FC3DC953-4A3C-4CF8-BF26-136B47D90FE7}">
      <dgm:prSet/>
      <dgm:spPr/>
      <dgm:t>
        <a:bodyPr/>
        <a:lstStyle/>
        <a:p>
          <a:endParaRPr lang="en-IN"/>
        </a:p>
      </dgm:t>
    </dgm:pt>
    <dgm:pt modelId="{BFD9145C-57B6-4BC6-842D-847C35B9A254}">
      <dgm:prSet/>
      <dgm:spPr/>
      <dgm:t>
        <a:bodyPr/>
        <a:lstStyle/>
        <a:p>
          <a:r>
            <a:rPr lang="en-US"/>
            <a:t>This supplementary dataset adds depth to the analysis by incorporating specific metrics related to individual dialysis centers.</a:t>
          </a:r>
          <a:endParaRPr lang="en-IN"/>
        </a:p>
      </dgm:t>
    </dgm:pt>
    <dgm:pt modelId="{E2141BC8-F7D1-4583-8A92-B34627A62678}" type="parTrans" cxnId="{2E806AB2-A87C-4E01-A9DB-65603EE4DA10}">
      <dgm:prSet/>
      <dgm:spPr/>
      <dgm:t>
        <a:bodyPr/>
        <a:lstStyle/>
        <a:p>
          <a:endParaRPr lang="en-IN"/>
        </a:p>
      </dgm:t>
    </dgm:pt>
    <dgm:pt modelId="{A78E1118-6700-44B5-A808-3D8B78308049}" type="sibTrans" cxnId="{2E806AB2-A87C-4E01-A9DB-65603EE4DA10}">
      <dgm:prSet/>
      <dgm:spPr/>
      <dgm:t>
        <a:bodyPr/>
        <a:lstStyle/>
        <a:p>
          <a:endParaRPr lang="en-IN"/>
        </a:p>
      </dgm:t>
    </dgm:pt>
    <dgm:pt modelId="{A3B26B38-EA97-4624-806A-F7E40010CFB0}">
      <dgm:prSet/>
      <dgm:spPr/>
      <dgm:t>
        <a:bodyPr/>
        <a:lstStyle/>
        <a:p>
          <a:r>
            <a:rPr lang="en-US" dirty="0"/>
            <a:t>Metrics include </a:t>
          </a:r>
          <a:r>
            <a:rPr lang="en-US" dirty="0" err="1"/>
            <a:t>VATCatheter</a:t>
          </a:r>
          <a:r>
            <a:rPr lang="en-US" dirty="0"/>
            <a:t>, </a:t>
          </a:r>
          <a:r>
            <a:rPr lang="en-US" dirty="0" err="1"/>
            <a:t>VATFistula</a:t>
          </a:r>
          <a:r>
            <a:rPr lang="en-US" dirty="0"/>
            <a:t>, </a:t>
          </a:r>
          <a:r>
            <a:rPr lang="en-US" dirty="0" err="1"/>
            <a:t>NKt</a:t>
          </a:r>
          <a:r>
            <a:rPr lang="en-US" dirty="0"/>
            <a:t>/</a:t>
          </a:r>
          <a:r>
            <a:rPr lang="en-US" dirty="0" err="1"/>
            <a:t>VComprehensive</a:t>
          </a:r>
          <a:r>
            <a:rPr lang="en-US" dirty="0"/>
            <a:t>, Hypercalcemia, NHSNBSI, and an overall Total Performance Score.</a:t>
          </a:r>
          <a:endParaRPr lang="en-IN" dirty="0"/>
        </a:p>
      </dgm:t>
    </dgm:pt>
    <dgm:pt modelId="{CA3F7571-4220-455C-B3C5-C6511225E51A}" type="parTrans" cxnId="{52ECFDB9-5B02-48D7-8125-A80AE5C7FBA6}">
      <dgm:prSet/>
      <dgm:spPr/>
      <dgm:t>
        <a:bodyPr/>
        <a:lstStyle/>
        <a:p>
          <a:endParaRPr lang="en-IN"/>
        </a:p>
      </dgm:t>
    </dgm:pt>
    <dgm:pt modelId="{CA5E4862-490D-4D99-A1DF-2B130CF9D5C5}" type="sibTrans" cxnId="{52ECFDB9-5B02-48D7-8125-A80AE5C7FBA6}">
      <dgm:prSet/>
      <dgm:spPr/>
      <dgm:t>
        <a:bodyPr/>
        <a:lstStyle/>
        <a:p>
          <a:endParaRPr lang="en-IN"/>
        </a:p>
      </dgm:t>
    </dgm:pt>
    <dgm:pt modelId="{BF77B89C-D0C6-45F9-A05D-6A5FF9C6595C}">
      <dgm:prSet/>
      <dgm:spPr/>
      <dgm:t>
        <a:bodyPr/>
        <a:lstStyle/>
        <a:p>
          <a:r>
            <a:rPr lang="en-US" dirty="0"/>
            <a:t>Additionally, the dataset includes payment reduction percentages for the year 2020, offering insights into the financial landscape of these facilities.</a:t>
          </a:r>
          <a:endParaRPr lang="en-IN" dirty="0"/>
        </a:p>
      </dgm:t>
    </dgm:pt>
    <dgm:pt modelId="{4459387A-2878-4670-9F44-9D70EFEE4513}" type="parTrans" cxnId="{4634CE8B-463C-4603-B681-69C2ABAD008B}">
      <dgm:prSet/>
      <dgm:spPr/>
      <dgm:t>
        <a:bodyPr/>
        <a:lstStyle/>
        <a:p>
          <a:endParaRPr lang="en-IN"/>
        </a:p>
      </dgm:t>
    </dgm:pt>
    <dgm:pt modelId="{92FD1815-1665-43FB-8DC9-8220F705EC28}" type="sibTrans" cxnId="{4634CE8B-463C-4603-B681-69C2ABAD008B}">
      <dgm:prSet/>
      <dgm:spPr/>
      <dgm:t>
        <a:bodyPr/>
        <a:lstStyle/>
        <a:p>
          <a:endParaRPr lang="en-IN"/>
        </a:p>
      </dgm:t>
    </dgm:pt>
    <dgm:pt modelId="{C41778B0-B0A2-41D6-BC62-CFCB40EB2B48}">
      <dgm:prSet custT="1"/>
      <dgm:spPr>
        <a:solidFill>
          <a:schemeClr val="accent2">
            <a:lumMod val="50000"/>
          </a:schemeClr>
        </a:solidFill>
      </dgm:spPr>
      <dgm:t>
        <a:bodyPr/>
        <a:lstStyle/>
        <a:p>
          <a:r>
            <a:rPr lang="en-US" sz="2800" b="1" dirty="0"/>
            <a:t>Dialysis-1 Dataset:</a:t>
          </a:r>
          <a:endParaRPr lang="en-IN" sz="2800" dirty="0"/>
        </a:p>
      </dgm:t>
    </dgm:pt>
    <dgm:pt modelId="{B0D08572-4D33-4EF9-A508-82348C6DEB18}" type="sibTrans" cxnId="{1BD306CD-2BB1-478F-893B-BBE3E924E3B2}">
      <dgm:prSet/>
      <dgm:spPr/>
      <dgm:t>
        <a:bodyPr/>
        <a:lstStyle/>
        <a:p>
          <a:endParaRPr lang="en-IN"/>
        </a:p>
      </dgm:t>
    </dgm:pt>
    <dgm:pt modelId="{38AA4C01-C09C-4861-A768-21A73211DA58}" type="parTrans" cxnId="{1BD306CD-2BB1-478F-893B-BBE3E924E3B2}">
      <dgm:prSet/>
      <dgm:spPr/>
      <dgm:t>
        <a:bodyPr/>
        <a:lstStyle/>
        <a:p>
          <a:endParaRPr lang="en-IN"/>
        </a:p>
      </dgm:t>
    </dgm:pt>
    <dgm:pt modelId="{927EAB26-04B0-4F73-8AB2-8FDC4C0A77F5}" type="pres">
      <dgm:prSet presAssocID="{CD9A7DD9-D8D7-4835-B5B1-1FE323D16E47}" presName="Name0" presStyleCnt="0">
        <dgm:presLayoutVars>
          <dgm:dir/>
          <dgm:animLvl val="lvl"/>
          <dgm:resizeHandles/>
        </dgm:presLayoutVars>
      </dgm:prSet>
      <dgm:spPr/>
    </dgm:pt>
    <dgm:pt modelId="{BAC063CE-5AA5-404A-84CE-10E8C7218C10}" type="pres">
      <dgm:prSet presAssocID="{C41778B0-B0A2-41D6-BC62-CFCB40EB2B48}" presName="linNode" presStyleCnt="0"/>
      <dgm:spPr/>
    </dgm:pt>
    <dgm:pt modelId="{95EC5FE3-F22F-42B6-B1F3-74AD58A543BC}" type="pres">
      <dgm:prSet presAssocID="{C41778B0-B0A2-41D6-BC62-CFCB40EB2B48}" presName="parentShp" presStyleLbl="node1" presStyleIdx="0" presStyleCnt="2" custScaleX="47659" custScaleY="62562" custLinFactNeighborX="-7576" custLinFactNeighborY="-561">
        <dgm:presLayoutVars>
          <dgm:bulletEnabled val="1"/>
        </dgm:presLayoutVars>
      </dgm:prSet>
      <dgm:spPr/>
    </dgm:pt>
    <dgm:pt modelId="{B727EF3D-FFAC-41D3-9A86-0666CB312237}" type="pres">
      <dgm:prSet presAssocID="{C41778B0-B0A2-41D6-BC62-CFCB40EB2B48}" presName="childShp" presStyleLbl="bgAccFollowNode1" presStyleIdx="0" presStyleCnt="2" custScaleX="129997">
        <dgm:presLayoutVars>
          <dgm:bulletEnabled val="1"/>
        </dgm:presLayoutVars>
      </dgm:prSet>
      <dgm:spPr/>
    </dgm:pt>
    <dgm:pt modelId="{64C932E7-D2BA-49B4-AB67-C67451F0C20A}" type="pres">
      <dgm:prSet presAssocID="{B0D08572-4D33-4EF9-A508-82348C6DEB18}" presName="spacing" presStyleCnt="0"/>
      <dgm:spPr/>
    </dgm:pt>
    <dgm:pt modelId="{D1B641D0-3896-44F8-8F40-8F13BF59F193}" type="pres">
      <dgm:prSet presAssocID="{B1104678-37A4-4917-9F26-BBB71D0B6B8B}" presName="linNode" presStyleCnt="0"/>
      <dgm:spPr/>
    </dgm:pt>
    <dgm:pt modelId="{66791EB4-2CB8-4EC9-BB22-AEE5DD4860F5}" type="pres">
      <dgm:prSet presAssocID="{B1104678-37A4-4917-9F26-BBB71D0B6B8B}" presName="parentShp" presStyleLbl="node1" presStyleIdx="1" presStyleCnt="2" custScaleX="49953" custScaleY="67103" custLinFactNeighborX="-10560" custLinFactNeighborY="-1">
        <dgm:presLayoutVars>
          <dgm:bulletEnabled val="1"/>
        </dgm:presLayoutVars>
      </dgm:prSet>
      <dgm:spPr/>
    </dgm:pt>
    <dgm:pt modelId="{D6C9F47D-AE10-4218-8ECC-0C7842D48469}" type="pres">
      <dgm:prSet presAssocID="{B1104678-37A4-4917-9F26-BBB71D0B6B8B}" presName="childShp" presStyleLbl="bgAccFollowNode1" presStyleIdx="1" presStyleCnt="2" custScaleX="128467">
        <dgm:presLayoutVars>
          <dgm:bulletEnabled val="1"/>
        </dgm:presLayoutVars>
      </dgm:prSet>
      <dgm:spPr/>
    </dgm:pt>
  </dgm:ptLst>
  <dgm:cxnLst>
    <dgm:cxn modelId="{F4FA8607-96A9-42FF-B163-493B9ACB2BF5}" srcId="{C41778B0-B0A2-41D6-BC62-CFCB40EB2B48}" destId="{6C51D369-C6FD-480C-96E5-FF63AF07FAED}" srcOrd="2" destOrd="0" parTransId="{B88650B5-4583-45A5-B296-0EF6A97D0595}" sibTransId="{D925A905-33AD-4BD2-9BB2-6A10084AD96A}"/>
    <dgm:cxn modelId="{B85F7730-E24D-4E15-854E-D5E447809AB4}" type="presOf" srcId="{BFD9145C-57B6-4BC6-842D-847C35B9A254}" destId="{D6C9F47D-AE10-4218-8ECC-0C7842D48469}" srcOrd="0" destOrd="0" presId="urn:microsoft.com/office/officeart/2005/8/layout/vList6"/>
    <dgm:cxn modelId="{6FABE133-8163-46D7-AC61-C8A7AEB029BE}" type="presOf" srcId="{CD9A7DD9-D8D7-4835-B5B1-1FE323D16E47}" destId="{927EAB26-04B0-4F73-8AB2-8FDC4C0A77F5}" srcOrd="0" destOrd="0" presId="urn:microsoft.com/office/officeart/2005/8/layout/vList6"/>
    <dgm:cxn modelId="{AF88C23D-74D3-42F6-B6E7-D93F9508FDCE}" type="presOf" srcId="{B1104678-37A4-4917-9F26-BBB71D0B6B8B}" destId="{66791EB4-2CB8-4EC9-BB22-AEE5DD4860F5}" srcOrd="0" destOrd="0" presId="urn:microsoft.com/office/officeart/2005/8/layout/vList6"/>
    <dgm:cxn modelId="{2D43A170-3622-445A-AFCF-AA9A4FB73AF0}" type="presOf" srcId="{6C51D369-C6FD-480C-96E5-FF63AF07FAED}" destId="{B727EF3D-FFAC-41D3-9A86-0666CB312237}" srcOrd="0" destOrd="2" presId="urn:microsoft.com/office/officeart/2005/8/layout/vList6"/>
    <dgm:cxn modelId="{FC3DC953-4A3C-4CF8-BF26-136B47D90FE7}" srcId="{CD9A7DD9-D8D7-4835-B5B1-1FE323D16E47}" destId="{B1104678-37A4-4917-9F26-BBB71D0B6B8B}" srcOrd="1" destOrd="0" parTransId="{3E0EE5F2-B57F-437D-A92D-5FD2D65D490A}" sibTransId="{D62526C0-39F2-4469-829E-87C28773D436}"/>
    <dgm:cxn modelId="{4634CE8B-463C-4603-B681-69C2ABAD008B}" srcId="{B1104678-37A4-4917-9F26-BBB71D0B6B8B}" destId="{BF77B89C-D0C6-45F9-A05D-6A5FF9C6595C}" srcOrd="2" destOrd="0" parTransId="{4459387A-2878-4670-9F44-9D70EFEE4513}" sibTransId="{92FD1815-1665-43FB-8DC9-8220F705EC28}"/>
    <dgm:cxn modelId="{45526493-B0CC-4851-9789-795327EC9EC9}" type="presOf" srcId="{C8D42FEA-E662-404D-84BC-C9E3B9CD6362}" destId="{B727EF3D-FFAC-41D3-9A86-0666CB312237}" srcOrd="0" destOrd="1" presId="urn:microsoft.com/office/officeart/2005/8/layout/vList6"/>
    <dgm:cxn modelId="{500D4098-7D10-4CE3-BAC9-86F8AB9EC3CF}" srcId="{C41778B0-B0A2-41D6-BC62-CFCB40EB2B48}" destId="{F6348C2B-CF55-409C-BD92-0F55016F3CEA}" srcOrd="0" destOrd="0" parTransId="{164C2AFA-E07C-4C9F-9233-51BA0143B189}" sibTransId="{A690A447-97DF-45BE-AF1B-697A6C96DBE1}"/>
    <dgm:cxn modelId="{121F2FA5-1C97-468B-A42E-DC0F4CB11B8E}" type="presOf" srcId="{A3B26B38-EA97-4624-806A-F7E40010CFB0}" destId="{D6C9F47D-AE10-4218-8ECC-0C7842D48469}" srcOrd="0" destOrd="1" presId="urn:microsoft.com/office/officeart/2005/8/layout/vList6"/>
    <dgm:cxn modelId="{2CB2F1AE-21D7-42F8-A83D-8B823EF84030}" type="presOf" srcId="{BF77B89C-D0C6-45F9-A05D-6A5FF9C6595C}" destId="{D6C9F47D-AE10-4218-8ECC-0C7842D48469}" srcOrd="0" destOrd="2" presId="urn:microsoft.com/office/officeart/2005/8/layout/vList6"/>
    <dgm:cxn modelId="{2E806AB2-A87C-4E01-A9DB-65603EE4DA10}" srcId="{B1104678-37A4-4917-9F26-BBB71D0B6B8B}" destId="{BFD9145C-57B6-4BC6-842D-847C35B9A254}" srcOrd="0" destOrd="0" parTransId="{E2141BC8-F7D1-4583-8A92-B34627A62678}" sibTransId="{A78E1118-6700-44B5-A808-3D8B78308049}"/>
    <dgm:cxn modelId="{52ECFDB9-5B02-48D7-8125-A80AE5C7FBA6}" srcId="{B1104678-37A4-4917-9F26-BBB71D0B6B8B}" destId="{A3B26B38-EA97-4624-806A-F7E40010CFB0}" srcOrd="1" destOrd="0" parTransId="{CA3F7571-4220-455C-B3C5-C6511225E51A}" sibTransId="{CA5E4862-490D-4D99-A1DF-2B130CF9D5C5}"/>
    <dgm:cxn modelId="{71AD69C7-F8CC-4C5B-B073-BC19F072D657}" type="presOf" srcId="{C41778B0-B0A2-41D6-BC62-CFCB40EB2B48}" destId="{95EC5FE3-F22F-42B6-B1F3-74AD58A543BC}" srcOrd="0" destOrd="0" presId="urn:microsoft.com/office/officeart/2005/8/layout/vList6"/>
    <dgm:cxn modelId="{1BD306CD-2BB1-478F-893B-BBE3E924E3B2}" srcId="{CD9A7DD9-D8D7-4835-B5B1-1FE323D16E47}" destId="{C41778B0-B0A2-41D6-BC62-CFCB40EB2B48}" srcOrd="0" destOrd="0" parTransId="{38AA4C01-C09C-4861-A768-21A73211DA58}" sibTransId="{B0D08572-4D33-4EF9-A508-82348C6DEB18}"/>
    <dgm:cxn modelId="{D73E72F4-DFF0-4F7B-BCA4-0A7A237E0666}" srcId="{C41778B0-B0A2-41D6-BC62-CFCB40EB2B48}" destId="{C8D42FEA-E662-404D-84BC-C9E3B9CD6362}" srcOrd="1" destOrd="0" parTransId="{4B6ECFF7-8664-4AF9-AB01-8C3C4FECCF8A}" sibTransId="{ED6EEEF4-A812-46F0-88DA-811F91F86BF3}"/>
    <dgm:cxn modelId="{01022EF8-056C-448B-943A-96E5CD588725}" type="presOf" srcId="{F6348C2B-CF55-409C-BD92-0F55016F3CEA}" destId="{B727EF3D-FFAC-41D3-9A86-0666CB312237}" srcOrd="0" destOrd="0" presId="urn:microsoft.com/office/officeart/2005/8/layout/vList6"/>
    <dgm:cxn modelId="{8DF519AF-DD3E-4732-8796-88BC63AE1D7F}" type="presParOf" srcId="{927EAB26-04B0-4F73-8AB2-8FDC4C0A77F5}" destId="{BAC063CE-5AA5-404A-84CE-10E8C7218C10}" srcOrd="0" destOrd="0" presId="urn:microsoft.com/office/officeart/2005/8/layout/vList6"/>
    <dgm:cxn modelId="{66E99CD7-55C0-4459-ACA5-B34778646A26}" type="presParOf" srcId="{BAC063CE-5AA5-404A-84CE-10E8C7218C10}" destId="{95EC5FE3-F22F-42B6-B1F3-74AD58A543BC}" srcOrd="0" destOrd="0" presId="urn:microsoft.com/office/officeart/2005/8/layout/vList6"/>
    <dgm:cxn modelId="{BFE55517-1E37-40BA-BD2B-93797F00F3C5}" type="presParOf" srcId="{BAC063CE-5AA5-404A-84CE-10E8C7218C10}" destId="{B727EF3D-FFAC-41D3-9A86-0666CB312237}" srcOrd="1" destOrd="0" presId="urn:microsoft.com/office/officeart/2005/8/layout/vList6"/>
    <dgm:cxn modelId="{E9D4AEC2-57DA-40F8-A6A3-581B56AA5F41}" type="presParOf" srcId="{927EAB26-04B0-4F73-8AB2-8FDC4C0A77F5}" destId="{64C932E7-D2BA-49B4-AB67-C67451F0C20A}" srcOrd="1" destOrd="0" presId="urn:microsoft.com/office/officeart/2005/8/layout/vList6"/>
    <dgm:cxn modelId="{63D7FEC7-4EF0-4B46-BF92-C646D3078254}" type="presParOf" srcId="{927EAB26-04B0-4F73-8AB2-8FDC4C0A77F5}" destId="{D1B641D0-3896-44F8-8F40-8F13BF59F193}" srcOrd="2" destOrd="0" presId="urn:microsoft.com/office/officeart/2005/8/layout/vList6"/>
    <dgm:cxn modelId="{EA2FCFA8-FE79-4142-917A-DE96549FF070}" type="presParOf" srcId="{D1B641D0-3896-44F8-8F40-8F13BF59F193}" destId="{66791EB4-2CB8-4EC9-BB22-AEE5DD4860F5}" srcOrd="0" destOrd="0" presId="urn:microsoft.com/office/officeart/2005/8/layout/vList6"/>
    <dgm:cxn modelId="{D49E9328-3F96-4404-8767-C255A7303E81}" type="presParOf" srcId="{D1B641D0-3896-44F8-8F40-8F13BF59F193}" destId="{D6C9F47D-AE10-4218-8ECC-0C7842D4846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617D21-46C3-40D8-97F3-EE2CB918BCC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487AF04E-368E-4EAB-B280-D6F2EF7742EE}">
      <dgm:prSet/>
      <dgm:spPr>
        <a:solidFill>
          <a:schemeClr val="accent2">
            <a:lumMod val="50000"/>
          </a:schemeClr>
        </a:solidFill>
      </dgm:spPr>
      <dgm:t>
        <a:bodyPr/>
        <a:lstStyle/>
        <a:p>
          <a:r>
            <a:rPr lang="en-US" b="1" dirty="0"/>
            <a:t>Number of Patients across Various Summaries :</a:t>
          </a:r>
          <a:endParaRPr lang="en-IN" dirty="0"/>
        </a:p>
      </dgm:t>
    </dgm:pt>
    <dgm:pt modelId="{1B9ABFB5-705B-40E9-8660-15C1432017DF}" type="parTrans" cxnId="{F0F3F1D4-FE65-43A5-86CD-85AC965BE4D9}">
      <dgm:prSet/>
      <dgm:spPr/>
      <dgm:t>
        <a:bodyPr/>
        <a:lstStyle/>
        <a:p>
          <a:endParaRPr lang="en-IN"/>
        </a:p>
      </dgm:t>
    </dgm:pt>
    <dgm:pt modelId="{6DD52E2C-B8DA-4651-9FE8-9C9211466445}" type="sibTrans" cxnId="{F0F3F1D4-FE65-43A5-86CD-85AC965BE4D9}">
      <dgm:prSet/>
      <dgm:spPr/>
      <dgm:t>
        <a:bodyPr/>
        <a:lstStyle/>
        <a:p>
          <a:endParaRPr lang="en-IN"/>
        </a:p>
      </dgm:t>
    </dgm:pt>
    <dgm:pt modelId="{EBD14717-C65C-4935-A267-7C1C51169897}">
      <dgm:prSet custT="1"/>
      <dgm:spPr>
        <a:solidFill>
          <a:schemeClr val="accent2">
            <a:lumMod val="20000"/>
            <a:lumOff val="80000"/>
            <a:alpha val="90000"/>
          </a:schemeClr>
        </a:solidFill>
      </dgm:spPr>
      <dgm:t>
        <a:bodyPr/>
        <a:lstStyle/>
        <a:p>
          <a:r>
            <a:rPr lang="en-US" sz="1500" dirty="0"/>
            <a:t>Analyzes the distribution of patients across different summaries, providing insights into the facility's overall patient-related metrics.</a:t>
          </a:r>
          <a:endParaRPr lang="en-IN" sz="1500" dirty="0"/>
        </a:p>
      </dgm:t>
    </dgm:pt>
    <dgm:pt modelId="{A8CEA8C5-B0C0-4ADB-AB2E-5DDE91B3EBD5}" type="parTrans" cxnId="{1C0CDB2C-B5EE-4704-8BCC-5D94B3649EA1}">
      <dgm:prSet/>
      <dgm:spPr/>
      <dgm:t>
        <a:bodyPr/>
        <a:lstStyle/>
        <a:p>
          <a:endParaRPr lang="en-IN"/>
        </a:p>
      </dgm:t>
    </dgm:pt>
    <dgm:pt modelId="{4759F108-75CD-43B1-9B01-31C4F05CFDAD}" type="sibTrans" cxnId="{1C0CDB2C-B5EE-4704-8BCC-5D94B3649EA1}">
      <dgm:prSet/>
      <dgm:spPr/>
      <dgm:t>
        <a:bodyPr/>
        <a:lstStyle/>
        <a:p>
          <a:endParaRPr lang="en-IN"/>
        </a:p>
      </dgm:t>
    </dgm:pt>
    <dgm:pt modelId="{C1C12B4F-D7F4-408A-9C7F-6282CCF00100}">
      <dgm:prSet/>
      <dgm:spPr>
        <a:solidFill>
          <a:schemeClr val="accent2">
            <a:lumMod val="50000"/>
          </a:schemeClr>
        </a:solidFill>
      </dgm:spPr>
      <dgm:t>
        <a:bodyPr/>
        <a:lstStyle/>
        <a:p>
          <a:r>
            <a:rPr lang="en-US" b="1" dirty="0"/>
            <a:t>Profit vs. Non-Profit Stats :</a:t>
          </a:r>
          <a:endParaRPr lang="en-IN" dirty="0"/>
        </a:p>
      </dgm:t>
    </dgm:pt>
    <dgm:pt modelId="{1C39477B-00B5-4D67-AE3A-E4DD5C65AF65}" type="parTrans" cxnId="{6F1BA377-9E45-490F-BC39-8DD35FF9754C}">
      <dgm:prSet/>
      <dgm:spPr/>
      <dgm:t>
        <a:bodyPr/>
        <a:lstStyle/>
        <a:p>
          <a:endParaRPr lang="en-IN"/>
        </a:p>
      </dgm:t>
    </dgm:pt>
    <dgm:pt modelId="{AE6F8347-A6A2-40A2-AE3F-770EF7BDB49D}" type="sibTrans" cxnId="{6F1BA377-9E45-490F-BC39-8DD35FF9754C}">
      <dgm:prSet/>
      <dgm:spPr/>
      <dgm:t>
        <a:bodyPr/>
        <a:lstStyle/>
        <a:p>
          <a:endParaRPr lang="en-IN"/>
        </a:p>
      </dgm:t>
    </dgm:pt>
    <dgm:pt modelId="{F93C1E46-3D73-47CD-B07C-F78948018EC9}">
      <dgm:prSet custT="1"/>
      <dgm:spPr/>
      <dgm:t>
        <a:bodyPr/>
        <a:lstStyle/>
        <a:p>
          <a:r>
            <a:rPr lang="en-US" sz="1500" dirty="0"/>
            <a:t>Explores the distribution and performance statistics of profit and non-profit dialysis facilities, shedding light on potential differences in outcomes and operations.</a:t>
          </a:r>
          <a:endParaRPr lang="en-IN" sz="1500" dirty="0"/>
        </a:p>
      </dgm:t>
    </dgm:pt>
    <dgm:pt modelId="{39142A79-C2B9-42CB-B6F2-B2B1EF0BD879}" type="parTrans" cxnId="{13A1498E-383F-4126-B102-091B45E8FC78}">
      <dgm:prSet/>
      <dgm:spPr/>
      <dgm:t>
        <a:bodyPr/>
        <a:lstStyle/>
        <a:p>
          <a:endParaRPr lang="en-IN"/>
        </a:p>
      </dgm:t>
    </dgm:pt>
    <dgm:pt modelId="{1029AD35-94F2-499B-B923-F8FC6B05E567}" type="sibTrans" cxnId="{13A1498E-383F-4126-B102-091B45E8FC78}">
      <dgm:prSet/>
      <dgm:spPr/>
      <dgm:t>
        <a:bodyPr/>
        <a:lstStyle/>
        <a:p>
          <a:endParaRPr lang="en-IN"/>
        </a:p>
      </dgm:t>
    </dgm:pt>
    <dgm:pt modelId="{F86C9E1C-4593-4097-9796-F54DC3CC33B9}">
      <dgm:prSet/>
      <dgm:spPr>
        <a:solidFill>
          <a:schemeClr val="accent2">
            <a:lumMod val="50000"/>
          </a:schemeClr>
        </a:solidFill>
      </dgm:spPr>
      <dgm:t>
        <a:bodyPr/>
        <a:lstStyle/>
        <a:p>
          <a:r>
            <a:rPr lang="en-US" b="1" dirty="0"/>
            <a:t>Chain Organizations with Total Performance Score as No Score :</a:t>
          </a:r>
          <a:endParaRPr lang="en-IN" dirty="0"/>
        </a:p>
      </dgm:t>
    </dgm:pt>
    <dgm:pt modelId="{B66A0C0B-CFA0-4144-8253-CCD3D5DA7918}" type="parTrans" cxnId="{8CEA4069-5DDA-4929-8F99-F2BF92CB01FF}">
      <dgm:prSet/>
      <dgm:spPr/>
      <dgm:t>
        <a:bodyPr/>
        <a:lstStyle/>
        <a:p>
          <a:endParaRPr lang="en-IN"/>
        </a:p>
      </dgm:t>
    </dgm:pt>
    <dgm:pt modelId="{7BDC9445-6B22-4C2C-A649-9183D9E2D658}" type="sibTrans" cxnId="{8CEA4069-5DDA-4929-8F99-F2BF92CB01FF}">
      <dgm:prSet/>
      <dgm:spPr/>
      <dgm:t>
        <a:bodyPr/>
        <a:lstStyle/>
        <a:p>
          <a:endParaRPr lang="en-IN"/>
        </a:p>
      </dgm:t>
    </dgm:pt>
    <dgm:pt modelId="{76853296-73D0-420E-A8C7-441FAA872C9A}">
      <dgm:prSet custT="1"/>
      <dgm:spPr/>
      <dgm:t>
        <a:bodyPr/>
        <a:lstStyle/>
        <a:p>
          <a:r>
            <a:rPr lang="en-US" sz="1500" dirty="0"/>
            <a:t>Investigates the relationship between chain-owned organizations and total performance scores, identifying facilities with no score and potential areas for improvement.</a:t>
          </a:r>
          <a:endParaRPr lang="en-IN" sz="1500" dirty="0"/>
        </a:p>
      </dgm:t>
    </dgm:pt>
    <dgm:pt modelId="{0B7EA75C-CA79-4E1A-BF0E-42EFFB943CAB}" type="parTrans" cxnId="{C61AF210-D55F-42BB-9386-98C737C8A422}">
      <dgm:prSet/>
      <dgm:spPr/>
      <dgm:t>
        <a:bodyPr/>
        <a:lstStyle/>
        <a:p>
          <a:endParaRPr lang="en-IN"/>
        </a:p>
      </dgm:t>
    </dgm:pt>
    <dgm:pt modelId="{36C0235E-C8D0-4AE2-8337-60D61EA252D7}" type="sibTrans" cxnId="{C61AF210-D55F-42BB-9386-98C737C8A422}">
      <dgm:prSet/>
      <dgm:spPr/>
      <dgm:t>
        <a:bodyPr/>
        <a:lstStyle/>
        <a:p>
          <a:endParaRPr lang="en-IN"/>
        </a:p>
      </dgm:t>
    </dgm:pt>
    <dgm:pt modelId="{CF593D81-5187-4C40-AA50-163B35650ED4}">
      <dgm:prSet/>
      <dgm:spPr>
        <a:solidFill>
          <a:schemeClr val="accent2">
            <a:lumMod val="50000"/>
          </a:schemeClr>
        </a:solidFill>
      </dgm:spPr>
      <dgm:t>
        <a:bodyPr/>
        <a:lstStyle/>
        <a:p>
          <a:r>
            <a:rPr lang="en-US" b="1" dirty="0"/>
            <a:t>Dialysis Stations Stats :</a:t>
          </a:r>
          <a:endParaRPr lang="en-IN" dirty="0"/>
        </a:p>
      </dgm:t>
    </dgm:pt>
    <dgm:pt modelId="{F17F4AD7-CB58-4724-8DE7-414E39E873FF}" type="parTrans" cxnId="{2C545BCF-D843-4173-8AE0-E5D5A17EE19C}">
      <dgm:prSet/>
      <dgm:spPr/>
      <dgm:t>
        <a:bodyPr/>
        <a:lstStyle/>
        <a:p>
          <a:endParaRPr lang="en-IN"/>
        </a:p>
      </dgm:t>
    </dgm:pt>
    <dgm:pt modelId="{218130A6-190C-4CC6-A994-A2844F1FBE3D}" type="sibTrans" cxnId="{2C545BCF-D843-4173-8AE0-E5D5A17EE19C}">
      <dgm:prSet/>
      <dgm:spPr/>
      <dgm:t>
        <a:bodyPr/>
        <a:lstStyle/>
        <a:p>
          <a:endParaRPr lang="en-IN"/>
        </a:p>
      </dgm:t>
    </dgm:pt>
    <dgm:pt modelId="{D3B3E47D-B56E-40FB-A74F-AB37C6B43870}">
      <dgm:prSet custT="1"/>
      <dgm:spPr/>
      <dgm:t>
        <a:bodyPr/>
        <a:lstStyle/>
        <a:p>
          <a:r>
            <a:rPr lang="en-US" sz="1500" dirty="0"/>
            <a:t>Provides an overview of the distribution of dialysis stations, categorizing facilities into low, medium, and high capacity based on the number of stations.</a:t>
          </a:r>
          <a:endParaRPr lang="en-IN" sz="1500" dirty="0"/>
        </a:p>
      </dgm:t>
    </dgm:pt>
    <dgm:pt modelId="{64C8E8E4-39BD-4BA2-93FC-FBEC610028CF}" type="parTrans" cxnId="{D3A50939-7836-436F-A553-575288256B1F}">
      <dgm:prSet/>
      <dgm:spPr/>
      <dgm:t>
        <a:bodyPr/>
        <a:lstStyle/>
        <a:p>
          <a:endParaRPr lang="en-IN"/>
        </a:p>
      </dgm:t>
    </dgm:pt>
    <dgm:pt modelId="{ECD45E67-89B4-427F-9918-B0AB0206A030}" type="sibTrans" cxnId="{D3A50939-7836-436F-A553-575288256B1F}">
      <dgm:prSet/>
      <dgm:spPr/>
      <dgm:t>
        <a:bodyPr/>
        <a:lstStyle/>
        <a:p>
          <a:endParaRPr lang="en-IN"/>
        </a:p>
      </dgm:t>
    </dgm:pt>
    <dgm:pt modelId="{7C632E47-0079-442D-90ED-C1824622C81B}">
      <dgm:prSet/>
      <dgm:spPr>
        <a:solidFill>
          <a:schemeClr val="accent2">
            <a:lumMod val="50000"/>
          </a:schemeClr>
        </a:solidFill>
      </dgm:spPr>
      <dgm:t>
        <a:bodyPr/>
        <a:lstStyle/>
        <a:p>
          <a:r>
            <a:rPr lang="en-US" b="1" dirty="0"/>
            <a:t># of Category Text - As Expected :</a:t>
          </a:r>
          <a:endParaRPr lang="en-IN" dirty="0"/>
        </a:p>
      </dgm:t>
    </dgm:pt>
    <dgm:pt modelId="{EFD86A8C-B8CA-4E1F-B4D3-B378E83A2DEE}" type="parTrans" cxnId="{FA942939-8D2F-4FA1-B667-934239793BD9}">
      <dgm:prSet/>
      <dgm:spPr/>
      <dgm:t>
        <a:bodyPr/>
        <a:lstStyle/>
        <a:p>
          <a:endParaRPr lang="en-IN"/>
        </a:p>
      </dgm:t>
    </dgm:pt>
    <dgm:pt modelId="{FA79B075-BF65-4E91-A3E4-10C5EFB03B58}" type="sibTrans" cxnId="{FA942939-8D2F-4FA1-B667-934239793BD9}">
      <dgm:prSet/>
      <dgm:spPr/>
      <dgm:t>
        <a:bodyPr/>
        <a:lstStyle/>
        <a:p>
          <a:endParaRPr lang="en-IN"/>
        </a:p>
      </dgm:t>
    </dgm:pt>
    <dgm:pt modelId="{8BE69685-02DF-41D1-A118-953B3E1EFF0E}">
      <dgm:prSet custT="1"/>
      <dgm:spPr/>
      <dgm:t>
        <a:bodyPr/>
        <a:lstStyle/>
        <a:p>
          <a:r>
            <a:rPr lang="en-US" sz="1500" dirty="0"/>
            <a:t>Analyzes the frequency of occurrences of the "As Expected" category text across various metrics, offering insights into areas where facilities meet or exceed expectations.</a:t>
          </a:r>
          <a:endParaRPr lang="en-IN" sz="1500" dirty="0"/>
        </a:p>
      </dgm:t>
    </dgm:pt>
    <dgm:pt modelId="{DBF61A1F-9C2E-4274-8EEF-DF4D70DFE368}" type="parTrans" cxnId="{018A89A1-2DB3-438A-8925-B89F4B4F5576}">
      <dgm:prSet/>
      <dgm:spPr/>
      <dgm:t>
        <a:bodyPr/>
        <a:lstStyle/>
        <a:p>
          <a:endParaRPr lang="en-IN"/>
        </a:p>
      </dgm:t>
    </dgm:pt>
    <dgm:pt modelId="{39E6EBE2-4AD9-493D-8D99-74E0D2B060D4}" type="sibTrans" cxnId="{018A89A1-2DB3-438A-8925-B89F4B4F5576}">
      <dgm:prSet/>
      <dgm:spPr/>
      <dgm:t>
        <a:bodyPr/>
        <a:lstStyle/>
        <a:p>
          <a:endParaRPr lang="en-IN"/>
        </a:p>
      </dgm:t>
    </dgm:pt>
    <dgm:pt modelId="{639BE4E4-1D2C-4B36-AD71-41E2196DF1E2}">
      <dgm:prSet/>
      <dgm:spPr>
        <a:solidFill>
          <a:schemeClr val="accent2">
            <a:lumMod val="50000"/>
          </a:schemeClr>
        </a:solidFill>
      </dgm:spPr>
      <dgm:t>
        <a:bodyPr/>
        <a:lstStyle/>
        <a:p>
          <a:r>
            <a:rPr lang="en-US" b="1" dirty="0"/>
            <a:t>Average Payment Reduction Rate :</a:t>
          </a:r>
          <a:endParaRPr lang="en-IN" dirty="0"/>
        </a:p>
      </dgm:t>
    </dgm:pt>
    <dgm:pt modelId="{8707F862-FEDB-4015-B044-C55B12772FAE}" type="parTrans" cxnId="{9D5B127C-A3F9-422A-8A1D-5E5F9611EE84}">
      <dgm:prSet/>
      <dgm:spPr/>
      <dgm:t>
        <a:bodyPr/>
        <a:lstStyle/>
        <a:p>
          <a:endParaRPr lang="en-IN"/>
        </a:p>
      </dgm:t>
    </dgm:pt>
    <dgm:pt modelId="{D2725EFB-38B7-4198-855F-49DEDAEBD0C3}" type="sibTrans" cxnId="{9D5B127C-A3F9-422A-8A1D-5E5F9611EE84}">
      <dgm:prSet/>
      <dgm:spPr/>
      <dgm:t>
        <a:bodyPr/>
        <a:lstStyle/>
        <a:p>
          <a:endParaRPr lang="en-IN"/>
        </a:p>
      </dgm:t>
    </dgm:pt>
    <dgm:pt modelId="{D899AC69-9414-4A0B-A5E2-F83DE9919519}">
      <dgm:prSet/>
      <dgm:spPr/>
      <dgm:t>
        <a:bodyPr/>
        <a:lstStyle/>
        <a:p>
          <a:r>
            <a:rPr lang="en-US" dirty="0"/>
            <a:t>Calculates the average payment reduction rate for dialysis facilities, contributing to financial insights and potential areas for cost optimization.</a:t>
          </a:r>
          <a:endParaRPr lang="en-IN" dirty="0"/>
        </a:p>
      </dgm:t>
    </dgm:pt>
    <dgm:pt modelId="{29149F8D-8551-4D91-82B4-9431247A932B}" type="parTrans" cxnId="{A314554A-6D30-44B5-BAFA-0F26580C5314}">
      <dgm:prSet/>
      <dgm:spPr/>
      <dgm:t>
        <a:bodyPr/>
        <a:lstStyle/>
        <a:p>
          <a:endParaRPr lang="en-IN"/>
        </a:p>
      </dgm:t>
    </dgm:pt>
    <dgm:pt modelId="{8F23B4A7-F937-4F6D-81A8-59AECFF9D2D5}" type="sibTrans" cxnId="{A314554A-6D30-44B5-BAFA-0F26580C5314}">
      <dgm:prSet/>
      <dgm:spPr/>
      <dgm:t>
        <a:bodyPr/>
        <a:lstStyle/>
        <a:p>
          <a:endParaRPr lang="en-IN"/>
        </a:p>
      </dgm:t>
    </dgm:pt>
    <dgm:pt modelId="{E0007C68-D01B-4606-8A0D-9700DEA1D77E}" type="pres">
      <dgm:prSet presAssocID="{A0617D21-46C3-40D8-97F3-EE2CB918BCCE}" presName="Name0" presStyleCnt="0">
        <dgm:presLayoutVars>
          <dgm:dir/>
          <dgm:animLvl val="lvl"/>
          <dgm:resizeHandles val="exact"/>
        </dgm:presLayoutVars>
      </dgm:prSet>
      <dgm:spPr/>
    </dgm:pt>
    <dgm:pt modelId="{233C90D6-C372-4AF5-8F4E-FDA0DF45CDC7}" type="pres">
      <dgm:prSet presAssocID="{487AF04E-368E-4EAB-B280-D6F2EF7742EE}" presName="linNode" presStyleCnt="0"/>
      <dgm:spPr/>
    </dgm:pt>
    <dgm:pt modelId="{A5DDBFA2-9B72-4870-8A0C-5FEC8D7BD8FB}" type="pres">
      <dgm:prSet presAssocID="{487AF04E-368E-4EAB-B280-D6F2EF7742EE}" presName="parentText" presStyleLbl="node1" presStyleIdx="0" presStyleCnt="6" custScaleX="68847">
        <dgm:presLayoutVars>
          <dgm:chMax val="1"/>
          <dgm:bulletEnabled val="1"/>
        </dgm:presLayoutVars>
      </dgm:prSet>
      <dgm:spPr/>
    </dgm:pt>
    <dgm:pt modelId="{C1EF26D8-06E3-409B-8322-66E32BD2D6C2}" type="pres">
      <dgm:prSet presAssocID="{487AF04E-368E-4EAB-B280-D6F2EF7742EE}" presName="descendantText" presStyleLbl="alignAccFollowNode1" presStyleIdx="0" presStyleCnt="6" custScaleX="111614">
        <dgm:presLayoutVars>
          <dgm:bulletEnabled val="1"/>
        </dgm:presLayoutVars>
      </dgm:prSet>
      <dgm:spPr/>
    </dgm:pt>
    <dgm:pt modelId="{87A03041-11D9-47C2-B6A5-7E8877F7A573}" type="pres">
      <dgm:prSet presAssocID="{6DD52E2C-B8DA-4651-9FE8-9C9211466445}" presName="sp" presStyleCnt="0"/>
      <dgm:spPr/>
    </dgm:pt>
    <dgm:pt modelId="{9D741322-2219-4492-B858-C4F588543BB2}" type="pres">
      <dgm:prSet presAssocID="{C1C12B4F-D7F4-408A-9C7F-6282CCF00100}" presName="linNode" presStyleCnt="0"/>
      <dgm:spPr/>
    </dgm:pt>
    <dgm:pt modelId="{C7895F80-1887-446B-8625-1C94CAC199FD}" type="pres">
      <dgm:prSet presAssocID="{C1C12B4F-D7F4-408A-9C7F-6282CCF00100}" presName="parentText" presStyleLbl="node1" presStyleIdx="1" presStyleCnt="6" custScaleX="68848">
        <dgm:presLayoutVars>
          <dgm:chMax val="1"/>
          <dgm:bulletEnabled val="1"/>
        </dgm:presLayoutVars>
      </dgm:prSet>
      <dgm:spPr/>
    </dgm:pt>
    <dgm:pt modelId="{B22AE0AD-3FA2-4AAD-99A5-68ADC5273969}" type="pres">
      <dgm:prSet presAssocID="{C1C12B4F-D7F4-408A-9C7F-6282CCF00100}" presName="descendantText" presStyleLbl="alignAccFollowNode1" presStyleIdx="1" presStyleCnt="6" custScaleX="111488" custScaleY="142973">
        <dgm:presLayoutVars>
          <dgm:bulletEnabled val="1"/>
        </dgm:presLayoutVars>
      </dgm:prSet>
      <dgm:spPr/>
    </dgm:pt>
    <dgm:pt modelId="{172C93A8-0E4E-4530-82D5-3BD8D39089ED}" type="pres">
      <dgm:prSet presAssocID="{AE6F8347-A6A2-40A2-AE3F-770EF7BDB49D}" presName="sp" presStyleCnt="0"/>
      <dgm:spPr/>
    </dgm:pt>
    <dgm:pt modelId="{2C921B54-7C03-4D7E-82B3-7369DCDED804}" type="pres">
      <dgm:prSet presAssocID="{F86C9E1C-4593-4097-9796-F54DC3CC33B9}" presName="linNode" presStyleCnt="0"/>
      <dgm:spPr/>
    </dgm:pt>
    <dgm:pt modelId="{0CD0BB59-BCFF-4BDC-B241-6B8D5B64CC64}" type="pres">
      <dgm:prSet presAssocID="{F86C9E1C-4593-4097-9796-F54DC3CC33B9}" presName="parentText" presStyleLbl="node1" presStyleIdx="2" presStyleCnt="6" custScaleX="68848">
        <dgm:presLayoutVars>
          <dgm:chMax val="1"/>
          <dgm:bulletEnabled val="1"/>
        </dgm:presLayoutVars>
      </dgm:prSet>
      <dgm:spPr/>
    </dgm:pt>
    <dgm:pt modelId="{D90A8600-8F14-43FA-8EAC-2762813CE9DD}" type="pres">
      <dgm:prSet presAssocID="{F86C9E1C-4593-4097-9796-F54DC3CC33B9}" presName="descendantText" presStyleLbl="alignAccFollowNode1" presStyleIdx="2" presStyleCnt="6" custScaleX="111195">
        <dgm:presLayoutVars>
          <dgm:bulletEnabled val="1"/>
        </dgm:presLayoutVars>
      </dgm:prSet>
      <dgm:spPr/>
    </dgm:pt>
    <dgm:pt modelId="{7C0A22F5-DA02-4157-AA67-5EEE2BDA14C7}" type="pres">
      <dgm:prSet presAssocID="{7BDC9445-6B22-4C2C-A649-9183D9E2D658}" presName="sp" presStyleCnt="0"/>
      <dgm:spPr/>
    </dgm:pt>
    <dgm:pt modelId="{5CAC4710-8100-4172-9042-C2EFC7F55C12}" type="pres">
      <dgm:prSet presAssocID="{CF593D81-5187-4C40-AA50-163B35650ED4}" presName="linNode" presStyleCnt="0"/>
      <dgm:spPr/>
    </dgm:pt>
    <dgm:pt modelId="{5A5F5643-BC31-4575-8D08-425CC6A9196D}" type="pres">
      <dgm:prSet presAssocID="{CF593D81-5187-4C40-AA50-163B35650ED4}" presName="parentText" presStyleLbl="node1" presStyleIdx="3" presStyleCnt="6" custScaleX="68848">
        <dgm:presLayoutVars>
          <dgm:chMax val="1"/>
          <dgm:bulletEnabled val="1"/>
        </dgm:presLayoutVars>
      </dgm:prSet>
      <dgm:spPr/>
    </dgm:pt>
    <dgm:pt modelId="{9F9570A5-AA03-4280-949F-44F4D2B159E7}" type="pres">
      <dgm:prSet presAssocID="{CF593D81-5187-4C40-AA50-163B35650ED4}" presName="descendantText" presStyleLbl="alignAccFollowNode1" presStyleIdx="3" presStyleCnt="6" custScaleX="112378">
        <dgm:presLayoutVars>
          <dgm:bulletEnabled val="1"/>
        </dgm:presLayoutVars>
      </dgm:prSet>
      <dgm:spPr/>
    </dgm:pt>
    <dgm:pt modelId="{A2E9B805-A8B5-4682-833F-D575FFBB7D50}" type="pres">
      <dgm:prSet presAssocID="{218130A6-190C-4CC6-A994-A2844F1FBE3D}" presName="sp" presStyleCnt="0"/>
      <dgm:spPr/>
    </dgm:pt>
    <dgm:pt modelId="{D61D0241-6FCC-4CAF-AFF9-32AF8125A8A4}" type="pres">
      <dgm:prSet presAssocID="{7C632E47-0079-442D-90ED-C1824622C81B}" presName="linNode" presStyleCnt="0"/>
      <dgm:spPr/>
    </dgm:pt>
    <dgm:pt modelId="{B7C3B130-5B77-433E-B17D-272076571B0A}" type="pres">
      <dgm:prSet presAssocID="{7C632E47-0079-442D-90ED-C1824622C81B}" presName="parentText" presStyleLbl="node1" presStyleIdx="4" presStyleCnt="6" custScaleX="68848">
        <dgm:presLayoutVars>
          <dgm:chMax val="1"/>
          <dgm:bulletEnabled val="1"/>
        </dgm:presLayoutVars>
      </dgm:prSet>
      <dgm:spPr/>
    </dgm:pt>
    <dgm:pt modelId="{090F8235-D92F-4128-ACA0-599B239ACDEA}" type="pres">
      <dgm:prSet presAssocID="{7C632E47-0079-442D-90ED-C1824622C81B}" presName="descendantText" presStyleLbl="alignAccFollowNode1" presStyleIdx="4" presStyleCnt="6" custScaleX="111780">
        <dgm:presLayoutVars>
          <dgm:bulletEnabled val="1"/>
        </dgm:presLayoutVars>
      </dgm:prSet>
      <dgm:spPr/>
    </dgm:pt>
    <dgm:pt modelId="{9D99A401-417C-4B75-947B-BBA7506A672C}" type="pres">
      <dgm:prSet presAssocID="{FA79B075-BF65-4E91-A3E4-10C5EFB03B58}" presName="sp" presStyleCnt="0"/>
      <dgm:spPr/>
    </dgm:pt>
    <dgm:pt modelId="{EC094830-0210-4FDD-9AB4-EFE400E01008}" type="pres">
      <dgm:prSet presAssocID="{639BE4E4-1D2C-4B36-AD71-41E2196DF1E2}" presName="linNode" presStyleCnt="0"/>
      <dgm:spPr/>
    </dgm:pt>
    <dgm:pt modelId="{2EB9CA08-C3E3-4C87-8ADD-A73A0FBB24F0}" type="pres">
      <dgm:prSet presAssocID="{639BE4E4-1D2C-4B36-AD71-41E2196DF1E2}" presName="parentText" presStyleLbl="node1" presStyleIdx="5" presStyleCnt="6" custScaleX="68848">
        <dgm:presLayoutVars>
          <dgm:chMax val="1"/>
          <dgm:bulletEnabled val="1"/>
        </dgm:presLayoutVars>
      </dgm:prSet>
      <dgm:spPr/>
    </dgm:pt>
    <dgm:pt modelId="{C3864C53-7197-4307-80E7-4EBCB32C8F50}" type="pres">
      <dgm:prSet presAssocID="{639BE4E4-1D2C-4B36-AD71-41E2196DF1E2}" presName="descendantText" presStyleLbl="alignAccFollowNode1" presStyleIdx="5" presStyleCnt="6" custScaleX="111370">
        <dgm:presLayoutVars>
          <dgm:bulletEnabled val="1"/>
        </dgm:presLayoutVars>
      </dgm:prSet>
      <dgm:spPr/>
    </dgm:pt>
  </dgm:ptLst>
  <dgm:cxnLst>
    <dgm:cxn modelId="{A2E5D10C-C6D3-4C4B-A422-0E0C9D970E7C}" type="presOf" srcId="{76853296-73D0-420E-A8C7-441FAA872C9A}" destId="{D90A8600-8F14-43FA-8EAC-2762813CE9DD}" srcOrd="0" destOrd="0" presId="urn:microsoft.com/office/officeart/2005/8/layout/vList5"/>
    <dgm:cxn modelId="{A33B5F0E-A17C-4EF7-86D1-FE23587BC42B}" type="presOf" srcId="{F86C9E1C-4593-4097-9796-F54DC3CC33B9}" destId="{0CD0BB59-BCFF-4BDC-B241-6B8D5B64CC64}" srcOrd="0" destOrd="0" presId="urn:microsoft.com/office/officeart/2005/8/layout/vList5"/>
    <dgm:cxn modelId="{C61AF210-D55F-42BB-9386-98C737C8A422}" srcId="{F86C9E1C-4593-4097-9796-F54DC3CC33B9}" destId="{76853296-73D0-420E-A8C7-441FAA872C9A}" srcOrd="0" destOrd="0" parTransId="{0B7EA75C-CA79-4E1A-BF0E-42EFFB943CAB}" sibTransId="{36C0235E-C8D0-4AE2-8337-60D61EA252D7}"/>
    <dgm:cxn modelId="{9B9C0C24-148C-477B-8BE4-188A34C102EF}" type="presOf" srcId="{C1C12B4F-D7F4-408A-9C7F-6282CCF00100}" destId="{C7895F80-1887-446B-8625-1C94CAC199FD}" srcOrd="0" destOrd="0" presId="urn:microsoft.com/office/officeart/2005/8/layout/vList5"/>
    <dgm:cxn modelId="{39F10225-5FD7-4848-B983-D41406595FFE}" type="presOf" srcId="{A0617D21-46C3-40D8-97F3-EE2CB918BCCE}" destId="{E0007C68-D01B-4606-8A0D-9700DEA1D77E}" srcOrd="0" destOrd="0" presId="urn:microsoft.com/office/officeart/2005/8/layout/vList5"/>
    <dgm:cxn modelId="{1C0CDB2C-B5EE-4704-8BCC-5D94B3649EA1}" srcId="{487AF04E-368E-4EAB-B280-D6F2EF7742EE}" destId="{EBD14717-C65C-4935-A267-7C1C51169897}" srcOrd="0" destOrd="0" parTransId="{A8CEA8C5-B0C0-4ADB-AB2E-5DDE91B3EBD5}" sibTransId="{4759F108-75CD-43B1-9B01-31C4F05CFDAD}"/>
    <dgm:cxn modelId="{D3A50939-7836-436F-A553-575288256B1F}" srcId="{CF593D81-5187-4C40-AA50-163B35650ED4}" destId="{D3B3E47D-B56E-40FB-A74F-AB37C6B43870}" srcOrd="0" destOrd="0" parTransId="{64C8E8E4-39BD-4BA2-93FC-FBEC610028CF}" sibTransId="{ECD45E67-89B4-427F-9918-B0AB0206A030}"/>
    <dgm:cxn modelId="{FA942939-8D2F-4FA1-B667-934239793BD9}" srcId="{A0617D21-46C3-40D8-97F3-EE2CB918BCCE}" destId="{7C632E47-0079-442D-90ED-C1824622C81B}" srcOrd="4" destOrd="0" parTransId="{EFD86A8C-B8CA-4E1F-B4D3-B378E83A2DEE}" sibTransId="{FA79B075-BF65-4E91-A3E4-10C5EFB03B58}"/>
    <dgm:cxn modelId="{8CEA4069-5DDA-4929-8F99-F2BF92CB01FF}" srcId="{A0617D21-46C3-40D8-97F3-EE2CB918BCCE}" destId="{F86C9E1C-4593-4097-9796-F54DC3CC33B9}" srcOrd="2" destOrd="0" parTransId="{B66A0C0B-CFA0-4144-8253-CCD3D5DA7918}" sibTransId="{7BDC9445-6B22-4C2C-A649-9183D9E2D658}"/>
    <dgm:cxn modelId="{A314554A-6D30-44B5-BAFA-0F26580C5314}" srcId="{639BE4E4-1D2C-4B36-AD71-41E2196DF1E2}" destId="{D899AC69-9414-4A0B-A5E2-F83DE9919519}" srcOrd="0" destOrd="0" parTransId="{29149F8D-8551-4D91-82B4-9431247A932B}" sibTransId="{8F23B4A7-F937-4F6D-81A8-59AECFF9D2D5}"/>
    <dgm:cxn modelId="{E1D58553-A799-4C97-BB31-43DCE720A507}" type="presOf" srcId="{8BE69685-02DF-41D1-A118-953B3E1EFF0E}" destId="{090F8235-D92F-4128-ACA0-599B239ACDEA}" srcOrd="0" destOrd="0" presId="urn:microsoft.com/office/officeart/2005/8/layout/vList5"/>
    <dgm:cxn modelId="{6F1BA377-9E45-490F-BC39-8DD35FF9754C}" srcId="{A0617D21-46C3-40D8-97F3-EE2CB918BCCE}" destId="{C1C12B4F-D7F4-408A-9C7F-6282CCF00100}" srcOrd="1" destOrd="0" parTransId="{1C39477B-00B5-4D67-AE3A-E4DD5C65AF65}" sibTransId="{AE6F8347-A6A2-40A2-AE3F-770EF7BDB49D}"/>
    <dgm:cxn modelId="{C59A6058-419F-4E36-8B43-B66462529E93}" type="presOf" srcId="{639BE4E4-1D2C-4B36-AD71-41E2196DF1E2}" destId="{2EB9CA08-C3E3-4C87-8ADD-A73A0FBB24F0}" srcOrd="0" destOrd="0" presId="urn:microsoft.com/office/officeart/2005/8/layout/vList5"/>
    <dgm:cxn modelId="{DD2D2579-8F83-4BB9-AB8D-FE3F5E486199}" type="presOf" srcId="{F93C1E46-3D73-47CD-B07C-F78948018EC9}" destId="{B22AE0AD-3FA2-4AAD-99A5-68ADC5273969}" srcOrd="0" destOrd="0" presId="urn:microsoft.com/office/officeart/2005/8/layout/vList5"/>
    <dgm:cxn modelId="{9D5B127C-A3F9-422A-8A1D-5E5F9611EE84}" srcId="{A0617D21-46C3-40D8-97F3-EE2CB918BCCE}" destId="{639BE4E4-1D2C-4B36-AD71-41E2196DF1E2}" srcOrd="5" destOrd="0" parTransId="{8707F862-FEDB-4015-B044-C55B12772FAE}" sibTransId="{D2725EFB-38B7-4198-855F-49DEDAEBD0C3}"/>
    <dgm:cxn modelId="{E206C87E-88A7-4786-B600-2BABF07EA740}" type="presOf" srcId="{EBD14717-C65C-4935-A267-7C1C51169897}" destId="{C1EF26D8-06E3-409B-8322-66E32BD2D6C2}" srcOrd="0" destOrd="0" presId="urn:microsoft.com/office/officeart/2005/8/layout/vList5"/>
    <dgm:cxn modelId="{13A1498E-383F-4126-B102-091B45E8FC78}" srcId="{C1C12B4F-D7F4-408A-9C7F-6282CCF00100}" destId="{F93C1E46-3D73-47CD-B07C-F78948018EC9}" srcOrd="0" destOrd="0" parTransId="{39142A79-C2B9-42CB-B6F2-B2B1EF0BD879}" sibTransId="{1029AD35-94F2-499B-B923-F8FC6B05E567}"/>
    <dgm:cxn modelId="{018A89A1-2DB3-438A-8925-B89F4B4F5576}" srcId="{7C632E47-0079-442D-90ED-C1824622C81B}" destId="{8BE69685-02DF-41D1-A118-953B3E1EFF0E}" srcOrd="0" destOrd="0" parTransId="{DBF61A1F-9C2E-4274-8EEF-DF4D70DFE368}" sibTransId="{39E6EBE2-4AD9-493D-8D99-74E0D2B060D4}"/>
    <dgm:cxn modelId="{95DCC1A8-9C73-4310-AC11-CFEE0FDCED45}" type="presOf" srcId="{7C632E47-0079-442D-90ED-C1824622C81B}" destId="{B7C3B130-5B77-433E-B17D-272076571B0A}" srcOrd="0" destOrd="0" presId="urn:microsoft.com/office/officeart/2005/8/layout/vList5"/>
    <dgm:cxn modelId="{DF2E98BF-D86B-4415-B68E-2F7573BB4A8C}" type="presOf" srcId="{D3B3E47D-B56E-40FB-A74F-AB37C6B43870}" destId="{9F9570A5-AA03-4280-949F-44F4D2B159E7}" srcOrd="0" destOrd="0" presId="urn:microsoft.com/office/officeart/2005/8/layout/vList5"/>
    <dgm:cxn modelId="{2C545BCF-D843-4173-8AE0-E5D5A17EE19C}" srcId="{A0617D21-46C3-40D8-97F3-EE2CB918BCCE}" destId="{CF593D81-5187-4C40-AA50-163B35650ED4}" srcOrd="3" destOrd="0" parTransId="{F17F4AD7-CB58-4724-8DE7-414E39E873FF}" sibTransId="{218130A6-190C-4CC6-A994-A2844F1FBE3D}"/>
    <dgm:cxn modelId="{F0F3F1D4-FE65-43A5-86CD-85AC965BE4D9}" srcId="{A0617D21-46C3-40D8-97F3-EE2CB918BCCE}" destId="{487AF04E-368E-4EAB-B280-D6F2EF7742EE}" srcOrd="0" destOrd="0" parTransId="{1B9ABFB5-705B-40E9-8660-15C1432017DF}" sibTransId="{6DD52E2C-B8DA-4651-9FE8-9C9211466445}"/>
    <dgm:cxn modelId="{2906E7DC-8104-4A98-882A-D3BC84433E32}" type="presOf" srcId="{D899AC69-9414-4A0B-A5E2-F83DE9919519}" destId="{C3864C53-7197-4307-80E7-4EBCB32C8F50}" srcOrd="0" destOrd="0" presId="urn:microsoft.com/office/officeart/2005/8/layout/vList5"/>
    <dgm:cxn modelId="{E6B477DE-73FA-4B28-B14A-2E778F71CBDF}" type="presOf" srcId="{487AF04E-368E-4EAB-B280-D6F2EF7742EE}" destId="{A5DDBFA2-9B72-4870-8A0C-5FEC8D7BD8FB}" srcOrd="0" destOrd="0" presId="urn:microsoft.com/office/officeart/2005/8/layout/vList5"/>
    <dgm:cxn modelId="{9EB62EF4-37B2-4052-8578-28E682F062D9}" type="presOf" srcId="{CF593D81-5187-4C40-AA50-163B35650ED4}" destId="{5A5F5643-BC31-4575-8D08-425CC6A9196D}" srcOrd="0" destOrd="0" presId="urn:microsoft.com/office/officeart/2005/8/layout/vList5"/>
    <dgm:cxn modelId="{BA73CA17-2FA9-4096-8460-E7CB456186D2}" type="presParOf" srcId="{E0007C68-D01B-4606-8A0D-9700DEA1D77E}" destId="{233C90D6-C372-4AF5-8F4E-FDA0DF45CDC7}" srcOrd="0" destOrd="0" presId="urn:microsoft.com/office/officeart/2005/8/layout/vList5"/>
    <dgm:cxn modelId="{D6E38C99-39CD-43E5-A820-F6A44DA8CA2F}" type="presParOf" srcId="{233C90D6-C372-4AF5-8F4E-FDA0DF45CDC7}" destId="{A5DDBFA2-9B72-4870-8A0C-5FEC8D7BD8FB}" srcOrd="0" destOrd="0" presId="urn:microsoft.com/office/officeart/2005/8/layout/vList5"/>
    <dgm:cxn modelId="{F878BA46-0A5F-4E20-BC22-7F09F762281F}" type="presParOf" srcId="{233C90D6-C372-4AF5-8F4E-FDA0DF45CDC7}" destId="{C1EF26D8-06E3-409B-8322-66E32BD2D6C2}" srcOrd="1" destOrd="0" presId="urn:microsoft.com/office/officeart/2005/8/layout/vList5"/>
    <dgm:cxn modelId="{7D331DCD-C817-4807-959A-48AF0B4CCEDA}" type="presParOf" srcId="{E0007C68-D01B-4606-8A0D-9700DEA1D77E}" destId="{87A03041-11D9-47C2-B6A5-7E8877F7A573}" srcOrd="1" destOrd="0" presId="urn:microsoft.com/office/officeart/2005/8/layout/vList5"/>
    <dgm:cxn modelId="{0E119F6D-CE2C-4CF2-8CF7-2050971AD27F}" type="presParOf" srcId="{E0007C68-D01B-4606-8A0D-9700DEA1D77E}" destId="{9D741322-2219-4492-B858-C4F588543BB2}" srcOrd="2" destOrd="0" presId="urn:microsoft.com/office/officeart/2005/8/layout/vList5"/>
    <dgm:cxn modelId="{FF49D505-8958-45C0-A467-3A973F3A58E5}" type="presParOf" srcId="{9D741322-2219-4492-B858-C4F588543BB2}" destId="{C7895F80-1887-446B-8625-1C94CAC199FD}" srcOrd="0" destOrd="0" presId="urn:microsoft.com/office/officeart/2005/8/layout/vList5"/>
    <dgm:cxn modelId="{7E0F2BE2-BF28-4237-88A5-B755DF3E6C01}" type="presParOf" srcId="{9D741322-2219-4492-B858-C4F588543BB2}" destId="{B22AE0AD-3FA2-4AAD-99A5-68ADC5273969}" srcOrd="1" destOrd="0" presId="urn:microsoft.com/office/officeart/2005/8/layout/vList5"/>
    <dgm:cxn modelId="{971100C4-6921-4F4A-9DE8-FD6CAF0979D1}" type="presParOf" srcId="{E0007C68-D01B-4606-8A0D-9700DEA1D77E}" destId="{172C93A8-0E4E-4530-82D5-3BD8D39089ED}" srcOrd="3" destOrd="0" presId="urn:microsoft.com/office/officeart/2005/8/layout/vList5"/>
    <dgm:cxn modelId="{ACF7C27F-B42E-46BA-B48F-894550BCA499}" type="presParOf" srcId="{E0007C68-D01B-4606-8A0D-9700DEA1D77E}" destId="{2C921B54-7C03-4D7E-82B3-7369DCDED804}" srcOrd="4" destOrd="0" presId="urn:microsoft.com/office/officeart/2005/8/layout/vList5"/>
    <dgm:cxn modelId="{E47AB007-686E-45F1-ACDC-D26E5C20344B}" type="presParOf" srcId="{2C921B54-7C03-4D7E-82B3-7369DCDED804}" destId="{0CD0BB59-BCFF-4BDC-B241-6B8D5B64CC64}" srcOrd="0" destOrd="0" presId="urn:microsoft.com/office/officeart/2005/8/layout/vList5"/>
    <dgm:cxn modelId="{5F179E00-CE19-4071-A3D2-14141B8B2516}" type="presParOf" srcId="{2C921B54-7C03-4D7E-82B3-7369DCDED804}" destId="{D90A8600-8F14-43FA-8EAC-2762813CE9DD}" srcOrd="1" destOrd="0" presId="urn:microsoft.com/office/officeart/2005/8/layout/vList5"/>
    <dgm:cxn modelId="{3EB85335-79CC-4439-9BBB-A8CE9B140010}" type="presParOf" srcId="{E0007C68-D01B-4606-8A0D-9700DEA1D77E}" destId="{7C0A22F5-DA02-4157-AA67-5EEE2BDA14C7}" srcOrd="5" destOrd="0" presId="urn:microsoft.com/office/officeart/2005/8/layout/vList5"/>
    <dgm:cxn modelId="{C685A939-2E8A-4FF7-A527-B418ED72EDC3}" type="presParOf" srcId="{E0007C68-D01B-4606-8A0D-9700DEA1D77E}" destId="{5CAC4710-8100-4172-9042-C2EFC7F55C12}" srcOrd="6" destOrd="0" presId="urn:microsoft.com/office/officeart/2005/8/layout/vList5"/>
    <dgm:cxn modelId="{77CC4065-DB36-4B78-98A6-E702A8DEACCA}" type="presParOf" srcId="{5CAC4710-8100-4172-9042-C2EFC7F55C12}" destId="{5A5F5643-BC31-4575-8D08-425CC6A9196D}" srcOrd="0" destOrd="0" presId="urn:microsoft.com/office/officeart/2005/8/layout/vList5"/>
    <dgm:cxn modelId="{C10BA82B-3FB3-4627-8B05-7506425B8D1C}" type="presParOf" srcId="{5CAC4710-8100-4172-9042-C2EFC7F55C12}" destId="{9F9570A5-AA03-4280-949F-44F4D2B159E7}" srcOrd="1" destOrd="0" presId="urn:microsoft.com/office/officeart/2005/8/layout/vList5"/>
    <dgm:cxn modelId="{269FBA43-5D23-427D-99EE-6ADE55B22275}" type="presParOf" srcId="{E0007C68-D01B-4606-8A0D-9700DEA1D77E}" destId="{A2E9B805-A8B5-4682-833F-D575FFBB7D50}" srcOrd="7" destOrd="0" presId="urn:microsoft.com/office/officeart/2005/8/layout/vList5"/>
    <dgm:cxn modelId="{7492E361-FF81-477C-BE34-D49E6F181606}" type="presParOf" srcId="{E0007C68-D01B-4606-8A0D-9700DEA1D77E}" destId="{D61D0241-6FCC-4CAF-AFF9-32AF8125A8A4}" srcOrd="8" destOrd="0" presId="urn:microsoft.com/office/officeart/2005/8/layout/vList5"/>
    <dgm:cxn modelId="{85A357AF-D192-46E2-9C86-31BBC9AE394D}" type="presParOf" srcId="{D61D0241-6FCC-4CAF-AFF9-32AF8125A8A4}" destId="{B7C3B130-5B77-433E-B17D-272076571B0A}" srcOrd="0" destOrd="0" presId="urn:microsoft.com/office/officeart/2005/8/layout/vList5"/>
    <dgm:cxn modelId="{0E36588B-E8A6-4C16-AFB9-DA52B6CD93FC}" type="presParOf" srcId="{D61D0241-6FCC-4CAF-AFF9-32AF8125A8A4}" destId="{090F8235-D92F-4128-ACA0-599B239ACDEA}" srcOrd="1" destOrd="0" presId="urn:microsoft.com/office/officeart/2005/8/layout/vList5"/>
    <dgm:cxn modelId="{C8F66950-A7EA-4F2E-A27F-79AC9D1C0C88}" type="presParOf" srcId="{E0007C68-D01B-4606-8A0D-9700DEA1D77E}" destId="{9D99A401-417C-4B75-947B-BBA7506A672C}" srcOrd="9" destOrd="0" presId="urn:microsoft.com/office/officeart/2005/8/layout/vList5"/>
    <dgm:cxn modelId="{9149F209-C9C7-488A-9C6D-EDD6AE98B4DB}" type="presParOf" srcId="{E0007C68-D01B-4606-8A0D-9700DEA1D77E}" destId="{EC094830-0210-4FDD-9AB4-EFE400E01008}" srcOrd="10" destOrd="0" presId="urn:microsoft.com/office/officeart/2005/8/layout/vList5"/>
    <dgm:cxn modelId="{B1B0B503-51B2-4BD8-ABE0-7302E842AF69}" type="presParOf" srcId="{EC094830-0210-4FDD-9AB4-EFE400E01008}" destId="{2EB9CA08-C3E3-4C87-8ADD-A73A0FBB24F0}" srcOrd="0" destOrd="0" presId="urn:microsoft.com/office/officeart/2005/8/layout/vList5"/>
    <dgm:cxn modelId="{60D9ECD2-5CE5-44AB-AAAB-CBACE23B4483}" type="presParOf" srcId="{EC094830-0210-4FDD-9AB4-EFE400E01008}" destId="{C3864C53-7197-4307-80E7-4EBCB32C8F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302A1B-2070-4D49-B6A0-5CBEAFF2D60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54A523BF-9E1A-4CF0-96A5-0C298EAB2833}">
      <dgm:prSet custT="1"/>
      <dgm:spPr>
        <a:solidFill>
          <a:schemeClr val="accent2">
            <a:lumMod val="50000"/>
          </a:schemeClr>
        </a:solidFill>
      </dgm:spPr>
      <dgm:t>
        <a:bodyPr/>
        <a:lstStyle/>
        <a:p>
          <a:r>
            <a:rPr lang="en-US" sz="1800" b="1" dirty="0"/>
            <a:t>Excel:</a:t>
          </a:r>
          <a:endParaRPr lang="en-IN" sz="1800" dirty="0"/>
        </a:p>
      </dgm:t>
    </dgm:pt>
    <dgm:pt modelId="{4CAF8EDC-8DDF-4907-A387-2AB8612CDE67}" type="parTrans" cxnId="{EEF92A7D-59A8-41B7-9AEF-C63FE4BA1F35}">
      <dgm:prSet/>
      <dgm:spPr/>
      <dgm:t>
        <a:bodyPr/>
        <a:lstStyle/>
        <a:p>
          <a:endParaRPr lang="en-IN"/>
        </a:p>
      </dgm:t>
    </dgm:pt>
    <dgm:pt modelId="{472C32F9-CE7A-45D0-B570-D620E0248215}" type="sibTrans" cxnId="{EEF92A7D-59A8-41B7-9AEF-C63FE4BA1F35}">
      <dgm:prSet/>
      <dgm:spPr/>
      <dgm:t>
        <a:bodyPr/>
        <a:lstStyle/>
        <a:p>
          <a:endParaRPr lang="en-IN"/>
        </a:p>
      </dgm:t>
    </dgm:pt>
    <dgm:pt modelId="{AE0DC472-617D-40AF-B992-E7D1ED1FC5AC}">
      <dgm:prSet custT="1"/>
      <dgm:spPr>
        <a:solidFill>
          <a:schemeClr val="accent2">
            <a:lumMod val="50000"/>
          </a:schemeClr>
        </a:solidFill>
      </dgm:spPr>
      <dgm:t>
        <a:bodyPr/>
        <a:lstStyle/>
        <a:p>
          <a:r>
            <a:rPr lang="en-US" sz="1800" dirty="0"/>
            <a:t>Utilized for initial data exploration, cleaning, and basic analysis. Excel charts and pivot tables were created to visualize KPIs.</a:t>
          </a:r>
          <a:endParaRPr lang="en-IN" sz="1800" dirty="0"/>
        </a:p>
      </dgm:t>
    </dgm:pt>
    <dgm:pt modelId="{4ECD3574-6C44-453D-9BE8-3491B7D523CC}" type="parTrans" cxnId="{B32D52A8-6340-4C0B-8EB4-67CFD01F008C}">
      <dgm:prSet/>
      <dgm:spPr/>
      <dgm:t>
        <a:bodyPr/>
        <a:lstStyle/>
        <a:p>
          <a:endParaRPr lang="en-IN"/>
        </a:p>
      </dgm:t>
    </dgm:pt>
    <dgm:pt modelId="{8C1ED12C-5941-45C8-9488-27D3B85FC51A}" type="sibTrans" cxnId="{B32D52A8-6340-4C0B-8EB4-67CFD01F008C}">
      <dgm:prSet/>
      <dgm:spPr/>
      <dgm:t>
        <a:bodyPr/>
        <a:lstStyle/>
        <a:p>
          <a:endParaRPr lang="en-IN"/>
        </a:p>
      </dgm:t>
    </dgm:pt>
    <dgm:pt modelId="{3C185356-7335-435D-AC58-4671E1A7F727}">
      <dgm:prSet custT="1"/>
      <dgm:spPr>
        <a:solidFill>
          <a:schemeClr val="accent2">
            <a:lumMod val="50000"/>
          </a:schemeClr>
        </a:solidFill>
      </dgm:spPr>
      <dgm:t>
        <a:bodyPr/>
        <a:lstStyle/>
        <a:p>
          <a:r>
            <a:rPr lang="en-US" sz="1700" b="1" dirty="0"/>
            <a:t>Tableau:</a:t>
          </a:r>
          <a:endParaRPr lang="en-IN" sz="1700" dirty="0"/>
        </a:p>
      </dgm:t>
    </dgm:pt>
    <dgm:pt modelId="{98392415-6306-41C8-AB54-D5056F75A32B}" type="parTrans" cxnId="{8FB28B38-5DF6-4FB1-9DC4-B0D11499EC55}">
      <dgm:prSet/>
      <dgm:spPr/>
      <dgm:t>
        <a:bodyPr/>
        <a:lstStyle/>
        <a:p>
          <a:endParaRPr lang="en-IN"/>
        </a:p>
      </dgm:t>
    </dgm:pt>
    <dgm:pt modelId="{EDFBD8E9-89CF-4468-ACBF-23F701CD5EE2}" type="sibTrans" cxnId="{8FB28B38-5DF6-4FB1-9DC4-B0D11499EC55}">
      <dgm:prSet/>
      <dgm:spPr/>
      <dgm:t>
        <a:bodyPr/>
        <a:lstStyle/>
        <a:p>
          <a:endParaRPr lang="en-IN"/>
        </a:p>
      </dgm:t>
    </dgm:pt>
    <dgm:pt modelId="{FE5E24CC-98E3-4109-A3A8-0A9C02749DC8}">
      <dgm:prSet custT="1"/>
      <dgm:spPr>
        <a:solidFill>
          <a:schemeClr val="accent2">
            <a:lumMod val="50000"/>
          </a:schemeClr>
        </a:solidFill>
      </dgm:spPr>
      <dgm:t>
        <a:bodyPr/>
        <a:lstStyle/>
        <a:p>
          <a:r>
            <a:rPr lang="en-US" sz="1700" dirty="0"/>
            <a:t>Employed for creating interactive and visually appealing dashboards. Various charts, including bar charts, funnel charts, and maps, were utilized to present KPIs effectively.</a:t>
          </a:r>
          <a:endParaRPr lang="en-IN" sz="1700" dirty="0"/>
        </a:p>
      </dgm:t>
    </dgm:pt>
    <dgm:pt modelId="{8D6AF5DE-698E-485E-A5B0-EF897BBB42A5}" type="parTrans" cxnId="{453B622B-A7CE-4439-84E2-2F42274A7185}">
      <dgm:prSet/>
      <dgm:spPr/>
      <dgm:t>
        <a:bodyPr/>
        <a:lstStyle/>
        <a:p>
          <a:endParaRPr lang="en-IN"/>
        </a:p>
      </dgm:t>
    </dgm:pt>
    <dgm:pt modelId="{53067AD4-DFF3-4EA8-8E89-58C29290522B}" type="sibTrans" cxnId="{453B622B-A7CE-4439-84E2-2F42274A7185}">
      <dgm:prSet/>
      <dgm:spPr/>
      <dgm:t>
        <a:bodyPr/>
        <a:lstStyle/>
        <a:p>
          <a:endParaRPr lang="en-IN"/>
        </a:p>
      </dgm:t>
    </dgm:pt>
    <dgm:pt modelId="{089E7E62-E535-4BFA-948F-91AB1929BC39}">
      <dgm:prSet custT="1"/>
      <dgm:spPr>
        <a:solidFill>
          <a:schemeClr val="accent2">
            <a:lumMod val="50000"/>
          </a:schemeClr>
        </a:solidFill>
      </dgm:spPr>
      <dgm:t>
        <a:bodyPr/>
        <a:lstStyle/>
        <a:p>
          <a:r>
            <a:rPr lang="en-US" sz="1700" b="1"/>
            <a:t>SQL:</a:t>
          </a:r>
          <a:endParaRPr lang="en-IN" sz="1700"/>
        </a:p>
      </dgm:t>
    </dgm:pt>
    <dgm:pt modelId="{5F2B9A30-6C4B-40B0-BED1-63CA714F0FD4}" type="parTrans" cxnId="{CB35AB57-4EB5-4157-A85A-5A2523D18707}">
      <dgm:prSet/>
      <dgm:spPr/>
      <dgm:t>
        <a:bodyPr/>
        <a:lstStyle/>
        <a:p>
          <a:endParaRPr lang="en-IN"/>
        </a:p>
      </dgm:t>
    </dgm:pt>
    <dgm:pt modelId="{DB5AD825-2931-4FFC-9924-3F7D4F9140D2}" type="sibTrans" cxnId="{CB35AB57-4EB5-4157-A85A-5A2523D18707}">
      <dgm:prSet/>
      <dgm:spPr/>
      <dgm:t>
        <a:bodyPr/>
        <a:lstStyle/>
        <a:p>
          <a:endParaRPr lang="en-IN"/>
        </a:p>
      </dgm:t>
    </dgm:pt>
    <dgm:pt modelId="{DE4B2490-43B1-45FA-86F2-8D3689C37230}">
      <dgm:prSet custT="1"/>
      <dgm:spPr>
        <a:solidFill>
          <a:schemeClr val="accent2">
            <a:lumMod val="50000"/>
          </a:schemeClr>
        </a:solidFill>
      </dgm:spPr>
      <dgm:t>
        <a:bodyPr/>
        <a:lstStyle/>
        <a:p>
          <a:r>
            <a:rPr lang="en-US" sz="1700" dirty="0"/>
            <a:t>Executed for data manipulation, filtering, and aggregation to derive key metrics. SQL queries were essential for preparing datasets for visualization.</a:t>
          </a:r>
          <a:endParaRPr lang="en-IN" sz="1700" dirty="0"/>
        </a:p>
      </dgm:t>
    </dgm:pt>
    <dgm:pt modelId="{65BC25DB-48BD-4FA1-BFA7-57431C03424D}" type="parTrans" cxnId="{9D9C9D37-60F0-4800-9ACD-109EC30FA98C}">
      <dgm:prSet/>
      <dgm:spPr/>
      <dgm:t>
        <a:bodyPr/>
        <a:lstStyle/>
        <a:p>
          <a:endParaRPr lang="en-IN"/>
        </a:p>
      </dgm:t>
    </dgm:pt>
    <dgm:pt modelId="{E3BCEAA8-E22F-4BD1-ADA1-0DBD993816F3}" type="sibTrans" cxnId="{9D9C9D37-60F0-4800-9ACD-109EC30FA98C}">
      <dgm:prSet/>
      <dgm:spPr/>
      <dgm:t>
        <a:bodyPr/>
        <a:lstStyle/>
        <a:p>
          <a:endParaRPr lang="en-IN"/>
        </a:p>
      </dgm:t>
    </dgm:pt>
    <dgm:pt modelId="{BE5546F6-ACD5-4665-A2ED-36994DB789DD}">
      <dgm:prSet custT="1"/>
      <dgm:spPr>
        <a:solidFill>
          <a:schemeClr val="accent2">
            <a:lumMod val="50000"/>
          </a:schemeClr>
        </a:solidFill>
      </dgm:spPr>
      <dgm:t>
        <a:bodyPr/>
        <a:lstStyle/>
        <a:p>
          <a:r>
            <a:rPr lang="en-US" sz="1700" b="1" dirty="0"/>
            <a:t>Power BI:</a:t>
          </a:r>
          <a:endParaRPr lang="en-IN" sz="1700" dirty="0"/>
        </a:p>
      </dgm:t>
    </dgm:pt>
    <dgm:pt modelId="{4F0F2552-27A5-4AD5-A4C6-950305ED5FA0}" type="parTrans" cxnId="{16C28896-ED53-495E-A598-3E318E4EBDCE}">
      <dgm:prSet/>
      <dgm:spPr/>
      <dgm:t>
        <a:bodyPr/>
        <a:lstStyle/>
        <a:p>
          <a:endParaRPr lang="en-IN"/>
        </a:p>
      </dgm:t>
    </dgm:pt>
    <dgm:pt modelId="{C97EA842-130E-48CF-8DB8-089CD30CE11B}" type="sibTrans" cxnId="{16C28896-ED53-495E-A598-3E318E4EBDCE}">
      <dgm:prSet/>
      <dgm:spPr/>
      <dgm:t>
        <a:bodyPr/>
        <a:lstStyle/>
        <a:p>
          <a:endParaRPr lang="en-IN"/>
        </a:p>
      </dgm:t>
    </dgm:pt>
    <dgm:pt modelId="{1DC584D4-FB6E-4ADF-B404-923FE457DA68}">
      <dgm:prSet custT="1"/>
      <dgm:spPr>
        <a:solidFill>
          <a:schemeClr val="accent2">
            <a:lumMod val="50000"/>
          </a:schemeClr>
        </a:solidFill>
      </dgm:spPr>
      <dgm:t>
        <a:bodyPr/>
        <a:lstStyle/>
        <a:p>
          <a:r>
            <a:rPr lang="en-US" sz="1700" dirty="0"/>
            <a:t>Utilized for creating dynamic and interactive dashboards. Power BI allowed for seamless integration of multiple data sources and the creation of visually appealing reports.</a:t>
          </a:r>
          <a:endParaRPr lang="en-IN" sz="1700" dirty="0"/>
        </a:p>
      </dgm:t>
    </dgm:pt>
    <dgm:pt modelId="{BDCF3799-EC42-49F0-AE30-34A417517DEF}" type="parTrans" cxnId="{46CF00DC-B5CF-4BE1-99D0-AE6FEA83BB64}">
      <dgm:prSet/>
      <dgm:spPr/>
      <dgm:t>
        <a:bodyPr/>
        <a:lstStyle/>
        <a:p>
          <a:endParaRPr lang="en-IN"/>
        </a:p>
      </dgm:t>
    </dgm:pt>
    <dgm:pt modelId="{CAA9C9DA-E271-4BA6-A09B-965718CCB443}" type="sibTrans" cxnId="{46CF00DC-B5CF-4BE1-99D0-AE6FEA83BB64}">
      <dgm:prSet/>
      <dgm:spPr/>
      <dgm:t>
        <a:bodyPr/>
        <a:lstStyle/>
        <a:p>
          <a:endParaRPr lang="en-IN"/>
        </a:p>
      </dgm:t>
    </dgm:pt>
    <dgm:pt modelId="{665D3C1B-AEB4-4E11-87D3-3AA5FADEA686}" type="pres">
      <dgm:prSet presAssocID="{9C302A1B-2070-4D49-B6A0-5CBEAFF2D605}" presName="linearFlow" presStyleCnt="0">
        <dgm:presLayoutVars>
          <dgm:dir/>
          <dgm:resizeHandles val="exact"/>
        </dgm:presLayoutVars>
      </dgm:prSet>
      <dgm:spPr/>
    </dgm:pt>
    <dgm:pt modelId="{DC52F9F1-E878-4398-990B-F811CA2894A3}" type="pres">
      <dgm:prSet presAssocID="{54A523BF-9E1A-4CF0-96A5-0C298EAB2833}" presName="composite" presStyleCnt="0"/>
      <dgm:spPr/>
    </dgm:pt>
    <dgm:pt modelId="{5A1180F1-BE10-45D3-8D56-E66E7D6E8AB2}" type="pres">
      <dgm:prSet presAssocID="{54A523BF-9E1A-4CF0-96A5-0C298EAB2833}" presName="imgShp" presStyleLbl="fgImgPlace1" presStyleIdx="0" presStyleCnt="4" custLinFactX="-26699" custLinFactNeighborX="-100000" custLinFactNeighborY="171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56B10A7-C8E5-4BC7-BE54-6E357B7EFE8E}" type="pres">
      <dgm:prSet presAssocID="{54A523BF-9E1A-4CF0-96A5-0C298EAB2833}" presName="txShp" presStyleLbl="node1" presStyleIdx="0" presStyleCnt="4" custScaleX="143701" custLinFactNeighborX="3141" custLinFactNeighborY="4164">
        <dgm:presLayoutVars>
          <dgm:bulletEnabled val="1"/>
        </dgm:presLayoutVars>
      </dgm:prSet>
      <dgm:spPr/>
    </dgm:pt>
    <dgm:pt modelId="{9A38342F-8C39-4D8C-BD16-09767E9ED8D9}" type="pres">
      <dgm:prSet presAssocID="{472C32F9-CE7A-45D0-B570-D620E0248215}" presName="spacing" presStyleCnt="0"/>
      <dgm:spPr/>
    </dgm:pt>
    <dgm:pt modelId="{7A140B10-7C65-437A-BA8D-9CB2440674DE}" type="pres">
      <dgm:prSet presAssocID="{3C185356-7335-435D-AC58-4671E1A7F727}" presName="composite" presStyleCnt="0"/>
      <dgm:spPr/>
    </dgm:pt>
    <dgm:pt modelId="{C3416C0D-1657-4F8F-93FC-24153B5BA602}" type="pres">
      <dgm:prSet presAssocID="{3C185356-7335-435D-AC58-4671E1A7F727}" presName="imgShp" presStyleLbl="fgImgPlace1" presStyleIdx="1" presStyleCnt="4" custLinFactX="-26308" custLinFactNeighborX="-100000"/>
      <dgm:spPr>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dgm:spPr>
    </dgm:pt>
    <dgm:pt modelId="{D2B13363-FD3F-47E1-8879-A52C082CFBEE}" type="pres">
      <dgm:prSet presAssocID="{3C185356-7335-435D-AC58-4671E1A7F727}" presName="txShp" presStyleLbl="node1" presStyleIdx="1" presStyleCnt="4" custScaleX="142736" custLinFactNeighborX="3534">
        <dgm:presLayoutVars>
          <dgm:bulletEnabled val="1"/>
        </dgm:presLayoutVars>
      </dgm:prSet>
      <dgm:spPr/>
    </dgm:pt>
    <dgm:pt modelId="{B9CF304C-25AA-40B9-94A2-D427649446FE}" type="pres">
      <dgm:prSet presAssocID="{EDFBD8E9-89CF-4468-ACBF-23F701CD5EE2}" presName="spacing" presStyleCnt="0"/>
      <dgm:spPr/>
    </dgm:pt>
    <dgm:pt modelId="{C93F4F38-98FE-4A5B-B094-6B264E9C2EC3}" type="pres">
      <dgm:prSet presAssocID="{089E7E62-E535-4BFA-948F-91AB1929BC39}" presName="composite" presStyleCnt="0"/>
      <dgm:spPr/>
    </dgm:pt>
    <dgm:pt modelId="{DDC6D5FF-0B6A-4EAA-BA31-734D78B8C645}" type="pres">
      <dgm:prSet presAssocID="{089E7E62-E535-4BFA-948F-91AB1929BC39}" presName="imgShp" presStyleLbl="fgImgPlace1" presStyleIdx="2" presStyleCnt="4" custLinFactX="-28087" custLinFactNeighborX="-100000" custLinFactNeighborY="5552"/>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3E24F153-59DD-470A-9D9C-5FADF05C2ACC}" type="pres">
      <dgm:prSet presAssocID="{089E7E62-E535-4BFA-948F-91AB1929BC39}" presName="txShp" presStyleLbl="node1" presStyleIdx="2" presStyleCnt="4" custScaleX="142912" custLinFactNeighborX="3534">
        <dgm:presLayoutVars>
          <dgm:bulletEnabled val="1"/>
        </dgm:presLayoutVars>
      </dgm:prSet>
      <dgm:spPr/>
    </dgm:pt>
    <dgm:pt modelId="{B2B7341C-A6AC-48D7-B521-1D366B9E27EC}" type="pres">
      <dgm:prSet presAssocID="{DB5AD825-2931-4FFC-9924-3F7D4F9140D2}" presName="spacing" presStyleCnt="0"/>
      <dgm:spPr/>
    </dgm:pt>
    <dgm:pt modelId="{D4D52677-44F6-4499-B277-C899886143A9}" type="pres">
      <dgm:prSet presAssocID="{BE5546F6-ACD5-4665-A2ED-36994DB789DD}" presName="composite" presStyleCnt="0"/>
      <dgm:spPr/>
    </dgm:pt>
    <dgm:pt modelId="{375BD218-7B04-426C-81AF-F18771F05F03}" type="pres">
      <dgm:prSet presAssocID="{BE5546F6-ACD5-4665-A2ED-36994DB789DD}" presName="imgShp" presStyleLbl="fgImgPlace1" presStyleIdx="3" presStyleCnt="4" custLinFactX="-29475" custLinFactNeighborX="-100000" custLinFactNeighborY="0"/>
      <dgm:spPr>
        <a:blipFill>
          <a:blip xmlns:r="http://schemas.openxmlformats.org/officeDocument/2006/relationships" r:embed="rId4">
            <a:extLst>
              <a:ext uri="{28A0092B-C50C-407E-A947-70E740481C1C}">
                <a14:useLocalDpi xmlns:a14="http://schemas.microsoft.com/office/drawing/2010/main" val="0"/>
              </a:ext>
            </a:extLst>
          </a:blip>
          <a:srcRect/>
          <a:stretch>
            <a:fillRect l="-39000" r="-39000"/>
          </a:stretch>
        </a:blipFill>
      </dgm:spPr>
    </dgm:pt>
    <dgm:pt modelId="{72342CFF-A16D-493A-82F5-F1CE717231BE}" type="pres">
      <dgm:prSet presAssocID="{BE5546F6-ACD5-4665-A2ED-36994DB789DD}" presName="txShp" presStyleLbl="node1" presStyleIdx="3" presStyleCnt="4" custScaleX="141738" custLinFactNeighborX="4254" custLinFactNeighborY="-2571">
        <dgm:presLayoutVars>
          <dgm:bulletEnabled val="1"/>
        </dgm:presLayoutVars>
      </dgm:prSet>
      <dgm:spPr/>
    </dgm:pt>
  </dgm:ptLst>
  <dgm:cxnLst>
    <dgm:cxn modelId="{74B10522-484B-4CBD-9B7B-4011E2459D28}" type="presOf" srcId="{FE5E24CC-98E3-4109-A3A8-0A9C02749DC8}" destId="{D2B13363-FD3F-47E1-8879-A52C082CFBEE}" srcOrd="0" destOrd="1" presId="urn:microsoft.com/office/officeart/2005/8/layout/vList3"/>
    <dgm:cxn modelId="{57749322-3240-4B3B-A424-5D646D6B3A44}" type="presOf" srcId="{AE0DC472-617D-40AF-B992-E7D1ED1FC5AC}" destId="{E56B10A7-C8E5-4BC7-BE54-6E357B7EFE8E}" srcOrd="0" destOrd="1" presId="urn:microsoft.com/office/officeart/2005/8/layout/vList3"/>
    <dgm:cxn modelId="{453B622B-A7CE-4439-84E2-2F42274A7185}" srcId="{3C185356-7335-435D-AC58-4671E1A7F727}" destId="{FE5E24CC-98E3-4109-A3A8-0A9C02749DC8}" srcOrd="0" destOrd="0" parTransId="{8D6AF5DE-698E-485E-A5B0-EF897BBB42A5}" sibTransId="{53067AD4-DFF3-4EA8-8E89-58C29290522B}"/>
    <dgm:cxn modelId="{1500EA2C-A1F0-447B-8ADA-95754F87BC78}" type="presOf" srcId="{1DC584D4-FB6E-4ADF-B404-923FE457DA68}" destId="{72342CFF-A16D-493A-82F5-F1CE717231BE}" srcOrd="0" destOrd="1" presId="urn:microsoft.com/office/officeart/2005/8/layout/vList3"/>
    <dgm:cxn modelId="{9D9C9D37-60F0-4800-9ACD-109EC30FA98C}" srcId="{089E7E62-E535-4BFA-948F-91AB1929BC39}" destId="{DE4B2490-43B1-45FA-86F2-8D3689C37230}" srcOrd="0" destOrd="0" parTransId="{65BC25DB-48BD-4FA1-BFA7-57431C03424D}" sibTransId="{E3BCEAA8-E22F-4BD1-ADA1-0DBD993816F3}"/>
    <dgm:cxn modelId="{8FB28B38-5DF6-4FB1-9DC4-B0D11499EC55}" srcId="{9C302A1B-2070-4D49-B6A0-5CBEAFF2D605}" destId="{3C185356-7335-435D-AC58-4671E1A7F727}" srcOrd="1" destOrd="0" parTransId="{98392415-6306-41C8-AB54-D5056F75A32B}" sibTransId="{EDFBD8E9-89CF-4468-ACBF-23F701CD5EE2}"/>
    <dgm:cxn modelId="{5211CE38-E241-46B6-AB51-F843AAD1E687}" type="presOf" srcId="{089E7E62-E535-4BFA-948F-91AB1929BC39}" destId="{3E24F153-59DD-470A-9D9C-5FADF05C2ACC}" srcOrd="0" destOrd="0" presId="urn:microsoft.com/office/officeart/2005/8/layout/vList3"/>
    <dgm:cxn modelId="{CB35AB57-4EB5-4157-A85A-5A2523D18707}" srcId="{9C302A1B-2070-4D49-B6A0-5CBEAFF2D605}" destId="{089E7E62-E535-4BFA-948F-91AB1929BC39}" srcOrd="2" destOrd="0" parTransId="{5F2B9A30-6C4B-40B0-BED1-63CA714F0FD4}" sibTransId="{DB5AD825-2931-4FFC-9924-3F7D4F9140D2}"/>
    <dgm:cxn modelId="{EEF92A7D-59A8-41B7-9AEF-C63FE4BA1F35}" srcId="{9C302A1B-2070-4D49-B6A0-5CBEAFF2D605}" destId="{54A523BF-9E1A-4CF0-96A5-0C298EAB2833}" srcOrd="0" destOrd="0" parTransId="{4CAF8EDC-8DDF-4907-A387-2AB8612CDE67}" sibTransId="{472C32F9-CE7A-45D0-B570-D620E0248215}"/>
    <dgm:cxn modelId="{8555CB84-00C0-4D8C-AE86-B141A2B3F282}" type="presOf" srcId="{54A523BF-9E1A-4CF0-96A5-0C298EAB2833}" destId="{E56B10A7-C8E5-4BC7-BE54-6E357B7EFE8E}" srcOrd="0" destOrd="0" presId="urn:microsoft.com/office/officeart/2005/8/layout/vList3"/>
    <dgm:cxn modelId="{16C28896-ED53-495E-A598-3E318E4EBDCE}" srcId="{9C302A1B-2070-4D49-B6A0-5CBEAFF2D605}" destId="{BE5546F6-ACD5-4665-A2ED-36994DB789DD}" srcOrd="3" destOrd="0" parTransId="{4F0F2552-27A5-4AD5-A4C6-950305ED5FA0}" sibTransId="{C97EA842-130E-48CF-8DB8-089CD30CE11B}"/>
    <dgm:cxn modelId="{053C98A0-A885-42A5-9AB0-11E042D37656}" type="presOf" srcId="{3C185356-7335-435D-AC58-4671E1A7F727}" destId="{D2B13363-FD3F-47E1-8879-A52C082CFBEE}" srcOrd="0" destOrd="0" presId="urn:microsoft.com/office/officeart/2005/8/layout/vList3"/>
    <dgm:cxn modelId="{B32D52A8-6340-4C0B-8EB4-67CFD01F008C}" srcId="{54A523BF-9E1A-4CF0-96A5-0C298EAB2833}" destId="{AE0DC472-617D-40AF-B992-E7D1ED1FC5AC}" srcOrd="0" destOrd="0" parTransId="{4ECD3574-6C44-453D-9BE8-3491B7D523CC}" sibTransId="{8C1ED12C-5941-45C8-9488-27D3B85FC51A}"/>
    <dgm:cxn modelId="{7A3A4AB1-980E-456B-B51E-4FD8B90DD65D}" type="presOf" srcId="{9C302A1B-2070-4D49-B6A0-5CBEAFF2D605}" destId="{665D3C1B-AEB4-4E11-87D3-3AA5FADEA686}" srcOrd="0" destOrd="0" presId="urn:microsoft.com/office/officeart/2005/8/layout/vList3"/>
    <dgm:cxn modelId="{DB3503B8-5F50-45CB-89F0-744AD124278B}" type="presOf" srcId="{DE4B2490-43B1-45FA-86F2-8D3689C37230}" destId="{3E24F153-59DD-470A-9D9C-5FADF05C2ACC}" srcOrd="0" destOrd="1" presId="urn:microsoft.com/office/officeart/2005/8/layout/vList3"/>
    <dgm:cxn modelId="{46CF00DC-B5CF-4BE1-99D0-AE6FEA83BB64}" srcId="{BE5546F6-ACD5-4665-A2ED-36994DB789DD}" destId="{1DC584D4-FB6E-4ADF-B404-923FE457DA68}" srcOrd="0" destOrd="0" parTransId="{BDCF3799-EC42-49F0-AE30-34A417517DEF}" sibTransId="{CAA9C9DA-E271-4BA6-A09B-965718CCB443}"/>
    <dgm:cxn modelId="{5885EBE5-01BB-475C-97C0-B7DEEA16BDB4}" type="presOf" srcId="{BE5546F6-ACD5-4665-A2ED-36994DB789DD}" destId="{72342CFF-A16D-493A-82F5-F1CE717231BE}" srcOrd="0" destOrd="0" presId="urn:microsoft.com/office/officeart/2005/8/layout/vList3"/>
    <dgm:cxn modelId="{845411C8-E3BF-4EB6-9FE4-B3A9ED340592}" type="presParOf" srcId="{665D3C1B-AEB4-4E11-87D3-3AA5FADEA686}" destId="{DC52F9F1-E878-4398-990B-F811CA2894A3}" srcOrd="0" destOrd="0" presId="urn:microsoft.com/office/officeart/2005/8/layout/vList3"/>
    <dgm:cxn modelId="{F8DF2C08-EB24-4853-8B32-51DF5CC1240F}" type="presParOf" srcId="{DC52F9F1-E878-4398-990B-F811CA2894A3}" destId="{5A1180F1-BE10-45D3-8D56-E66E7D6E8AB2}" srcOrd="0" destOrd="0" presId="urn:microsoft.com/office/officeart/2005/8/layout/vList3"/>
    <dgm:cxn modelId="{9169E71C-1132-4C26-B6C5-8A8F4ED6CE2E}" type="presParOf" srcId="{DC52F9F1-E878-4398-990B-F811CA2894A3}" destId="{E56B10A7-C8E5-4BC7-BE54-6E357B7EFE8E}" srcOrd="1" destOrd="0" presId="urn:microsoft.com/office/officeart/2005/8/layout/vList3"/>
    <dgm:cxn modelId="{206FBCB0-5A7C-4A7C-805E-4E4B75ECC063}" type="presParOf" srcId="{665D3C1B-AEB4-4E11-87D3-3AA5FADEA686}" destId="{9A38342F-8C39-4D8C-BD16-09767E9ED8D9}" srcOrd="1" destOrd="0" presId="urn:microsoft.com/office/officeart/2005/8/layout/vList3"/>
    <dgm:cxn modelId="{EE942AB3-A38C-45F6-9846-0B450C4B2034}" type="presParOf" srcId="{665D3C1B-AEB4-4E11-87D3-3AA5FADEA686}" destId="{7A140B10-7C65-437A-BA8D-9CB2440674DE}" srcOrd="2" destOrd="0" presId="urn:microsoft.com/office/officeart/2005/8/layout/vList3"/>
    <dgm:cxn modelId="{DE8CC7E1-FADA-408A-93C4-3F91CA0CFDC8}" type="presParOf" srcId="{7A140B10-7C65-437A-BA8D-9CB2440674DE}" destId="{C3416C0D-1657-4F8F-93FC-24153B5BA602}" srcOrd="0" destOrd="0" presId="urn:microsoft.com/office/officeart/2005/8/layout/vList3"/>
    <dgm:cxn modelId="{F606F48D-18E6-471B-B7E4-B2B6527A3219}" type="presParOf" srcId="{7A140B10-7C65-437A-BA8D-9CB2440674DE}" destId="{D2B13363-FD3F-47E1-8879-A52C082CFBEE}" srcOrd="1" destOrd="0" presId="urn:microsoft.com/office/officeart/2005/8/layout/vList3"/>
    <dgm:cxn modelId="{BAF5FA1C-9D49-4992-A308-037D7EDBB4FE}" type="presParOf" srcId="{665D3C1B-AEB4-4E11-87D3-3AA5FADEA686}" destId="{B9CF304C-25AA-40B9-94A2-D427649446FE}" srcOrd="3" destOrd="0" presId="urn:microsoft.com/office/officeart/2005/8/layout/vList3"/>
    <dgm:cxn modelId="{0CD19C7D-7F46-48F0-8221-7EF45EBBD65F}" type="presParOf" srcId="{665D3C1B-AEB4-4E11-87D3-3AA5FADEA686}" destId="{C93F4F38-98FE-4A5B-B094-6B264E9C2EC3}" srcOrd="4" destOrd="0" presId="urn:microsoft.com/office/officeart/2005/8/layout/vList3"/>
    <dgm:cxn modelId="{B280A6AC-0719-4B50-851F-B3CF4382450A}" type="presParOf" srcId="{C93F4F38-98FE-4A5B-B094-6B264E9C2EC3}" destId="{DDC6D5FF-0B6A-4EAA-BA31-734D78B8C645}" srcOrd="0" destOrd="0" presId="urn:microsoft.com/office/officeart/2005/8/layout/vList3"/>
    <dgm:cxn modelId="{71A50B74-E3D3-44EC-9ABD-119EAC9DC73E}" type="presParOf" srcId="{C93F4F38-98FE-4A5B-B094-6B264E9C2EC3}" destId="{3E24F153-59DD-470A-9D9C-5FADF05C2ACC}" srcOrd="1" destOrd="0" presId="urn:microsoft.com/office/officeart/2005/8/layout/vList3"/>
    <dgm:cxn modelId="{4779A492-194F-47EF-B25C-6A06077214DA}" type="presParOf" srcId="{665D3C1B-AEB4-4E11-87D3-3AA5FADEA686}" destId="{B2B7341C-A6AC-48D7-B521-1D366B9E27EC}" srcOrd="5" destOrd="0" presId="urn:microsoft.com/office/officeart/2005/8/layout/vList3"/>
    <dgm:cxn modelId="{B08D6E4A-4B0A-402F-9B8F-5F9E698D6E43}" type="presParOf" srcId="{665D3C1B-AEB4-4E11-87D3-3AA5FADEA686}" destId="{D4D52677-44F6-4499-B277-C899886143A9}" srcOrd="6" destOrd="0" presId="urn:microsoft.com/office/officeart/2005/8/layout/vList3"/>
    <dgm:cxn modelId="{92BD8993-097A-48F0-ACD8-1D84580452B6}" type="presParOf" srcId="{D4D52677-44F6-4499-B277-C899886143A9}" destId="{375BD218-7B04-426C-81AF-F18771F05F03}" srcOrd="0" destOrd="0" presId="urn:microsoft.com/office/officeart/2005/8/layout/vList3"/>
    <dgm:cxn modelId="{A7F32305-85E2-4846-B6D3-2F9410982DA7}" type="presParOf" srcId="{D4D52677-44F6-4499-B277-C899886143A9}" destId="{72342CFF-A16D-493A-82F5-F1CE717231B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6C4195-05D6-4FC0-8E4E-C80077EB81E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AE25E6D-5289-42EB-9627-0FEBA08A83A3}">
      <dgm:prSet custT="1"/>
      <dgm:spPr>
        <a:solidFill>
          <a:schemeClr val="accent2">
            <a:lumMod val="50000"/>
          </a:schemeClr>
        </a:solidFill>
      </dgm:spPr>
      <dgm:t>
        <a:bodyPr/>
        <a:lstStyle/>
        <a:p>
          <a:r>
            <a:rPr lang="en-US" sz="1800" b="1" dirty="0"/>
            <a:t>Observations:</a:t>
          </a:r>
          <a:endParaRPr lang="en-IN" sz="1800" dirty="0"/>
        </a:p>
      </dgm:t>
    </dgm:pt>
    <dgm:pt modelId="{772AC91E-194B-4725-AD12-1645D120E465}" type="parTrans" cxnId="{ADFE24EE-75DB-47D3-8D79-486358BA459C}">
      <dgm:prSet/>
      <dgm:spPr/>
      <dgm:t>
        <a:bodyPr/>
        <a:lstStyle/>
        <a:p>
          <a:endParaRPr lang="en-IN"/>
        </a:p>
      </dgm:t>
    </dgm:pt>
    <dgm:pt modelId="{CBE66B83-69EA-4BF4-915A-BB6B87B2BB09}" type="sibTrans" cxnId="{ADFE24EE-75DB-47D3-8D79-486358BA459C}">
      <dgm:prSet/>
      <dgm:spPr/>
      <dgm:t>
        <a:bodyPr/>
        <a:lstStyle/>
        <a:p>
          <a:endParaRPr lang="en-IN"/>
        </a:p>
      </dgm:t>
    </dgm:pt>
    <dgm:pt modelId="{DC5A9D15-03C1-4669-9DF8-0764D744579C}">
      <dgm:prSet custT="1"/>
      <dgm:spPr/>
      <dgm:t>
        <a:bodyPr/>
        <a:lstStyle/>
        <a:p>
          <a:r>
            <a:rPr lang="en-US" sz="1250" dirty="0"/>
            <a:t>The code is using aggregate functions to sum the counts of patients across different summaries for each category.</a:t>
          </a:r>
          <a:endParaRPr lang="en-IN" sz="1250" dirty="0"/>
        </a:p>
      </dgm:t>
    </dgm:pt>
    <dgm:pt modelId="{8658F8AB-5AF4-4E0E-8633-B89B0B9163CF}" type="parTrans" cxnId="{16158A8B-1FD9-4963-B1BF-065A0AA466E1}">
      <dgm:prSet/>
      <dgm:spPr/>
      <dgm:t>
        <a:bodyPr/>
        <a:lstStyle/>
        <a:p>
          <a:endParaRPr lang="en-IN"/>
        </a:p>
      </dgm:t>
    </dgm:pt>
    <dgm:pt modelId="{3DEBE799-37F7-48CC-A2D9-D5E5C34F05A6}" type="sibTrans" cxnId="{16158A8B-1FD9-4963-B1BF-065A0AA466E1}">
      <dgm:prSet/>
      <dgm:spPr/>
      <dgm:t>
        <a:bodyPr/>
        <a:lstStyle/>
        <a:p>
          <a:endParaRPr lang="en-IN"/>
        </a:p>
      </dgm:t>
    </dgm:pt>
    <dgm:pt modelId="{FD4A9E81-066C-4544-A0AD-D4EC5A703F04}">
      <dgm:prSet custT="1"/>
      <dgm:spPr/>
      <dgm:t>
        <a:bodyPr/>
        <a:lstStyle/>
        <a:p>
          <a:r>
            <a:rPr lang="en-US" sz="1250" dirty="0"/>
            <a:t>It is showing the counts of patients related to transfusions, hypercalcemia, serum phosphorus, hospitalization, hospital readmissions, survival, fistulas, long catheters, and </a:t>
          </a:r>
          <a:r>
            <a:rPr lang="en-US" sz="1250" dirty="0" err="1"/>
            <a:t>nPCR</a:t>
          </a:r>
          <a:r>
            <a:rPr lang="en-US" sz="1250" dirty="0"/>
            <a:t>.</a:t>
          </a:r>
          <a:endParaRPr lang="en-IN" sz="1250" dirty="0"/>
        </a:p>
      </dgm:t>
    </dgm:pt>
    <dgm:pt modelId="{5130AEDF-CA2E-469C-8300-27E01A908CE8}" type="parTrans" cxnId="{1530ECB6-A374-4959-B619-40ED3CEFCE46}">
      <dgm:prSet/>
      <dgm:spPr/>
      <dgm:t>
        <a:bodyPr/>
        <a:lstStyle/>
        <a:p>
          <a:endParaRPr lang="en-IN"/>
        </a:p>
      </dgm:t>
    </dgm:pt>
    <dgm:pt modelId="{A12AE9D4-6DB0-403A-BCA8-27708F220C84}" type="sibTrans" cxnId="{1530ECB6-A374-4959-B619-40ED3CEFCE46}">
      <dgm:prSet/>
      <dgm:spPr/>
      <dgm:t>
        <a:bodyPr/>
        <a:lstStyle/>
        <a:p>
          <a:endParaRPr lang="en-IN"/>
        </a:p>
      </dgm:t>
    </dgm:pt>
    <dgm:pt modelId="{998EF535-811A-4D2D-B080-5900919624EE}">
      <dgm:prSet/>
      <dgm:spPr>
        <a:solidFill>
          <a:schemeClr val="accent2">
            <a:lumMod val="50000"/>
          </a:schemeClr>
        </a:solidFill>
      </dgm:spPr>
      <dgm:t>
        <a:bodyPr/>
        <a:lstStyle/>
        <a:p>
          <a:r>
            <a:rPr lang="en-US" b="1"/>
            <a:t>Suggestions:</a:t>
          </a:r>
          <a:endParaRPr lang="en-IN"/>
        </a:p>
      </dgm:t>
    </dgm:pt>
    <dgm:pt modelId="{CC31D00F-2139-4524-8A5B-125BD0EE606C}" type="parTrans" cxnId="{15CF00F7-EC52-4D79-B2F9-2C4E3DF20F63}">
      <dgm:prSet/>
      <dgm:spPr/>
      <dgm:t>
        <a:bodyPr/>
        <a:lstStyle/>
        <a:p>
          <a:endParaRPr lang="en-IN"/>
        </a:p>
      </dgm:t>
    </dgm:pt>
    <dgm:pt modelId="{B1B28A75-21C2-4803-9C84-F6C821B4C83E}" type="sibTrans" cxnId="{15CF00F7-EC52-4D79-B2F9-2C4E3DF20F63}">
      <dgm:prSet/>
      <dgm:spPr/>
      <dgm:t>
        <a:bodyPr/>
        <a:lstStyle/>
        <a:p>
          <a:endParaRPr lang="en-IN"/>
        </a:p>
      </dgm:t>
    </dgm:pt>
    <dgm:pt modelId="{467863BE-619B-4D23-9B2D-ED3A6BA037EB}">
      <dgm:prSet custT="1"/>
      <dgm:spPr/>
      <dgm:t>
        <a:bodyPr/>
        <a:lstStyle/>
        <a:p>
          <a:r>
            <a:rPr lang="en-US" sz="1250" dirty="0"/>
            <a:t>Ensure that the data in the specified columns (</a:t>
          </a:r>
          <a:r>
            <a:rPr lang="en-US" sz="1250" dirty="0" err="1"/>
            <a:t>transfusionsummary</a:t>
          </a:r>
          <a:r>
            <a:rPr lang="en-US" sz="1250" dirty="0"/>
            <a:t>, </a:t>
          </a:r>
          <a:r>
            <a:rPr lang="en-US" sz="1250" dirty="0" err="1"/>
            <a:t>hypercalcemiasummary</a:t>
          </a:r>
          <a:r>
            <a:rPr lang="en-US" sz="1250" dirty="0"/>
            <a:t>, etc.) is appropriately formatted and contains numeric values. If there are non-numeric or missing values, the IFNULL function might be assigning 0, and you may need to handle such cases accordingly.</a:t>
          </a:r>
          <a:endParaRPr lang="en-IN" sz="1250" dirty="0"/>
        </a:p>
      </dgm:t>
    </dgm:pt>
    <dgm:pt modelId="{3A4E7040-A8FD-4723-83D1-DC536B1592BD}" type="parTrans" cxnId="{34A2AE22-5117-4401-A447-F3511B53CFC9}">
      <dgm:prSet/>
      <dgm:spPr/>
      <dgm:t>
        <a:bodyPr/>
        <a:lstStyle/>
        <a:p>
          <a:endParaRPr lang="en-IN"/>
        </a:p>
      </dgm:t>
    </dgm:pt>
    <dgm:pt modelId="{228F8E0D-75AD-4919-AF38-1B165E9AA74F}" type="sibTrans" cxnId="{34A2AE22-5117-4401-A447-F3511B53CFC9}">
      <dgm:prSet/>
      <dgm:spPr/>
      <dgm:t>
        <a:bodyPr/>
        <a:lstStyle/>
        <a:p>
          <a:endParaRPr lang="en-IN"/>
        </a:p>
      </dgm:t>
    </dgm:pt>
    <dgm:pt modelId="{D0E582CE-D310-44C1-BB52-B2EFD39E306C}">
      <dgm:prSet custT="1"/>
      <dgm:spPr/>
      <dgm:t>
        <a:bodyPr/>
        <a:lstStyle/>
        <a:p>
          <a:r>
            <a:rPr lang="en-US" sz="1250"/>
            <a:t>Consider adding a WHERE clause to filter the data based on specific conditions if needed. For example, you might want to include only certain facilities or providers in your analysis.</a:t>
          </a:r>
          <a:endParaRPr lang="en-IN" sz="1250"/>
        </a:p>
      </dgm:t>
    </dgm:pt>
    <dgm:pt modelId="{756E07DD-CE6B-4633-B3CA-BD1F0F07896C}" type="parTrans" cxnId="{EFB38F67-9D68-48E7-97B1-B3BA3898A940}">
      <dgm:prSet/>
      <dgm:spPr/>
      <dgm:t>
        <a:bodyPr/>
        <a:lstStyle/>
        <a:p>
          <a:endParaRPr lang="en-IN"/>
        </a:p>
      </dgm:t>
    </dgm:pt>
    <dgm:pt modelId="{020A7C2A-934C-4EDD-9158-F85071029526}" type="sibTrans" cxnId="{EFB38F67-9D68-48E7-97B1-B3BA3898A940}">
      <dgm:prSet/>
      <dgm:spPr/>
      <dgm:t>
        <a:bodyPr/>
        <a:lstStyle/>
        <a:p>
          <a:endParaRPr lang="en-IN"/>
        </a:p>
      </dgm:t>
    </dgm:pt>
    <dgm:pt modelId="{08D030E0-82E1-43FF-B277-958DF85498B8}">
      <dgm:prSet custT="1"/>
      <dgm:spPr/>
      <dgm:t>
        <a:bodyPr/>
        <a:lstStyle/>
        <a:p>
          <a:r>
            <a:rPr lang="en-US" sz="1250" dirty="0"/>
            <a:t>Verify the accuracy of the column names used in the code to ensure they match the actual column names in your dataset.</a:t>
          </a:r>
          <a:endParaRPr lang="en-IN" sz="1250" dirty="0"/>
        </a:p>
      </dgm:t>
    </dgm:pt>
    <dgm:pt modelId="{3806E38D-0E13-44D7-B1E4-65949A00DE59}" type="parTrans" cxnId="{E9D71E50-8B02-438C-A87B-5FB167B77E2E}">
      <dgm:prSet/>
      <dgm:spPr/>
      <dgm:t>
        <a:bodyPr/>
        <a:lstStyle/>
        <a:p>
          <a:endParaRPr lang="en-IN"/>
        </a:p>
      </dgm:t>
    </dgm:pt>
    <dgm:pt modelId="{07DE9954-53E0-4C50-82FC-82516D8D9F6F}" type="sibTrans" cxnId="{E9D71E50-8B02-438C-A87B-5FB167B77E2E}">
      <dgm:prSet/>
      <dgm:spPr/>
      <dgm:t>
        <a:bodyPr/>
        <a:lstStyle/>
        <a:p>
          <a:endParaRPr lang="en-IN"/>
        </a:p>
      </dgm:t>
    </dgm:pt>
    <dgm:pt modelId="{AB4AEEAE-B204-4D98-9FA2-58F40C201F08}">
      <dgm:prSet/>
      <dgm:spPr>
        <a:solidFill>
          <a:schemeClr val="accent2">
            <a:lumMod val="50000"/>
          </a:schemeClr>
        </a:solidFill>
      </dgm:spPr>
      <dgm:t>
        <a:bodyPr/>
        <a:lstStyle/>
        <a:p>
          <a:r>
            <a:rPr lang="en-US" b="1"/>
            <a:t>Conclusions:</a:t>
          </a:r>
          <a:endParaRPr lang="en-IN"/>
        </a:p>
      </dgm:t>
    </dgm:pt>
    <dgm:pt modelId="{A4B45BE0-1963-4448-9B20-F628C9107714}" type="parTrans" cxnId="{35CF3E93-F05C-45F3-B7AE-FF24E4BDDA4B}">
      <dgm:prSet/>
      <dgm:spPr/>
      <dgm:t>
        <a:bodyPr/>
        <a:lstStyle/>
        <a:p>
          <a:endParaRPr lang="en-IN"/>
        </a:p>
      </dgm:t>
    </dgm:pt>
    <dgm:pt modelId="{975A4A26-4B26-4D31-A172-8319140D3379}" type="sibTrans" cxnId="{35CF3E93-F05C-45F3-B7AE-FF24E4BDDA4B}">
      <dgm:prSet/>
      <dgm:spPr/>
      <dgm:t>
        <a:bodyPr/>
        <a:lstStyle/>
        <a:p>
          <a:endParaRPr lang="en-IN"/>
        </a:p>
      </dgm:t>
    </dgm:pt>
    <dgm:pt modelId="{A5D985EB-D28F-46B8-BAB9-685AF97EA3CB}">
      <dgm:prSet custT="1"/>
      <dgm:spPr/>
      <dgm:t>
        <a:bodyPr/>
        <a:lstStyle/>
        <a:p>
          <a:r>
            <a:rPr lang="en-US" sz="1250" dirty="0"/>
            <a:t>The aggregated counts for each summary provide an overview of the number of patients associated with different medical      conditions or events across your dataset.</a:t>
          </a:r>
          <a:endParaRPr lang="en-IN" sz="1250" dirty="0"/>
        </a:p>
      </dgm:t>
    </dgm:pt>
    <dgm:pt modelId="{92A87016-D98C-4F32-B176-ABFB5512BE18}" type="parTrans" cxnId="{5F7F630F-F9C7-4DBC-97E2-F7CB6A7891B4}">
      <dgm:prSet/>
      <dgm:spPr/>
      <dgm:t>
        <a:bodyPr/>
        <a:lstStyle/>
        <a:p>
          <a:endParaRPr lang="en-IN"/>
        </a:p>
      </dgm:t>
    </dgm:pt>
    <dgm:pt modelId="{9B6F6E60-919A-47EE-86BC-823AB11C5456}" type="sibTrans" cxnId="{5F7F630F-F9C7-4DBC-97E2-F7CB6A7891B4}">
      <dgm:prSet/>
      <dgm:spPr/>
      <dgm:t>
        <a:bodyPr/>
        <a:lstStyle/>
        <a:p>
          <a:endParaRPr lang="en-IN"/>
        </a:p>
      </dgm:t>
    </dgm:pt>
    <dgm:pt modelId="{37862BEF-AA85-46D6-BF1F-9A52E74106E6}">
      <dgm:prSet custT="1"/>
      <dgm:spPr/>
      <dgm:t>
        <a:bodyPr/>
        <a:lstStyle/>
        <a:p>
          <a:r>
            <a:rPr lang="en-US" sz="1250"/>
            <a:t>Higher counts in specific summaries may indicate areas of concern or increased prevalence of certain conditions.</a:t>
          </a:r>
          <a:endParaRPr lang="en-IN" sz="1250"/>
        </a:p>
      </dgm:t>
    </dgm:pt>
    <dgm:pt modelId="{F7BD44C5-4230-4CAE-84D5-9823E25D14DA}" type="sibTrans" cxnId="{4614097E-D284-4558-AC5C-EC34E1F28A7A}">
      <dgm:prSet/>
      <dgm:spPr/>
      <dgm:t>
        <a:bodyPr/>
        <a:lstStyle/>
        <a:p>
          <a:endParaRPr lang="en-IN"/>
        </a:p>
      </dgm:t>
    </dgm:pt>
    <dgm:pt modelId="{EC480092-DF82-4089-A837-A0CAE73A6B8D}" type="parTrans" cxnId="{4614097E-D284-4558-AC5C-EC34E1F28A7A}">
      <dgm:prSet/>
      <dgm:spPr/>
      <dgm:t>
        <a:bodyPr/>
        <a:lstStyle/>
        <a:p>
          <a:endParaRPr lang="en-IN"/>
        </a:p>
      </dgm:t>
    </dgm:pt>
    <dgm:pt modelId="{17010823-AF52-4D6C-BB71-005E749B908F}">
      <dgm:prSet custT="1"/>
      <dgm:spPr/>
      <dgm:t>
        <a:bodyPr/>
        <a:lstStyle/>
        <a:p>
          <a:r>
            <a:rPr lang="en-US" sz="1250" dirty="0"/>
            <a:t>Lower or zero counts in some summaries may suggest that those conditions are less common or not applicable to the dataset.</a:t>
          </a:r>
          <a:endParaRPr lang="en-IN" sz="1250" dirty="0"/>
        </a:p>
      </dgm:t>
    </dgm:pt>
    <dgm:pt modelId="{E5903E60-1441-4BF0-B605-CBC985FDD956}" type="sibTrans" cxnId="{984C9FF3-DCE9-48A9-A0B9-922096FC8ADA}">
      <dgm:prSet/>
      <dgm:spPr/>
      <dgm:t>
        <a:bodyPr/>
        <a:lstStyle/>
        <a:p>
          <a:endParaRPr lang="en-IN"/>
        </a:p>
      </dgm:t>
    </dgm:pt>
    <dgm:pt modelId="{77CCA01B-0383-4B8D-887E-E6C55AFEDB50}" type="parTrans" cxnId="{984C9FF3-DCE9-48A9-A0B9-922096FC8ADA}">
      <dgm:prSet/>
      <dgm:spPr/>
      <dgm:t>
        <a:bodyPr/>
        <a:lstStyle/>
        <a:p>
          <a:endParaRPr lang="en-IN"/>
        </a:p>
      </dgm:t>
    </dgm:pt>
    <dgm:pt modelId="{8D131A3F-2C53-4682-AA3F-6C962049C259}" type="pres">
      <dgm:prSet presAssocID="{086C4195-05D6-4FC0-8E4E-C80077EB81E9}" presName="linear" presStyleCnt="0">
        <dgm:presLayoutVars>
          <dgm:animLvl val="lvl"/>
          <dgm:resizeHandles val="exact"/>
        </dgm:presLayoutVars>
      </dgm:prSet>
      <dgm:spPr/>
    </dgm:pt>
    <dgm:pt modelId="{C8A1249B-1638-435E-BF3A-78A9C063A11F}" type="pres">
      <dgm:prSet presAssocID="{3AE25E6D-5289-42EB-9627-0FEBA08A83A3}" presName="parentText" presStyleLbl="node1" presStyleIdx="0" presStyleCnt="3">
        <dgm:presLayoutVars>
          <dgm:chMax val="0"/>
          <dgm:bulletEnabled val="1"/>
        </dgm:presLayoutVars>
      </dgm:prSet>
      <dgm:spPr/>
    </dgm:pt>
    <dgm:pt modelId="{7503F2C1-8494-43E4-80AD-7FF900E4AF1A}" type="pres">
      <dgm:prSet presAssocID="{3AE25E6D-5289-42EB-9627-0FEBA08A83A3}" presName="childText" presStyleLbl="revTx" presStyleIdx="0" presStyleCnt="3">
        <dgm:presLayoutVars>
          <dgm:bulletEnabled val="1"/>
        </dgm:presLayoutVars>
      </dgm:prSet>
      <dgm:spPr/>
    </dgm:pt>
    <dgm:pt modelId="{79BFFF89-6E19-4728-9215-A69561DE005D}" type="pres">
      <dgm:prSet presAssocID="{998EF535-811A-4D2D-B080-5900919624EE}" presName="parentText" presStyleLbl="node1" presStyleIdx="1" presStyleCnt="3">
        <dgm:presLayoutVars>
          <dgm:chMax val="0"/>
          <dgm:bulletEnabled val="1"/>
        </dgm:presLayoutVars>
      </dgm:prSet>
      <dgm:spPr/>
    </dgm:pt>
    <dgm:pt modelId="{0CCFBC81-D553-4DBF-83E2-3F6FFC331D50}" type="pres">
      <dgm:prSet presAssocID="{998EF535-811A-4D2D-B080-5900919624EE}" presName="childText" presStyleLbl="revTx" presStyleIdx="1" presStyleCnt="3">
        <dgm:presLayoutVars>
          <dgm:bulletEnabled val="1"/>
        </dgm:presLayoutVars>
      </dgm:prSet>
      <dgm:spPr/>
    </dgm:pt>
    <dgm:pt modelId="{EEFF61CD-B8DF-4412-8122-9217FF583D1E}" type="pres">
      <dgm:prSet presAssocID="{AB4AEEAE-B204-4D98-9FA2-58F40C201F08}" presName="parentText" presStyleLbl="node1" presStyleIdx="2" presStyleCnt="3">
        <dgm:presLayoutVars>
          <dgm:chMax val="0"/>
          <dgm:bulletEnabled val="1"/>
        </dgm:presLayoutVars>
      </dgm:prSet>
      <dgm:spPr/>
    </dgm:pt>
    <dgm:pt modelId="{79D3496F-438B-4B44-B320-16765751EF22}" type="pres">
      <dgm:prSet presAssocID="{AB4AEEAE-B204-4D98-9FA2-58F40C201F08}" presName="childText" presStyleLbl="revTx" presStyleIdx="2" presStyleCnt="3">
        <dgm:presLayoutVars>
          <dgm:bulletEnabled val="1"/>
        </dgm:presLayoutVars>
      </dgm:prSet>
      <dgm:spPr/>
    </dgm:pt>
  </dgm:ptLst>
  <dgm:cxnLst>
    <dgm:cxn modelId="{66660300-17E4-47B2-BCA7-FB02B833EB86}" type="presOf" srcId="{08D030E0-82E1-43FF-B277-958DF85498B8}" destId="{0CCFBC81-D553-4DBF-83E2-3F6FFC331D50}" srcOrd="0" destOrd="2" presId="urn:microsoft.com/office/officeart/2005/8/layout/vList2"/>
    <dgm:cxn modelId="{5F7F630F-F9C7-4DBC-97E2-F7CB6A7891B4}" srcId="{AB4AEEAE-B204-4D98-9FA2-58F40C201F08}" destId="{A5D985EB-D28F-46B8-BAB9-685AF97EA3CB}" srcOrd="0" destOrd="0" parTransId="{92A87016-D98C-4F32-B176-ABFB5512BE18}" sibTransId="{9B6F6E60-919A-47EE-86BC-823AB11C5456}"/>
    <dgm:cxn modelId="{C5D56111-D53A-4E5D-A2A9-973C13E89FED}" type="presOf" srcId="{A5D985EB-D28F-46B8-BAB9-685AF97EA3CB}" destId="{79D3496F-438B-4B44-B320-16765751EF22}" srcOrd="0" destOrd="0" presId="urn:microsoft.com/office/officeart/2005/8/layout/vList2"/>
    <dgm:cxn modelId="{34A2AE22-5117-4401-A447-F3511B53CFC9}" srcId="{998EF535-811A-4D2D-B080-5900919624EE}" destId="{467863BE-619B-4D23-9B2D-ED3A6BA037EB}" srcOrd="0" destOrd="0" parTransId="{3A4E7040-A8FD-4723-83D1-DC536B1592BD}" sibTransId="{228F8E0D-75AD-4919-AF38-1B165E9AA74F}"/>
    <dgm:cxn modelId="{69712D32-9D60-471A-A3F2-CE8E54FBCB33}" type="presOf" srcId="{998EF535-811A-4D2D-B080-5900919624EE}" destId="{79BFFF89-6E19-4728-9215-A69561DE005D}" srcOrd="0" destOrd="0" presId="urn:microsoft.com/office/officeart/2005/8/layout/vList2"/>
    <dgm:cxn modelId="{D27CE93F-2B5C-44F1-9B32-749A6C01127E}" type="presOf" srcId="{DC5A9D15-03C1-4669-9DF8-0764D744579C}" destId="{7503F2C1-8494-43E4-80AD-7FF900E4AF1A}" srcOrd="0" destOrd="0" presId="urn:microsoft.com/office/officeart/2005/8/layout/vList2"/>
    <dgm:cxn modelId="{03E8D75D-9E91-40E1-B993-16D9CC0BD0C1}" type="presOf" srcId="{AB4AEEAE-B204-4D98-9FA2-58F40C201F08}" destId="{EEFF61CD-B8DF-4412-8122-9217FF583D1E}" srcOrd="0" destOrd="0" presId="urn:microsoft.com/office/officeart/2005/8/layout/vList2"/>
    <dgm:cxn modelId="{ED1CA446-638F-46FD-9488-866B2FCA734E}" type="presOf" srcId="{467863BE-619B-4D23-9B2D-ED3A6BA037EB}" destId="{0CCFBC81-D553-4DBF-83E2-3F6FFC331D50}" srcOrd="0" destOrd="0" presId="urn:microsoft.com/office/officeart/2005/8/layout/vList2"/>
    <dgm:cxn modelId="{EFB38F67-9D68-48E7-97B1-B3BA3898A940}" srcId="{998EF535-811A-4D2D-B080-5900919624EE}" destId="{D0E582CE-D310-44C1-BB52-B2EFD39E306C}" srcOrd="1" destOrd="0" parTransId="{756E07DD-CE6B-4633-B3CA-BD1F0F07896C}" sibTransId="{020A7C2A-934C-4EDD-9158-F85071029526}"/>
    <dgm:cxn modelId="{F18C2C4D-8091-4333-980E-E67B1AB3C7ED}" type="presOf" srcId="{37862BEF-AA85-46D6-BF1F-9A52E74106E6}" destId="{79D3496F-438B-4B44-B320-16765751EF22}" srcOrd="0" destOrd="1" presId="urn:microsoft.com/office/officeart/2005/8/layout/vList2"/>
    <dgm:cxn modelId="{7427434D-DC98-4120-A446-640BA0B13340}" type="presOf" srcId="{3AE25E6D-5289-42EB-9627-0FEBA08A83A3}" destId="{C8A1249B-1638-435E-BF3A-78A9C063A11F}" srcOrd="0" destOrd="0" presId="urn:microsoft.com/office/officeart/2005/8/layout/vList2"/>
    <dgm:cxn modelId="{E9D71E50-8B02-438C-A87B-5FB167B77E2E}" srcId="{998EF535-811A-4D2D-B080-5900919624EE}" destId="{08D030E0-82E1-43FF-B277-958DF85498B8}" srcOrd="2" destOrd="0" parTransId="{3806E38D-0E13-44D7-B1E4-65949A00DE59}" sibTransId="{07DE9954-53E0-4C50-82FC-82516D8D9F6F}"/>
    <dgm:cxn modelId="{C265EA50-973C-42EF-9462-BE71BBA02268}" type="presOf" srcId="{FD4A9E81-066C-4544-A0AD-D4EC5A703F04}" destId="{7503F2C1-8494-43E4-80AD-7FF900E4AF1A}" srcOrd="0" destOrd="1" presId="urn:microsoft.com/office/officeart/2005/8/layout/vList2"/>
    <dgm:cxn modelId="{4614097E-D284-4558-AC5C-EC34E1F28A7A}" srcId="{AB4AEEAE-B204-4D98-9FA2-58F40C201F08}" destId="{37862BEF-AA85-46D6-BF1F-9A52E74106E6}" srcOrd="1" destOrd="0" parTransId="{EC480092-DF82-4089-A837-A0CAE73A6B8D}" sibTransId="{F7BD44C5-4230-4CAE-84D5-9823E25D14DA}"/>
    <dgm:cxn modelId="{16158A8B-1FD9-4963-B1BF-065A0AA466E1}" srcId="{3AE25E6D-5289-42EB-9627-0FEBA08A83A3}" destId="{DC5A9D15-03C1-4669-9DF8-0764D744579C}" srcOrd="0" destOrd="0" parTransId="{8658F8AB-5AF4-4E0E-8633-B89B0B9163CF}" sibTransId="{3DEBE799-37F7-48CC-A2D9-D5E5C34F05A6}"/>
    <dgm:cxn modelId="{35CF3E93-F05C-45F3-B7AE-FF24E4BDDA4B}" srcId="{086C4195-05D6-4FC0-8E4E-C80077EB81E9}" destId="{AB4AEEAE-B204-4D98-9FA2-58F40C201F08}" srcOrd="2" destOrd="0" parTransId="{A4B45BE0-1963-4448-9B20-F628C9107714}" sibTransId="{975A4A26-4B26-4D31-A172-8319140D3379}"/>
    <dgm:cxn modelId="{1530ECB6-A374-4959-B619-40ED3CEFCE46}" srcId="{3AE25E6D-5289-42EB-9627-0FEBA08A83A3}" destId="{FD4A9E81-066C-4544-A0AD-D4EC5A703F04}" srcOrd="1" destOrd="0" parTransId="{5130AEDF-CA2E-469C-8300-27E01A908CE8}" sibTransId="{A12AE9D4-6DB0-403A-BCA8-27708F220C84}"/>
    <dgm:cxn modelId="{EB1B8DD5-3CD7-4E95-AB1E-C9019D99F88D}" type="presOf" srcId="{17010823-AF52-4D6C-BB71-005E749B908F}" destId="{79D3496F-438B-4B44-B320-16765751EF22}" srcOrd="0" destOrd="2" presId="urn:microsoft.com/office/officeart/2005/8/layout/vList2"/>
    <dgm:cxn modelId="{B53FF9D6-6FAF-4CF7-AD2D-D2FB3609736A}" type="presOf" srcId="{D0E582CE-D310-44C1-BB52-B2EFD39E306C}" destId="{0CCFBC81-D553-4DBF-83E2-3F6FFC331D50}" srcOrd="0" destOrd="1" presId="urn:microsoft.com/office/officeart/2005/8/layout/vList2"/>
    <dgm:cxn modelId="{ADFE24EE-75DB-47D3-8D79-486358BA459C}" srcId="{086C4195-05D6-4FC0-8E4E-C80077EB81E9}" destId="{3AE25E6D-5289-42EB-9627-0FEBA08A83A3}" srcOrd="0" destOrd="0" parTransId="{772AC91E-194B-4725-AD12-1645D120E465}" sibTransId="{CBE66B83-69EA-4BF4-915A-BB6B87B2BB09}"/>
    <dgm:cxn modelId="{984C9FF3-DCE9-48A9-A0B9-922096FC8ADA}" srcId="{AB4AEEAE-B204-4D98-9FA2-58F40C201F08}" destId="{17010823-AF52-4D6C-BB71-005E749B908F}" srcOrd="2" destOrd="0" parTransId="{77CCA01B-0383-4B8D-887E-E6C55AFEDB50}" sibTransId="{E5903E60-1441-4BF0-B605-CBC985FDD956}"/>
    <dgm:cxn modelId="{15CF00F7-EC52-4D79-B2F9-2C4E3DF20F63}" srcId="{086C4195-05D6-4FC0-8E4E-C80077EB81E9}" destId="{998EF535-811A-4D2D-B080-5900919624EE}" srcOrd="1" destOrd="0" parTransId="{CC31D00F-2139-4524-8A5B-125BD0EE606C}" sibTransId="{B1B28A75-21C2-4803-9C84-F6C821B4C83E}"/>
    <dgm:cxn modelId="{91958EF9-6432-4622-96C2-2901C818A971}" type="presOf" srcId="{086C4195-05D6-4FC0-8E4E-C80077EB81E9}" destId="{8D131A3F-2C53-4682-AA3F-6C962049C259}" srcOrd="0" destOrd="0" presId="urn:microsoft.com/office/officeart/2005/8/layout/vList2"/>
    <dgm:cxn modelId="{6ABBA2FE-AF4E-4D5D-86A8-68E3ADE3129A}" type="presParOf" srcId="{8D131A3F-2C53-4682-AA3F-6C962049C259}" destId="{C8A1249B-1638-435E-BF3A-78A9C063A11F}" srcOrd="0" destOrd="0" presId="urn:microsoft.com/office/officeart/2005/8/layout/vList2"/>
    <dgm:cxn modelId="{29B07D4D-8694-4AFC-AB35-DE416FB7210B}" type="presParOf" srcId="{8D131A3F-2C53-4682-AA3F-6C962049C259}" destId="{7503F2C1-8494-43E4-80AD-7FF900E4AF1A}" srcOrd="1" destOrd="0" presId="urn:microsoft.com/office/officeart/2005/8/layout/vList2"/>
    <dgm:cxn modelId="{D9A421D1-5BE4-4A37-8B06-AAE30DFC034C}" type="presParOf" srcId="{8D131A3F-2C53-4682-AA3F-6C962049C259}" destId="{79BFFF89-6E19-4728-9215-A69561DE005D}" srcOrd="2" destOrd="0" presId="urn:microsoft.com/office/officeart/2005/8/layout/vList2"/>
    <dgm:cxn modelId="{08BC5EFF-752E-4145-9266-9141BE550AD6}" type="presParOf" srcId="{8D131A3F-2C53-4682-AA3F-6C962049C259}" destId="{0CCFBC81-D553-4DBF-83E2-3F6FFC331D50}" srcOrd="3" destOrd="0" presId="urn:microsoft.com/office/officeart/2005/8/layout/vList2"/>
    <dgm:cxn modelId="{D534987D-4442-4BA6-B1C5-6671E0C707CE}" type="presParOf" srcId="{8D131A3F-2C53-4682-AA3F-6C962049C259}" destId="{EEFF61CD-B8DF-4412-8122-9217FF583D1E}" srcOrd="4" destOrd="0" presId="urn:microsoft.com/office/officeart/2005/8/layout/vList2"/>
    <dgm:cxn modelId="{038A0B34-2CC4-47C4-A748-47F83BEC87B7}" type="presParOf" srcId="{8D131A3F-2C53-4682-AA3F-6C962049C259}" destId="{79D3496F-438B-4B44-B320-16765751EF2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53B9F4-DB36-46A8-AD26-C1E764D1B8D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51DFD8A-5610-492B-ADE2-E84728BD19DB}">
      <dgm:prSet/>
      <dgm:spPr>
        <a:solidFill>
          <a:schemeClr val="accent2">
            <a:lumMod val="50000"/>
          </a:schemeClr>
        </a:solidFill>
      </dgm:spPr>
      <dgm:t>
        <a:bodyPr/>
        <a:lstStyle/>
        <a:p>
          <a:r>
            <a:rPr lang="en-IN" b="1" dirty="0"/>
            <a:t>Observations :</a:t>
          </a:r>
          <a:endParaRPr lang="en-IN" dirty="0"/>
        </a:p>
      </dgm:t>
    </dgm:pt>
    <dgm:pt modelId="{BE7CC38F-40DA-45DC-B2D9-CE5C636B0F8E}" type="parTrans" cxnId="{07F1B77F-694F-4AAA-BFB4-38B1E958CAD8}">
      <dgm:prSet/>
      <dgm:spPr/>
      <dgm:t>
        <a:bodyPr/>
        <a:lstStyle/>
        <a:p>
          <a:endParaRPr lang="en-IN"/>
        </a:p>
      </dgm:t>
    </dgm:pt>
    <dgm:pt modelId="{4D8FB941-3921-43DE-A77C-37BE85480FD5}" type="sibTrans" cxnId="{07F1B77F-694F-4AAA-BFB4-38B1E958CAD8}">
      <dgm:prSet/>
      <dgm:spPr/>
      <dgm:t>
        <a:bodyPr/>
        <a:lstStyle/>
        <a:p>
          <a:endParaRPr lang="en-IN"/>
        </a:p>
      </dgm:t>
    </dgm:pt>
    <dgm:pt modelId="{0EC5B82C-8550-4521-AC90-1A272D0167E7}">
      <dgm:prSet custT="1"/>
      <dgm:spPr/>
      <dgm:t>
        <a:bodyPr/>
        <a:lstStyle/>
        <a:p>
          <a:r>
            <a:rPr lang="en-US" sz="1250" dirty="0"/>
            <a:t>In the pie chart representing the distribution of dialysis stations based on Profit and Non-Profit stats.</a:t>
          </a:r>
          <a:endParaRPr lang="en-IN" sz="1250" dirty="0"/>
        </a:p>
      </dgm:t>
    </dgm:pt>
    <dgm:pt modelId="{FEEAD98B-3BDF-429A-B81A-AF16B8512E3C}" type="parTrans" cxnId="{4E7B4142-3862-40E7-BDA3-A596DE37F862}">
      <dgm:prSet/>
      <dgm:spPr/>
      <dgm:t>
        <a:bodyPr/>
        <a:lstStyle/>
        <a:p>
          <a:endParaRPr lang="en-IN"/>
        </a:p>
      </dgm:t>
    </dgm:pt>
    <dgm:pt modelId="{C983BC6F-B1CB-4E78-8E11-62F7D06F308E}" type="sibTrans" cxnId="{4E7B4142-3862-40E7-BDA3-A596DE37F862}">
      <dgm:prSet/>
      <dgm:spPr/>
      <dgm:t>
        <a:bodyPr/>
        <a:lstStyle/>
        <a:p>
          <a:endParaRPr lang="en-IN"/>
        </a:p>
      </dgm:t>
    </dgm:pt>
    <dgm:pt modelId="{698C2B5C-BCE6-4BDF-830E-EAACB1F2186D}">
      <dgm:prSet custT="1"/>
      <dgm:spPr/>
      <dgm:t>
        <a:bodyPr/>
        <a:lstStyle/>
        <a:p>
          <a:r>
            <a:rPr lang="en-US" sz="1250" dirty="0"/>
            <a:t>A notable majority of the chart is shaded in green (Profit), indicating that a significant proportion of the summation # Dialysis Stations in the dataset is associated with Profit facilities. </a:t>
          </a:r>
          <a:endParaRPr lang="en-IN" sz="1250" dirty="0"/>
        </a:p>
      </dgm:t>
    </dgm:pt>
    <dgm:pt modelId="{95F84FAB-3B9A-4681-AD23-C0B91A83A379}" type="parTrans" cxnId="{2BFDEDE3-8D0A-4C38-B8BD-E1C2696B6093}">
      <dgm:prSet/>
      <dgm:spPr/>
      <dgm:t>
        <a:bodyPr/>
        <a:lstStyle/>
        <a:p>
          <a:endParaRPr lang="en-IN"/>
        </a:p>
      </dgm:t>
    </dgm:pt>
    <dgm:pt modelId="{4F1E76D6-50D9-4E0E-B23D-2A52EC5B7C80}" type="sibTrans" cxnId="{2BFDEDE3-8D0A-4C38-B8BD-E1C2696B6093}">
      <dgm:prSet/>
      <dgm:spPr/>
      <dgm:t>
        <a:bodyPr/>
        <a:lstStyle/>
        <a:p>
          <a:endParaRPr lang="en-IN"/>
        </a:p>
      </dgm:t>
    </dgm:pt>
    <dgm:pt modelId="{19AA5242-CAB9-4769-8338-98C51BFBC621}">
      <dgm:prSet custT="1"/>
      <dgm:spPr/>
      <dgm:t>
        <a:bodyPr/>
        <a:lstStyle/>
        <a:p>
          <a:r>
            <a:rPr lang="en-US" sz="1250" dirty="0"/>
            <a:t>The red portion (Non-Profit) is comparatively smaller, suggesting that Non-Profit facilities collectively contribute a smaller share to the summation of # dialysis stations. </a:t>
          </a:r>
          <a:endParaRPr lang="en-IN" sz="1250" dirty="0"/>
        </a:p>
      </dgm:t>
    </dgm:pt>
    <dgm:pt modelId="{846A8CB2-15AF-47A3-8C61-5B3D5FE0B402}" type="parTrans" cxnId="{D4A6B3E4-ECB7-4F90-B81B-5A471A787709}">
      <dgm:prSet/>
      <dgm:spPr/>
      <dgm:t>
        <a:bodyPr/>
        <a:lstStyle/>
        <a:p>
          <a:endParaRPr lang="en-IN"/>
        </a:p>
      </dgm:t>
    </dgm:pt>
    <dgm:pt modelId="{F7ABF591-3CFC-4470-BB16-F393B985A71E}" type="sibTrans" cxnId="{D4A6B3E4-ECB7-4F90-B81B-5A471A787709}">
      <dgm:prSet/>
      <dgm:spPr/>
      <dgm:t>
        <a:bodyPr/>
        <a:lstStyle/>
        <a:p>
          <a:endParaRPr lang="en-IN"/>
        </a:p>
      </dgm:t>
    </dgm:pt>
    <dgm:pt modelId="{3F0E1A45-9660-4D35-863E-AF69CBB94DBE}">
      <dgm:prSet custT="1"/>
      <dgm:spPr/>
      <dgm:t>
        <a:bodyPr/>
        <a:lstStyle/>
        <a:p>
          <a:r>
            <a:rPr lang="en-US" sz="1250" dirty="0"/>
            <a:t>This observation implies a potential trend where Profit facilities tend to have a larger aggregate number of dialysis stations compared to Non-Profit facilities in the dataset.</a:t>
          </a:r>
          <a:endParaRPr lang="en-IN" sz="1250" dirty="0"/>
        </a:p>
      </dgm:t>
    </dgm:pt>
    <dgm:pt modelId="{000878C4-8826-42A0-AC3D-6A2B9AFB18DC}" type="parTrans" cxnId="{42899C78-4F9E-404F-8356-D16ACF284964}">
      <dgm:prSet/>
      <dgm:spPr/>
      <dgm:t>
        <a:bodyPr/>
        <a:lstStyle/>
        <a:p>
          <a:endParaRPr lang="en-IN"/>
        </a:p>
      </dgm:t>
    </dgm:pt>
    <dgm:pt modelId="{1AB35B52-433D-460C-8B7A-A21398A53A9D}" type="sibTrans" cxnId="{42899C78-4F9E-404F-8356-D16ACF284964}">
      <dgm:prSet/>
      <dgm:spPr/>
      <dgm:t>
        <a:bodyPr/>
        <a:lstStyle/>
        <a:p>
          <a:endParaRPr lang="en-IN"/>
        </a:p>
      </dgm:t>
    </dgm:pt>
    <dgm:pt modelId="{30C565FF-EE97-4FC7-A635-E77E26C7185A}">
      <dgm:prSet/>
      <dgm:spPr>
        <a:solidFill>
          <a:schemeClr val="accent2">
            <a:lumMod val="50000"/>
          </a:schemeClr>
        </a:solidFill>
      </dgm:spPr>
      <dgm:t>
        <a:bodyPr/>
        <a:lstStyle/>
        <a:p>
          <a:r>
            <a:rPr lang="en-US" b="1" dirty="0"/>
            <a:t>Suggestions :</a:t>
          </a:r>
          <a:endParaRPr lang="en-IN" dirty="0"/>
        </a:p>
      </dgm:t>
    </dgm:pt>
    <dgm:pt modelId="{75B90ACF-3CE7-4045-ABF5-8FD46855814D}" type="parTrans" cxnId="{2E4CF801-51F2-4A51-AE98-1E5708A8E9C8}">
      <dgm:prSet/>
      <dgm:spPr/>
      <dgm:t>
        <a:bodyPr/>
        <a:lstStyle/>
        <a:p>
          <a:endParaRPr lang="en-IN"/>
        </a:p>
      </dgm:t>
    </dgm:pt>
    <dgm:pt modelId="{781FF946-A750-4B29-A9A7-B8DDA390281C}" type="sibTrans" cxnId="{2E4CF801-51F2-4A51-AE98-1E5708A8E9C8}">
      <dgm:prSet/>
      <dgm:spPr/>
      <dgm:t>
        <a:bodyPr/>
        <a:lstStyle/>
        <a:p>
          <a:endParaRPr lang="en-IN"/>
        </a:p>
      </dgm:t>
    </dgm:pt>
    <dgm:pt modelId="{FEC604ED-BECC-4BDC-911B-CE6902E0F1DA}">
      <dgm:prSet custT="1"/>
      <dgm:spPr/>
      <dgm:t>
        <a:bodyPr/>
        <a:lstStyle/>
        <a:p>
          <a:r>
            <a:rPr lang="en-US" sz="1250" dirty="0"/>
            <a:t>Ensure that the "</a:t>
          </a:r>
          <a:r>
            <a:rPr lang="en-US" sz="1250" dirty="0" err="1"/>
            <a:t>ProfitorNonProfit</a:t>
          </a:r>
          <a:r>
            <a:rPr lang="en-US" sz="1250" dirty="0"/>
            <a:t>" column has consistent and accurate values (e.g., "Profit" and "Non-Profit"). Verify that there are no misspellings or variations in the naming convention.</a:t>
          </a:r>
          <a:endParaRPr lang="en-IN" sz="1250" dirty="0"/>
        </a:p>
      </dgm:t>
    </dgm:pt>
    <dgm:pt modelId="{612A9361-934C-40D5-BA5D-F8370ECE7E23}" type="parTrans" cxnId="{427EDA60-A51D-4BE7-AA6D-D26304465883}">
      <dgm:prSet/>
      <dgm:spPr/>
      <dgm:t>
        <a:bodyPr/>
        <a:lstStyle/>
        <a:p>
          <a:endParaRPr lang="en-IN"/>
        </a:p>
      </dgm:t>
    </dgm:pt>
    <dgm:pt modelId="{940CBD9A-161B-43CD-BD8C-634EEB40DF30}" type="sibTrans" cxnId="{427EDA60-A51D-4BE7-AA6D-D26304465883}">
      <dgm:prSet/>
      <dgm:spPr/>
      <dgm:t>
        <a:bodyPr/>
        <a:lstStyle/>
        <a:p>
          <a:endParaRPr lang="en-IN"/>
        </a:p>
      </dgm:t>
    </dgm:pt>
    <dgm:pt modelId="{44109D74-4649-447B-896F-6AAABADB39D5}">
      <dgm:prSet custT="1"/>
      <dgm:spPr/>
      <dgm:t>
        <a:bodyPr/>
        <a:lstStyle/>
        <a:p>
          <a:r>
            <a:rPr lang="en-US" sz="1250" dirty="0"/>
            <a:t>Validate the data in the "# Dialysis Stations" column to ensure it contains numeric values and reflects the expected number of dialysis stations for each facility.</a:t>
          </a:r>
          <a:endParaRPr lang="en-IN" sz="1250" dirty="0"/>
        </a:p>
      </dgm:t>
    </dgm:pt>
    <dgm:pt modelId="{99C74811-54A0-4D14-B4B4-1A36F287A535}" type="parTrans" cxnId="{F39D326C-E8B3-46D8-931E-D49C91121EFB}">
      <dgm:prSet/>
      <dgm:spPr/>
      <dgm:t>
        <a:bodyPr/>
        <a:lstStyle/>
        <a:p>
          <a:endParaRPr lang="en-IN"/>
        </a:p>
      </dgm:t>
    </dgm:pt>
    <dgm:pt modelId="{9C982571-BDC1-4608-9650-7D5CFA240588}" type="sibTrans" cxnId="{F39D326C-E8B3-46D8-931E-D49C91121EFB}">
      <dgm:prSet/>
      <dgm:spPr/>
      <dgm:t>
        <a:bodyPr/>
        <a:lstStyle/>
        <a:p>
          <a:endParaRPr lang="en-IN"/>
        </a:p>
      </dgm:t>
    </dgm:pt>
    <dgm:pt modelId="{FB589277-C9A2-4D4B-9ABD-2B1C79F7D73A}">
      <dgm:prSet custT="1"/>
      <dgm:spPr/>
      <dgm:t>
        <a:bodyPr/>
        <a:lstStyle/>
        <a:p>
          <a:r>
            <a:rPr lang="en-US" sz="1250" dirty="0"/>
            <a:t>If there are multiple rows for the same facility, decide whether to aggregate or filter the data to avoid double-counting in the sum.</a:t>
          </a:r>
          <a:endParaRPr lang="en-IN" sz="1250" dirty="0"/>
        </a:p>
      </dgm:t>
    </dgm:pt>
    <dgm:pt modelId="{1E0EA1B7-9321-452F-A358-EA87093511F7}" type="parTrans" cxnId="{88E1C0CC-8E3F-4513-A456-68EF1987038A}">
      <dgm:prSet/>
      <dgm:spPr/>
      <dgm:t>
        <a:bodyPr/>
        <a:lstStyle/>
        <a:p>
          <a:endParaRPr lang="en-IN"/>
        </a:p>
      </dgm:t>
    </dgm:pt>
    <dgm:pt modelId="{0F6B9A97-4937-4D4F-B79A-3E905C7A0281}" type="sibTrans" cxnId="{88E1C0CC-8E3F-4513-A456-68EF1987038A}">
      <dgm:prSet/>
      <dgm:spPr/>
      <dgm:t>
        <a:bodyPr/>
        <a:lstStyle/>
        <a:p>
          <a:endParaRPr lang="en-IN"/>
        </a:p>
      </dgm:t>
    </dgm:pt>
    <dgm:pt modelId="{DE3D7802-8AD5-4414-8C60-17A2AA99F53D}">
      <dgm:prSet/>
      <dgm:spPr>
        <a:solidFill>
          <a:schemeClr val="accent2">
            <a:lumMod val="50000"/>
          </a:schemeClr>
        </a:solidFill>
      </dgm:spPr>
      <dgm:t>
        <a:bodyPr/>
        <a:lstStyle/>
        <a:p>
          <a:r>
            <a:rPr lang="en-US" b="1" dirty="0"/>
            <a:t>Conclusions :</a:t>
          </a:r>
          <a:endParaRPr lang="en-IN" dirty="0"/>
        </a:p>
      </dgm:t>
    </dgm:pt>
    <dgm:pt modelId="{3FF23D9D-7A7A-41BD-B927-C1CB54C53CD4}" type="parTrans" cxnId="{16289D34-A11B-413A-A720-6B8C9C28951B}">
      <dgm:prSet/>
      <dgm:spPr/>
      <dgm:t>
        <a:bodyPr/>
        <a:lstStyle/>
        <a:p>
          <a:endParaRPr lang="en-IN"/>
        </a:p>
      </dgm:t>
    </dgm:pt>
    <dgm:pt modelId="{50128751-3925-421E-BEAC-AD25C1D99189}" type="sibTrans" cxnId="{16289D34-A11B-413A-A720-6B8C9C28951B}">
      <dgm:prSet/>
      <dgm:spPr/>
      <dgm:t>
        <a:bodyPr/>
        <a:lstStyle/>
        <a:p>
          <a:endParaRPr lang="en-IN"/>
        </a:p>
      </dgm:t>
    </dgm:pt>
    <dgm:pt modelId="{B6105422-408B-4D8F-9AE7-B0E0A3A13D27}">
      <dgm:prSet custT="1"/>
      <dgm:spPr/>
      <dgm:t>
        <a:bodyPr/>
        <a:lstStyle/>
        <a:p>
          <a:r>
            <a:rPr lang="en-US" sz="1250" dirty="0"/>
            <a:t>After creating the pie chart, you can observe the distribution of Profit vs. Non-Profit facilities based on the sum of # Dialysis Stations.</a:t>
          </a:r>
          <a:endParaRPr lang="en-IN" sz="1250" dirty="0"/>
        </a:p>
      </dgm:t>
    </dgm:pt>
    <dgm:pt modelId="{29727778-9D35-4895-A63C-696C577211F0}" type="parTrans" cxnId="{48A96EF1-AC5E-49A8-8226-853C5280A277}">
      <dgm:prSet/>
      <dgm:spPr/>
      <dgm:t>
        <a:bodyPr/>
        <a:lstStyle/>
        <a:p>
          <a:endParaRPr lang="en-IN"/>
        </a:p>
      </dgm:t>
    </dgm:pt>
    <dgm:pt modelId="{7679C63A-7592-4EF2-BB05-C751BAD8052B}" type="sibTrans" cxnId="{48A96EF1-AC5E-49A8-8226-853C5280A277}">
      <dgm:prSet/>
      <dgm:spPr/>
      <dgm:t>
        <a:bodyPr/>
        <a:lstStyle/>
        <a:p>
          <a:endParaRPr lang="en-IN"/>
        </a:p>
      </dgm:t>
    </dgm:pt>
    <dgm:pt modelId="{96676D68-1BDA-45EE-B09A-D0DB844174D8}">
      <dgm:prSet custT="1"/>
      <dgm:spPr/>
      <dgm:t>
        <a:bodyPr/>
        <a:lstStyle/>
        <a:p>
          <a:r>
            <a:rPr lang="en-US" sz="1250" dirty="0"/>
            <a:t>A larger portion of green (Profit) in the pie chart suggests that there are more stations associated with Profit facilities.</a:t>
          </a:r>
          <a:endParaRPr lang="en-IN" sz="1250" dirty="0"/>
        </a:p>
      </dgm:t>
    </dgm:pt>
    <dgm:pt modelId="{F6867794-D80F-4EDB-9DAD-FA2991B11FC4}" type="parTrans" cxnId="{8937DEBF-247C-4623-8498-3DB81CA666BA}">
      <dgm:prSet/>
      <dgm:spPr/>
      <dgm:t>
        <a:bodyPr/>
        <a:lstStyle/>
        <a:p>
          <a:endParaRPr lang="en-IN"/>
        </a:p>
      </dgm:t>
    </dgm:pt>
    <dgm:pt modelId="{076D888D-4469-4903-8D77-C70D518D6257}" type="sibTrans" cxnId="{8937DEBF-247C-4623-8498-3DB81CA666BA}">
      <dgm:prSet/>
      <dgm:spPr/>
      <dgm:t>
        <a:bodyPr/>
        <a:lstStyle/>
        <a:p>
          <a:endParaRPr lang="en-IN"/>
        </a:p>
      </dgm:t>
    </dgm:pt>
    <dgm:pt modelId="{91C11178-23B3-457D-8DA1-CE129E893B3E}">
      <dgm:prSet custT="1"/>
      <dgm:spPr/>
      <dgm:t>
        <a:bodyPr/>
        <a:lstStyle/>
        <a:p>
          <a:r>
            <a:rPr lang="en-US" sz="1250" dirty="0"/>
            <a:t>A smaller portion of red (Non-Profit) indicates a relatively smaller number of stations associated with Non-Profit facilities.</a:t>
          </a:r>
          <a:endParaRPr lang="en-IN" sz="1250" dirty="0"/>
        </a:p>
      </dgm:t>
    </dgm:pt>
    <dgm:pt modelId="{43987806-01F4-4835-84AD-C0A5DBCA2076}" type="parTrans" cxnId="{044EFBA1-7997-416E-BB49-FC09A8C4E09D}">
      <dgm:prSet/>
      <dgm:spPr/>
      <dgm:t>
        <a:bodyPr/>
        <a:lstStyle/>
        <a:p>
          <a:endParaRPr lang="en-IN"/>
        </a:p>
      </dgm:t>
    </dgm:pt>
    <dgm:pt modelId="{0228D3FD-3333-4854-AD6A-A8D3EC431E67}" type="sibTrans" cxnId="{044EFBA1-7997-416E-BB49-FC09A8C4E09D}">
      <dgm:prSet/>
      <dgm:spPr/>
      <dgm:t>
        <a:bodyPr/>
        <a:lstStyle/>
        <a:p>
          <a:endParaRPr lang="en-IN"/>
        </a:p>
      </dgm:t>
    </dgm:pt>
    <dgm:pt modelId="{00F561A7-7CE9-4566-9B41-60058A7D3017}">
      <dgm:prSet custT="1"/>
      <dgm:spPr/>
      <dgm:t>
        <a:bodyPr/>
        <a:lstStyle/>
        <a:p>
          <a:r>
            <a:rPr lang="en-US" sz="1250" dirty="0"/>
            <a:t>The pie chart provides a visual representation of the proportion of dialysis stations associated with Profit and Non-Profit facilities.</a:t>
          </a:r>
          <a:endParaRPr lang="en-IN" sz="1250" dirty="0"/>
        </a:p>
      </dgm:t>
    </dgm:pt>
    <dgm:pt modelId="{1D331AED-332E-41EE-8541-E771A3B35A75}" type="parTrans" cxnId="{6D23759E-4667-4B92-8FB8-45A7CFD65890}">
      <dgm:prSet/>
      <dgm:spPr/>
      <dgm:t>
        <a:bodyPr/>
        <a:lstStyle/>
        <a:p>
          <a:endParaRPr lang="en-IN"/>
        </a:p>
      </dgm:t>
    </dgm:pt>
    <dgm:pt modelId="{93409399-C72A-4724-98B1-84B7F9A562C4}" type="sibTrans" cxnId="{6D23759E-4667-4B92-8FB8-45A7CFD65890}">
      <dgm:prSet/>
      <dgm:spPr/>
      <dgm:t>
        <a:bodyPr/>
        <a:lstStyle/>
        <a:p>
          <a:endParaRPr lang="en-IN"/>
        </a:p>
      </dgm:t>
    </dgm:pt>
    <dgm:pt modelId="{9B42EAEE-C84A-43FE-8913-24AA181A7D4E}" type="pres">
      <dgm:prSet presAssocID="{EB53B9F4-DB36-46A8-AD26-C1E764D1B8D6}" presName="linear" presStyleCnt="0">
        <dgm:presLayoutVars>
          <dgm:animLvl val="lvl"/>
          <dgm:resizeHandles val="exact"/>
        </dgm:presLayoutVars>
      </dgm:prSet>
      <dgm:spPr/>
    </dgm:pt>
    <dgm:pt modelId="{BDC986C7-C743-4665-85E6-E1EE66FEC223}" type="pres">
      <dgm:prSet presAssocID="{C51DFD8A-5610-492B-ADE2-E84728BD19DB}" presName="parentText" presStyleLbl="node1" presStyleIdx="0" presStyleCnt="3">
        <dgm:presLayoutVars>
          <dgm:chMax val="0"/>
          <dgm:bulletEnabled val="1"/>
        </dgm:presLayoutVars>
      </dgm:prSet>
      <dgm:spPr/>
    </dgm:pt>
    <dgm:pt modelId="{BD732F1B-ECEA-4BF0-8714-54B6B6FEC57F}" type="pres">
      <dgm:prSet presAssocID="{C51DFD8A-5610-492B-ADE2-E84728BD19DB}" presName="childText" presStyleLbl="revTx" presStyleIdx="0" presStyleCnt="3">
        <dgm:presLayoutVars>
          <dgm:bulletEnabled val="1"/>
        </dgm:presLayoutVars>
      </dgm:prSet>
      <dgm:spPr/>
    </dgm:pt>
    <dgm:pt modelId="{E42DC493-84F3-4F08-BADC-9D033AD3C75E}" type="pres">
      <dgm:prSet presAssocID="{30C565FF-EE97-4FC7-A635-E77E26C7185A}" presName="parentText" presStyleLbl="node1" presStyleIdx="1" presStyleCnt="3">
        <dgm:presLayoutVars>
          <dgm:chMax val="0"/>
          <dgm:bulletEnabled val="1"/>
        </dgm:presLayoutVars>
      </dgm:prSet>
      <dgm:spPr/>
    </dgm:pt>
    <dgm:pt modelId="{309817EB-1585-49F2-B59F-4AC0F88E2E6D}" type="pres">
      <dgm:prSet presAssocID="{30C565FF-EE97-4FC7-A635-E77E26C7185A}" presName="childText" presStyleLbl="revTx" presStyleIdx="1" presStyleCnt="3">
        <dgm:presLayoutVars>
          <dgm:bulletEnabled val="1"/>
        </dgm:presLayoutVars>
      </dgm:prSet>
      <dgm:spPr/>
    </dgm:pt>
    <dgm:pt modelId="{CFEDAF6D-2089-4EAB-BC24-E4B5DADF79C5}" type="pres">
      <dgm:prSet presAssocID="{DE3D7802-8AD5-4414-8C60-17A2AA99F53D}" presName="parentText" presStyleLbl="node1" presStyleIdx="2" presStyleCnt="3">
        <dgm:presLayoutVars>
          <dgm:chMax val="0"/>
          <dgm:bulletEnabled val="1"/>
        </dgm:presLayoutVars>
      </dgm:prSet>
      <dgm:spPr/>
    </dgm:pt>
    <dgm:pt modelId="{959B8C5E-E9D1-40F4-95BA-6958921472AC}" type="pres">
      <dgm:prSet presAssocID="{DE3D7802-8AD5-4414-8C60-17A2AA99F53D}" presName="childText" presStyleLbl="revTx" presStyleIdx="2" presStyleCnt="3">
        <dgm:presLayoutVars>
          <dgm:bulletEnabled val="1"/>
        </dgm:presLayoutVars>
      </dgm:prSet>
      <dgm:spPr/>
    </dgm:pt>
  </dgm:ptLst>
  <dgm:cxnLst>
    <dgm:cxn modelId="{2E4CF801-51F2-4A51-AE98-1E5708A8E9C8}" srcId="{EB53B9F4-DB36-46A8-AD26-C1E764D1B8D6}" destId="{30C565FF-EE97-4FC7-A635-E77E26C7185A}" srcOrd="1" destOrd="0" parTransId="{75B90ACF-3CE7-4045-ABF5-8FD46855814D}" sibTransId="{781FF946-A750-4B29-A9A7-B8DDA390281C}"/>
    <dgm:cxn modelId="{06954402-5E3B-4073-9AEC-E79AF2AE9E5E}" type="presOf" srcId="{19AA5242-CAB9-4769-8338-98C51BFBC621}" destId="{BD732F1B-ECEA-4BF0-8714-54B6B6FEC57F}" srcOrd="0" destOrd="2" presId="urn:microsoft.com/office/officeart/2005/8/layout/vList2"/>
    <dgm:cxn modelId="{15321713-CE10-48C2-AB9F-70791E2D14B1}" type="presOf" srcId="{C51DFD8A-5610-492B-ADE2-E84728BD19DB}" destId="{BDC986C7-C743-4665-85E6-E1EE66FEC223}" srcOrd="0" destOrd="0" presId="urn:microsoft.com/office/officeart/2005/8/layout/vList2"/>
    <dgm:cxn modelId="{97FA361B-74BF-4EB3-A8EF-762C7C852225}" type="presOf" srcId="{96676D68-1BDA-45EE-B09A-D0DB844174D8}" destId="{959B8C5E-E9D1-40F4-95BA-6958921472AC}" srcOrd="0" destOrd="1" presId="urn:microsoft.com/office/officeart/2005/8/layout/vList2"/>
    <dgm:cxn modelId="{94ABCA1C-223F-42BB-8FA3-351D1A29566A}" type="presOf" srcId="{EB53B9F4-DB36-46A8-AD26-C1E764D1B8D6}" destId="{9B42EAEE-C84A-43FE-8913-24AA181A7D4E}" srcOrd="0" destOrd="0" presId="urn:microsoft.com/office/officeart/2005/8/layout/vList2"/>
    <dgm:cxn modelId="{16289D34-A11B-413A-A720-6B8C9C28951B}" srcId="{EB53B9F4-DB36-46A8-AD26-C1E764D1B8D6}" destId="{DE3D7802-8AD5-4414-8C60-17A2AA99F53D}" srcOrd="2" destOrd="0" parTransId="{3FF23D9D-7A7A-41BD-B927-C1CB54C53CD4}" sibTransId="{50128751-3925-421E-BEAC-AD25C1D99189}"/>
    <dgm:cxn modelId="{5BFBE93C-AFA9-4F1A-8B4A-537632F89EDD}" type="presOf" srcId="{DE3D7802-8AD5-4414-8C60-17A2AA99F53D}" destId="{CFEDAF6D-2089-4EAB-BC24-E4B5DADF79C5}" srcOrd="0" destOrd="0" presId="urn:microsoft.com/office/officeart/2005/8/layout/vList2"/>
    <dgm:cxn modelId="{427EDA60-A51D-4BE7-AA6D-D26304465883}" srcId="{30C565FF-EE97-4FC7-A635-E77E26C7185A}" destId="{FEC604ED-BECC-4BDC-911B-CE6902E0F1DA}" srcOrd="0" destOrd="0" parTransId="{612A9361-934C-40D5-BA5D-F8370ECE7E23}" sibTransId="{940CBD9A-161B-43CD-BD8C-634EEB40DF30}"/>
    <dgm:cxn modelId="{4E7B4142-3862-40E7-BDA3-A596DE37F862}" srcId="{C51DFD8A-5610-492B-ADE2-E84728BD19DB}" destId="{0EC5B82C-8550-4521-AC90-1A272D0167E7}" srcOrd="0" destOrd="0" parTransId="{FEEAD98B-3BDF-429A-B81A-AF16B8512E3C}" sibTransId="{C983BC6F-B1CB-4E78-8E11-62F7D06F308E}"/>
    <dgm:cxn modelId="{DC176F64-C67D-4873-B546-D90FF42D5968}" type="presOf" srcId="{3F0E1A45-9660-4D35-863E-AF69CBB94DBE}" destId="{BD732F1B-ECEA-4BF0-8714-54B6B6FEC57F}" srcOrd="0" destOrd="3" presId="urn:microsoft.com/office/officeart/2005/8/layout/vList2"/>
    <dgm:cxn modelId="{F39D326C-E8B3-46D8-931E-D49C91121EFB}" srcId="{30C565FF-EE97-4FC7-A635-E77E26C7185A}" destId="{44109D74-4649-447B-896F-6AAABADB39D5}" srcOrd="1" destOrd="0" parTransId="{99C74811-54A0-4D14-B4B4-1A36F287A535}" sibTransId="{9C982571-BDC1-4608-9650-7D5CFA240588}"/>
    <dgm:cxn modelId="{BEC7F553-2AD4-44E2-B268-799B944A9FCD}" type="presOf" srcId="{0EC5B82C-8550-4521-AC90-1A272D0167E7}" destId="{BD732F1B-ECEA-4BF0-8714-54B6B6FEC57F}" srcOrd="0" destOrd="0" presId="urn:microsoft.com/office/officeart/2005/8/layout/vList2"/>
    <dgm:cxn modelId="{B6968557-A550-4F4F-8542-AFB9DD41F410}" type="presOf" srcId="{698C2B5C-BCE6-4BDF-830E-EAACB1F2186D}" destId="{BD732F1B-ECEA-4BF0-8714-54B6B6FEC57F}" srcOrd="0" destOrd="1" presId="urn:microsoft.com/office/officeart/2005/8/layout/vList2"/>
    <dgm:cxn modelId="{42899C78-4F9E-404F-8356-D16ACF284964}" srcId="{C51DFD8A-5610-492B-ADE2-E84728BD19DB}" destId="{3F0E1A45-9660-4D35-863E-AF69CBB94DBE}" srcOrd="3" destOrd="0" parTransId="{000878C4-8826-42A0-AC3D-6A2B9AFB18DC}" sibTransId="{1AB35B52-433D-460C-8B7A-A21398A53A9D}"/>
    <dgm:cxn modelId="{F275045A-64F1-49EF-ABED-FC843B7E0B70}" type="presOf" srcId="{B6105422-408B-4D8F-9AE7-B0E0A3A13D27}" destId="{959B8C5E-E9D1-40F4-95BA-6958921472AC}" srcOrd="0" destOrd="0" presId="urn:microsoft.com/office/officeart/2005/8/layout/vList2"/>
    <dgm:cxn modelId="{07F1B77F-694F-4AAA-BFB4-38B1E958CAD8}" srcId="{EB53B9F4-DB36-46A8-AD26-C1E764D1B8D6}" destId="{C51DFD8A-5610-492B-ADE2-E84728BD19DB}" srcOrd="0" destOrd="0" parTransId="{BE7CC38F-40DA-45DC-B2D9-CE5C636B0F8E}" sibTransId="{4D8FB941-3921-43DE-A77C-37BE85480FD5}"/>
    <dgm:cxn modelId="{9717AC8A-08B5-434C-85BF-7ED1055887E2}" type="presOf" srcId="{FEC604ED-BECC-4BDC-911B-CE6902E0F1DA}" destId="{309817EB-1585-49F2-B59F-4AC0F88E2E6D}" srcOrd="0" destOrd="0" presId="urn:microsoft.com/office/officeart/2005/8/layout/vList2"/>
    <dgm:cxn modelId="{192E3399-A068-4FF1-BA86-38E85179E160}" type="presOf" srcId="{44109D74-4649-447B-896F-6AAABADB39D5}" destId="{309817EB-1585-49F2-B59F-4AC0F88E2E6D}" srcOrd="0" destOrd="1" presId="urn:microsoft.com/office/officeart/2005/8/layout/vList2"/>
    <dgm:cxn modelId="{6D23759E-4667-4B92-8FB8-45A7CFD65890}" srcId="{DE3D7802-8AD5-4414-8C60-17A2AA99F53D}" destId="{00F561A7-7CE9-4566-9B41-60058A7D3017}" srcOrd="3" destOrd="0" parTransId="{1D331AED-332E-41EE-8541-E771A3B35A75}" sibTransId="{93409399-C72A-4724-98B1-84B7F9A562C4}"/>
    <dgm:cxn modelId="{044EFBA1-7997-416E-BB49-FC09A8C4E09D}" srcId="{DE3D7802-8AD5-4414-8C60-17A2AA99F53D}" destId="{91C11178-23B3-457D-8DA1-CE129E893B3E}" srcOrd="2" destOrd="0" parTransId="{43987806-01F4-4835-84AD-C0A5DBCA2076}" sibTransId="{0228D3FD-3333-4854-AD6A-A8D3EC431E67}"/>
    <dgm:cxn modelId="{8937DEBF-247C-4623-8498-3DB81CA666BA}" srcId="{DE3D7802-8AD5-4414-8C60-17A2AA99F53D}" destId="{96676D68-1BDA-45EE-B09A-D0DB844174D8}" srcOrd="1" destOrd="0" parTransId="{F6867794-D80F-4EDB-9DAD-FA2991B11FC4}" sibTransId="{076D888D-4469-4903-8D77-C70D518D6257}"/>
    <dgm:cxn modelId="{8F638DCA-958F-40BF-8098-06A5D25141FF}" type="presOf" srcId="{00F561A7-7CE9-4566-9B41-60058A7D3017}" destId="{959B8C5E-E9D1-40F4-95BA-6958921472AC}" srcOrd="0" destOrd="3" presId="urn:microsoft.com/office/officeart/2005/8/layout/vList2"/>
    <dgm:cxn modelId="{88E1C0CC-8E3F-4513-A456-68EF1987038A}" srcId="{30C565FF-EE97-4FC7-A635-E77E26C7185A}" destId="{FB589277-C9A2-4D4B-9ABD-2B1C79F7D73A}" srcOrd="2" destOrd="0" parTransId="{1E0EA1B7-9321-452F-A358-EA87093511F7}" sibTransId="{0F6B9A97-4937-4D4F-B79A-3E905C7A0281}"/>
    <dgm:cxn modelId="{2BFDEDE3-8D0A-4C38-B8BD-E1C2696B6093}" srcId="{C51DFD8A-5610-492B-ADE2-E84728BD19DB}" destId="{698C2B5C-BCE6-4BDF-830E-EAACB1F2186D}" srcOrd="1" destOrd="0" parTransId="{95F84FAB-3B9A-4681-AD23-C0B91A83A379}" sibTransId="{4F1E76D6-50D9-4E0E-B23D-2A52EC5B7C80}"/>
    <dgm:cxn modelId="{D4A6B3E4-ECB7-4F90-B81B-5A471A787709}" srcId="{C51DFD8A-5610-492B-ADE2-E84728BD19DB}" destId="{19AA5242-CAB9-4769-8338-98C51BFBC621}" srcOrd="2" destOrd="0" parTransId="{846A8CB2-15AF-47A3-8C61-5B3D5FE0B402}" sibTransId="{F7ABF591-3CFC-4470-BB16-F393B985A71E}"/>
    <dgm:cxn modelId="{750C97EA-E74B-4DFD-8DD0-D14D9D059957}" type="presOf" srcId="{91C11178-23B3-457D-8DA1-CE129E893B3E}" destId="{959B8C5E-E9D1-40F4-95BA-6958921472AC}" srcOrd="0" destOrd="2" presId="urn:microsoft.com/office/officeart/2005/8/layout/vList2"/>
    <dgm:cxn modelId="{E66248EE-3F1E-42B8-9CFE-7442E80D0AD5}" type="presOf" srcId="{FB589277-C9A2-4D4B-9ABD-2B1C79F7D73A}" destId="{309817EB-1585-49F2-B59F-4AC0F88E2E6D}" srcOrd="0" destOrd="2" presId="urn:microsoft.com/office/officeart/2005/8/layout/vList2"/>
    <dgm:cxn modelId="{2D5C8DF0-E070-4BBB-9CA4-A85641A93A8D}" type="presOf" srcId="{30C565FF-EE97-4FC7-A635-E77E26C7185A}" destId="{E42DC493-84F3-4F08-BADC-9D033AD3C75E}" srcOrd="0" destOrd="0" presId="urn:microsoft.com/office/officeart/2005/8/layout/vList2"/>
    <dgm:cxn modelId="{48A96EF1-AC5E-49A8-8226-853C5280A277}" srcId="{DE3D7802-8AD5-4414-8C60-17A2AA99F53D}" destId="{B6105422-408B-4D8F-9AE7-B0E0A3A13D27}" srcOrd="0" destOrd="0" parTransId="{29727778-9D35-4895-A63C-696C577211F0}" sibTransId="{7679C63A-7592-4EF2-BB05-C751BAD8052B}"/>
    <dgm:cxn modelId="{575883D3-6A0C-45B3-9D08-EDA5914FE8F8}" type="presParOf" srcId="{9B42EAEE-C84A-43FE-8913-24AA181A7D4E}" destId="{BDC986C7-C743-4665-85E6-E1EE66FEC223}" srcOrd="0" destOrd="0" presId="urn:microsoft.com/office/officeart/2005/8/layout/vList2"/>
    <dgm:cxn modelId="{3BC9FCD4-6531-4AB6-98FD-25C21D76F5E9}" type="presParOf" srcId="{9B42EAEE-C84A-43FE-8913-24AA181A7D4E}" destId="{BD732F1B-ECEA-4BF0-8714-54B6B6FEC57F}" srcOrd="1" destOrd="0" presId="urn:microsoft.com/office/officeart/2005/8/layout/vList2"/>
    <dgm:cxn modelId="{616BF63E-BB89-47F6-A7A0-567CCE81E13A}" type="presParOf" srcId="{9B42EAEE-C84A-43FE-8913-24AA181A7D4E}" destId="{E42DC493-84F3-4F08-BADC-9D033AD3C75E}" srcOrd="2" destOrd="0" presId="urn:microsoft.com/office/officeart/2005/8/layout/vList2"/>
    <dgm:cxn modelId="{46D89A4B-A8BF-4EB5-A9BA-1ABFB0035D4E}" type="presParOf" srcId="{9B42EAEE-C84A-43FE-8913-24AA181A7D4E}" destId="{309817EB-1585-49F2-B59F-4AC0F88E2E6D}" srcOrd="3" destOrd="0" presId="urn:microsoft.com/office/officeart/2005/8/layout/vList2"/>
    <dgm:cxn modelId="{FDBC2939-640B-4326-9331-178F68D15143}" type="presParOf" srcId="{9B42EAEE-C84A-43FE-8913-24AA181A7D4E}" destId="{CFEDAF6D-2089-4EAB-BC24-E4B5DADF79C5}" srcOrd="4" destOrd="0" presId="urn:microsoft.com/office/officeart/2005/8/layout/vList2"/>
    <dgm:cxn modelId="{B3AA32FF-DBB5-4008-ADEC-5DFE97270E10}" type="presParOf" srcId="{9B42EAEE-C84A-43FE-8913-24AA181A7D4E}" destId="{959B8C5E-E9D1-40F4-95BA-6958921472A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1994B64-662E-4589-A2F6-7D43187D201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8DEE5C4-9C1B-46F7-99B3-E8CF66624FD5}">
      <dgm:prSet/>
      <dgm:spPr>
        <a:solidFill>
          <a:schemeClr val="accent2">
            <a:lumMod val="50000"/>
          </a:schemeClr>
        </a:solidFill>
      </dgm:spPr>
      <dgm:t>
        <a:bodyPr/>
        <a:lstStyle/>
        <a:p>
          <a:r>
            <a:rPr lang="en-US" b="1" dirty="0"/>
            <a:t>Observations :</a:t>
          </a:r>
          <a:endParaRPr lang="en-IN" dirty="0"/>
        </a:p>
      </dgm:t>
    </dgm:pt>
    <dgm:pt modelId="{1F56C897-1281-4873-96E0-811C9CDD60F7}" type="parTrans" cxnId="{4075E35D-7271-4793-8600-9DCCD2EF1267}">
      <dgm:prSet/>
      <dgm:spPr/>
      <dgm:t>
        <a:bodyPr/>
        <a:lstStyle/>
        <a:p>
          <a:endParaRPr lang="en-IN"/>
        </a:p>
      </dgm:t>
    </dgm:pt>
    <dgm:pt modelId="{2BC5F0A6-383F-4273-BEF5-5208829AB317}" type="sibTrans" cxnId="{4075E35D-7271-4793-8600-9DCCD2EF1267}">
      <dgm:prSet/>
      <dgm:spPr/>
      <dgm:t>
        <a:bodyPr/>
        <a:lstStyle/>
        <a:p>
          <a:endParaRPr lang="en-IN"/>
        </a:p>
      </dgm:t>
    </dgm:pt>
    <dgm:pt modelId="{6606AE5B-D692-468A-AB26-15D8655B6D2A}">
      <dgm:prSet custT="1"/>
      <dgm:spPr/>
      <dgm:t>
        <a:bodyPr/>
        <a:lstStyle/>
        <a:p>
          <a:r>
            <a:rPr lang="en-US" sz="1250"/>
            <a:t>We have data from two datasets: dialysis_one and dialysis_two.</a:t>
          </a:r>
          <a:endParaRPr lang="en-IN" sz="1250"/>
        </a:p>
      </dgm:t>
    </dgm:pt>
    <dgm:pt modelId="{D6B00322-93F8-41C3-BB2E-53EEDD88F17F}" type="parTrans" cxnId="{B4EBBF2D-B87A-48E8-A48E-569F1F8DC4A1}">
      <dgm:prSet/>
      <dgm:spPr/>
      <dgm:t>
        <a:bodyPr/>
        <a:lstStyle/>
        <a:p>
          <a:endParaRPr lang="en-IN"/>
        </a:p>
      </dgm:t>
    </dgm:pt>
    <dgm:pt modelId="{2860CC45-5243-4B1B-997A-BDC21CC33A18}" type="sibTrans" cxnId="{B4EBBF2D-B87A-48E8-A48E-569F1F8DC4A1}">
      <dgm:prSet/>
      <dgm:spPr/>
      <dgm:t>
        <a:bodyPr/>
        <a:lstStyle/>
        <a:p>
          <a:endParaRPr lang="en-IN"/>
        </a:p>
      </dgm:t>
    </dgm:pt>
    <dgm:pt modelId="{6FE200B3-9E84-4B05-B21A-8561748E86BC}">
      <dgm:prSet custT="1"/>
      <dgm:spPr/>
      <dgm:t>
        <a:bodyPr/>
        <a:lstStyle/>
        <a:p>
          <a:r>
            <a:rPr lang="en-US" sz="1250"/>
            <a:t>Chain Organizations and their Total Performance Scores (specifically when the score is labeled as "No Score").</a:t>
          </a:r>
          <a:endParaRPr lang="en-IN" sz="1250"/>
        </a:p>
      </dgm:t>
    </dgm:pt>
    <dgm:pt modelId="{B84F1A96-36EC-43BA-BA8D-17AFC38E9BB3}" type="parTrans" cxnId="{C92F2358-3FDF-4A70-B79B-0ED22ADC6A52}">
      <dgm:prSet/>
      <dgm:spPr/>
      <dgm:t>
        <a:bodyPr/>
        <a:lstStyle/>
        <a:p>
          <a:endParaRPr lang="en-IN"/>
        </a:p>
      </dgm:t>
    </dgm:pt>
    <dgm:pt modelId="{040E2042-4C56-4058-8CEE-0784D77E53F3}" type="sibTrans" cxnId="{C92F2358-3FDF-4A70-B79B-0ED22ADC6A52}">
      <dgm:prSet/>
      <dgm:spPr/>
      <dgm:t>
        <a:bodyPr/>
        <a:lstStyle/>
        <a:p>
          <a:endParaRPr lang="en-IN"/>
        </a:p>
      </dgm:t>
    </dgm:pt>
    <dgm:pt modelId="{20798C6F-A868-4573-B552-B48B5D370EB2}">
      <dgm:prSet custT="1"/>
      <dgm:spPr/>
      <dgm:t>
        <a:bodyPr/>
        <a:lstStyle/>
        <a:p>
          <a:r>
            <a:rPr lang="en-US" sz="1250" dirty="0"/>
            <a:t>The datasets include information about different dialysis facilities, their characteristics, and performance metrics.</a:t>
          </a:r>
          <a:endParaRPr lang="en-IN" sz="1250" dirty="0"/>
        </a:p>
      </dgm:t>
    </dgm:pt>
    <dgm:pt modelId="{AF93FF0E-A98C-4757-8263-7082C3C7F035}" type="parTrans" cxnId="{8DEDF766-D4D5-441E-BDA8-19A5E7ABFA8C}">
      <dgm:prSet/>
      <dgm:spPr/>
      <dgm:t>
        <a:bodyPr/>
        <a:lstStyle/>
        <a:p>
          <a:endParaRPr lang="en-IN"/>
        </a:p>
      </dgm:t>
    </dgm:pt>
    <dgm:pt modelId="{4BEBD80F-035D-48CC-A8CA-8F8BE42D494A}" type="sibTrans" cxnId="{8DEDF766-D4D5-441E-BDA8-19A5E7ABFA8C}">
      <dgm:prSet/>
      <dgm:spPr/>
      <dgm:t>
        <a:bodyPr/>
        <a:lstStyle/>
        <a:p>
          <a:endParaRPr lang="en-IN"/>
        </a:p>
      </dgm:t>
    </dgm:pt>
    <dgm:pt modelId="{DE258B48-6CFB-4BED-8BF6-85A27879A81B}">
      <dgm:prSet custT="1"/>
      <dgm:spPr/>
      <dgm:t>
        <a:bodyPr/>
        <a:lstStyle/>
        <a:p>
          <a:r>
            <a:rPr lang="en-US" sz="1250" dirty="0"/>
            <a:t>Where highest is “Fresenius Medical Care” as 364 and lowest are ”Bio-Medical Applications of Nevada,Inc”,”</a:t>
          </a:r>
          <a:r>
            <a:rPr lang="en-US" sz="1250" dirty="0" err="1"/>
            <a:t>InterMountain</a:t>
          </a:r>
          <a:r>
            <a:rPr lang="en-US" sz="1250" dirty="0"/>
            <a:t> Healthcare”, ”OHSU/Doernbecher Children’s </a:t>
          </a:r>
          <a:r>
            <a:rPr lang="en-US" sz="1250" dirty="0" err="1"/>
            <a:t>Hospital”,”Sanderling</a:t>
          </a:r>
          <a:r>
            <a:rPr lang="en-US" sz="1250" dirty="0"/>
            <a:t> Healthcare” and “Sisters Of Providence” as 1.</a:t>
          </a:r>
          <a:endParaRPr lang="en-IN" sz="1250" dirty="0"/>
        </a:p>
      </dgm:t>
    </dgm:pt>
    <dgm:pt modelId="{F0D830ED-8B15-494D-A475-BC6FD649A132}" type="parTrans" cxnId="{7CE241F7-7F76-42B9-8D0C-6DB5A2A852B5}">
      <dgm:prSet/>
      <dgm:spPr/>
      <dgm:t>
        <a:bodyPr/>
        <a:lstStyle/>
        <a:p>
          <a:endParaRPr lang="en-IN"/>
        </a:p>
      </dgm:t>
    </dgm:pt>
    <dgm:pt modelId="{5FC030CD-13F9-4EEA-BA77-5E67A86DDAED}" type="sibTrans" cxnId="{7CE241F7-7F76-42B9-8D0C-6DB5A2A852B5}">
      <dgm:prSet/>
      <dgm:spPr/>
      <dgm:t>
        <a:bodyPr/>
        <a:lstStyle/>
        <a:p>
          <a:endParaRPr lang="en-IN"/>
        </a:p>
      </dgm:t>
    </dgm:pt>
    <dgm:pt modelId="{2A778806-1AED-4B0F-A708-079F1F962ADA}">
      <dgm:prSet/>
      <dgm:spPr>
        <a:solidFill>
          <a:schemeClr val="accent2">
            <a:lumMod val="50000"/>
          </a:schemeClr>
        </a:solidFill>
      </dgm:spPr>
      <dgm:t>
        <a:bodyPr/>
        <a:lstStyle/>
        <a:p>
          <a:r>
            <a:rPr lang="en-US" b="1" dirty="0"/>
            <a:t>Suggestions :</a:t>
          </a:r>
          <a:endParaRPr lang="en-IN" dirty="0"/>
        </a:p>
      </dgm:t>
    </dgm:pt>
    <dgm:pt modelId="{ABAB6F72-7D17-4B96-9CBE-B324B406F3AB}" type="parTrans" cxnId="{9B4A3A97-3CC8-4675-90F9-A56CB5D7ABFC}">
      <dgm:prSet/>
      <dgm:spPr/>
      <dgm:t>
        <a:bodyPr/>
        <a:lstStyle/>
        <a:p>
          <a:endParaRPr lang="en-IN"/>
        </a:p>
      </dgm:t>
    </dgm:pt>
    <dgm:pt modelId="{BE0C2AC7-1ADC-47B4-B235-7C2E7ED77A63}" type="sibTrans" cxnId="{9B4A3A97-3CC8-4675-90F9-A56CB5D7ABFC}">
      <dgm:prSet/>
      <dgm:spPr/>
      <dgm:t>
        <a:bodyPr/>
        <a:lstStyle/>
        <a:p>
          <a:endParaRPr lang="en-IN"/>
        </a:p>
      </dgm:t>
    </dgm:pt>
    <dgm:pt modelId="{E6BFAAE4-0890-4A55-801C-FA7DB8173AE1}">
      <dgm:prSet custT="1"/>
      <dgm:spPr/>
      <dgm:t>
        <a:bodyPr/>
        <a:lstStyle/>
        <a:p>
          <a:r>
            <a:rPr lang="en-US" sz="1250" dirty="0"/>
            <a:t>Ensure that there is a common key or identifier between the two datasets that can be used to establish a relationship in Power BI. This could be a unique facility identifier or </a:t>
          </a:r>
          <a:r>
            <a:rPr lang="en-US" sz="1250" dirty="0" err="1"/>
            <a:t>ProviderNumber</a:t>
          </a:r>
          <a:r>
            <a:rPr lang="en-US" sz="1250" dirty="0"/>
            <a:t>, for example.</a:t>
          </a:r>
          <a:endParaRPr lang="en-IN" sz="1250" dirty="0"/>
        </a:p>
      </dgm:t>
    </dgm:pt>
    <dgm:pt modelId="{D446B344-8FE2-4D57-A4C9-0C9C48E3668D}" type="parTrans" cxnId="{85C72660-3721-4BEF-98B4-F624007FF95D}">
      <dgm:prSet/>
      <dgm:spPr/>
      <dgm:t>
        <a:bodyPr/>
        <a:lstStyle/>
        <a:p>
          <a:endParaRPr lang="en-IN"/>
        </a:p>
      </dgm:t>
    </dgm:pt>
    <dgm:pt modelId="{34507C56-EB29-4375-A754-0FA3CD518898}" type="sibTrans" cxnId="{85C72660-3721-4BEF-98B4-F624007FF95D}">
      <dgm:prSet/>
      <dgm:spPr/>
      <dgm:t>
        <a:bodyPr/>
        <a:lstStyle/>
        <a:p>
          <a:endParaRPr lang="en-IN"/>
        </a:p>
      </dgm:t>
    </dgm:pt>
    <dgm:pt modelId="{C012183E-8E16-48EA-B044-A4D5177DF0A7}">
      <dgm:prSet custT="1"/>
      <dgm:spPr/>
      <dgm:t>
        <a:bodyPr/>
        <a:lstStyle/>
        <a:p>
          <a:r>
            <a:rPr lang="en-US" sz="1250" dirty="0"/>
            <a:t>Create </a:t>
          </a:r>
          <a:r>
            <a:rPr lang="en-US" sz="1250" dirty="0" err="1"/>
            <a:t>dax</a:t>
          </a:r>
          <a:r>
            <a:rPr lang="en-US" sz="1250" dirty="0"/>
            <a:t> for Total Performance Score as no score in </a:t>
          </a:r>
          <a:r>
            <a:rPr lang="en-US" sz="1250" dirty="0" err="1"/>
            <a:t>dialysis_two</a:t>
          </a:r>
          <a:r>
            <a:rPr lang="en-US" sz="1250" dirty="0"/>
            <a:t> dataset.</a:t>
          </a:r>
          <a:endParaRPr lang="en-IN" sz="1250" dirty="0"/>
        </a:p>
      </dgm:t>
    </dgm:pt>
    <dgm:pt modelId="{EE3467AD-B06A-473B-94DD-990B3280977E}" type="parTrans" cxnId="{478C591B-C281-4702-9400-1DB8F82F079A}">
      <dgm:prSet/>
      <dgm:spPr/>
      <dgm:t>
        <a:bodyPr/>
        <a:lstStyle/>
        <a:p>
          <a:endParaRPr lang="en-IN"/>
        </a:p>
      </dgm:t>
    </dgm:pt>
    <dgm:pt modelId="{8C04EF76-7890-46AD-B741-FBA090FA62FD}" type="sibTrans" cxnId="{478C591B-C281-4702-9400-1DB8F82F079A}">
      <dgm:prSet/>
      <dgm:spPr/>
      <dgm:t>
        <a:bodyPr/>
        <a:lstStyle/>
        <a:p>
          <a:endParaRPr lang="en-IN"/>
        </a:p>
      </dgm:t>
    </dgm:pt>
    <dgm:pt modelId="{E94810F8-C722-4C02-BC99-F4E4DBFE3305}">
      <dgm:prSet custT="1"/>
      <dgm:spPr/>
      <dgm:t>
        <a:bodyPr/>
        <a:lstStyle/>
        <a:p>
          <a:r>
            <a:rPr lang="en-US" sz="1250" dirty="0"/>
            <a:t>Validate the data in the "Chain Organizations" column to ensure it is clean and accurately reflects whether a facility is part of a chain or not.</a:t>
          </a:r>
          <a:endParaRPr lang="en-IN" sz="1250" dirty="0"/>
        </a:p>
      </dgm:t>
    </dgm:pt>
    <dgm:pt modelId="{F518536D-6C30-4D09-A735-105209594620}" type="parTrans" cxnId="{90548AAA-8A94-4A92-92AB-1FEC08932455}">
      <dgm:prSet/>
      <dgm:spPr/>
      <dgm:t>
        <a:bodyPr/>
        <a:lstStyle/>
        <a:p>
          <a:endParaRPr lang="en-IN"/>
        </a:p>
      </dgm:t>
    </dgm:pt>
    <dgm:pt modelId="{D3EBF4B2-6843-437D-8218-E2AC15127FF3}" type="sibTrans" cxnId="{90548AAA-8A94-4A92-92AB-1FEC08932455}">
      <dgm:prSet/>
      <dgm:spPr/>
      <dgm:t>
        <a:bodyPr/>
        <a:lstStyle/>
        <a:p>
          <a:endParaRPr lang="en-IN"/>
        </a:p>
      </dgm:t>
    </dgm:pt>
    <dgm:pt modelId="{7AECDC66-6489-402F-80EB-3012099F431B}">
      <dgm:prSet custT="1"/>
      <dgm:spPr/>
      <dgm:t>
        <a:bodyPr/>
        <a:lstStyle/>
        <a:p>
          <a:r>
            <a:rPr lang="en-US" sz="1250" dirty="0"/>
            <a:t>Use Power BI's data modeling features to create relationships between the two datasets based on the common key.</a:t>
          </a:r>
          <a:endParaRPr lang="en-IN" sz="1250" dirty="0"/>
        </a:p>
      </dgm:t>
    </dgm:pt>
    <dgm:pt modelId="{4AB739BD-52EC-4C1D-BF6E-F56C493C18CD}" type="parTrans" cxnId="{9C402913-77BC-4F8F-84B0-83DA1CC33808}">
      <dgm:prSet/>
      <dgm:spPr/>
      <dgm:t>
        <a:bodyPr/>
        <a:lstStyle/>
        <a:p>
          <a:endParaRPr lang="en-IN"/>
        </a:p>
      </dgm:t>
    </dgm:pt>
    <dgm:pt modelId="{C5EA7821-DFEC-4EF0-9B38-075C127B2014}" type="sibTrans" cxnId="{9C402913-77BC-4F8F-84B0-83DA1CC33808}">
      <dgm:prSet/>
      <dgm:spPr/>
      <dgm:t>
        <a:bodyPr/>
        <a:lstStyle/>
        <a:p>
          <a:endParaRPr lang="en-IN"/>
        </a:p>
      </dgm:t>
    </dgm:pt>
    <dgm:pt modelId="{BED81744-B616-4AD8-9CDE-945F661933DE}">
      <dgm:prSet/>
      <dgm:spPr>
        <a:solidFill>
          <a:schemeClr val="accent2">
            <a:lumMod val="50000"/>
          </a:schemeClr>
        </a:solidFill>
      </dgm:spPr>
      <dgm:t>
        <a:bodyPr/>
        <a:lstStyle/>
        <a:p>
          <a:r>
            <a:rPr lang="en-US" b="1" dirty="0"/>
            <a:t>Conclusions :</a:t>
          </a:r>
          <a:endParaRPr lang="en-IN" dirty="0"/>
        </a:p>
      </dgm:t>
    </dgm:pt>
    <dgm:pt modelId="{A3AF73B9-342C-4F2B-A7AE-6E327DFEA8E6}" type="parTrans" cxnId="{315B4B4B-3469-402F-93E8-B69C3715805A}">
      <dgm:prSet/>
      <dgm:spPr/>
      <dgm:t>
        <a:bodyPr/>
        <a:lstStyle/>
        <a:p>
          <a:endParaRPr lang="en-IN"/>
        </a:p>
      </dgm:t>
    </dgm:pt>
    <dgm:pt modelId="{75D71435-4484-481D-B117-4DC188256BCB}" type="sibTrans" cxnId="{315B4B4B-3469-402F-93E8-B69C3715805A}">
      <dgm:prSet/>
      <dgm:spPr/>
      <dgm:t>
        <a:bodyPr/>
        <a:lstStyle/>
        <a:p>
          <a:endParaRPr lang="en-IN"/>
        </a:p>
      </dgm:t>
    </dgm:pt>
    <dgm:pt modelId="{3811F312-0C79-494A-A5AB-DD33EEBD9480}">
      <dgm:prSet custT="1"/>
      <dgm:spPr/>
      <dgm:t>
        <a:bodyPr/>
        <a:lstStyle/>
        <a:p>
          <a:r>
            <a:rPr lang="en-US" sz="1250" dirty="0"/>
            <a:t>After establishing relationships between the </a:t>
          </a:r>
          <a:r>
            <a:rPr lang="en-US" sz="1250" dirty="0" err="1"/>
            <a:t>datasets,create</a:t>
          </a:r>
          <a:r>
            <a:rPr lang="en-US" sz="1250" dirty="0"/>
            <a:t> a stacked bar chart in Power BI to visualize the distribution of Total Performance Scores (including "No Score") among different Chain Organizations.</a:t>
          </a:r>
          <a:endParaRPr lang="en-IN" sz="1250" dirty="0"/>
        </a:p>
      </dgm:t>
    </dgm:pt>
    <dgm:pt modelId="{515AA8A8-950A-413F-AB0F-C01B197A915E}" type="parTrans" cxnId="{61B57E59-31DA-486F-B6BD-6558E68D829E}">
      <dgm:prSet/>
      <dgm:spPr/>
      <dgm:t>
        <a:bodyPr/>
        <a:lstStyle/>
        <a:p>
          <a:endParaRPr lang="en-IN"/>
        </a:p>
      </dgm:t>
    </dgm:pt>
    <dgm:pt modelId="{5A0B950C-B994-454C-A15A-5AB3624F3A59}" type="sibTrans" cxnId="{61B57E59-31DA-486F-B6BD-6558E68D829E}">
      <dgm:prSet/>
      <dgm:spPr/>
      <dgm:t>
        <a:bodyPr/>
        <a:lstStyle/>
        <a:p>
          <a:endParaRPr lang="en-IN"/>
        </a:p>
      </dgm:t>
    </dgm:pt>
    <dgm:pt modelId="{512A5CCD-07D1-498B-AD03-E7E60EB04C23}">
      <dgm:prSet custT="1"/>
      <dgm:spPr/>
      <dgm:t>
        <a:bodyPr/>
        <a:lstStyle/>
        <a:p>
          <a:r>
            <a:rPr lang="en-US" sz="1250" dirty="0"/>
            <a:t>A stacked bar chart allows you to see the contribution of each Chain Organization to the overall Total Performance Scores and understand how much of it is categorized as "No Score."</a:t>
          </a:r>
          <a:endParaRPr lang="en-IN" sz="1250" dirty="0"/>
        </a:p>
      </dgm:t>
    </dgm:pt>
    <dgm:pt modelId="{0788C8E3-CAB4-4DEE-8F52-1A758F16DDBE}" type="parTrans" cxnId="{026E864C-B1FA-4BBD-BB79-F61615ABD62C}">
      <dgm:prSet/>
      <dgm:spPr/>
      <dgm:t>
        <a:bodyPr/>
        <a:lstStyle/>
        <a:p>
          <a:endParaRPr lang="en-IN"/>
        </a:p>
      </dgm:t>
    </dgm:pt>
    <dgm:pt modelId="{4B6CFE85-F7EA-4014-B6E3-7AF4DE09B362}" type="sibTrans" cxnId="{026E864C-B1FA-4BBD-BB79-F61615ABD62C}">
      <dgm:prSet/>
      <dgm:spPr/>
      <dgm:t>
        <a:bodyPr/>
        <a:lstStyle/>
        <a:p>
          <a:endParaRPr lang="en-IN"/>
        </a:p>
      </dgm:t>
    </dgm:pt>
    <dgm:pt modelId="{38E87CE3-D53F-46E4-9370-9634F4C8E28E}">
      <dgm:prSet custT="1"/>
      <dgm:spPr/>
      <dgm:t>
        <a:bodyPr/>
        <a:lstStyle/>
        <a:p>
          <a:r>
            <a:rPr lang="en-US" sz="1250" dirty="0"/>
            <a:t>You can draw conclusions about which Chain Organizations are more likely to have a "No </a:t>
          </a:r>
          <a:r>
            <a:rPr lang="en-US" sz="1250" dirty="0" err="1"/>
            <a:t>Score“and</a:t>
          </a:r>
          <a:r>
            <a:rPr lang="en-US" sz="1250" dirty="0"/>
            <a:t> whether there are patterns or trends.</a:t>
          </a:r>
          <a:endParaRPr lang="en-IN" sz="1250" dirty="0"/>
        </a:p>
      </dgm:t>
    </dgm:pt>
    <dgm:pt modelId="{7A0E1B92-97E1-45D5-983C-D9EA0C64993D}" type="parTrans" cxnId="{26346C79-8314-4F22-827E-DC77ACA931A9}">
      <dgm:prSet/>
      <dgm:spPr/>
      <dgm:t>
        <a:bodyPr/>
        <a:lstStyle/>
        <a:p>
          <a:endParaRPr lang="en-IN"/>
        </a:p>
      </dgm:t>
    </dgm:pt>
    <dgm:pt modelId="{898FCF26-CD15-41EC-B4EA-1BE5CAE4B7B5}" type="sibTrans" cxnId="{26346C79-8314-4F22-827E-DC77ACA931A9}">
      <dgm:prSet/>
      <dgm:spPr/>
      <dgm:t>
        <a:bodyPr/>
        <a:lstStyle/>
        <a:p>
          <a:endParaRPr lang="en-IN"/>
        </a:p>
      </dgm:t>
    </dgm:pt>
    <dgm:pt modelId="{0CCFF880-54DA-4A67-9CA7-833B6FC4D720}" type="pres">
      <dgm:prSet presAssocID="{C1994B64-662E-4589-A2F6-7D43187D201D}" presName="linear" presStyleCnt="0">
        <dgm:presLayoutVars>
          <dgm:animLvl val="lvl"/>
          <dgm:resizeHandles val="exact"/>
        </dgm:presLayoutVars>
      </dgm:prSet>
      <dgm:spPr/>
    </dgm:pt>
    <dgm:pt modelId="{39021060-8C5F-418F-887B-9F3E329C8F5F}" type="pres">
      <dgm:prSet presAssocID="{C8DEE5C4-9C1B-46F7-99B3-E8CF66624FD5}" presName="parentText" presStyleLbl="node1" presStyleIdx="0" presStyleCnt="3">
        <dgm:presLayoutVars>
          <dgm:chMax val="0"/>
          <dgm:bulletEnabled val="1"/>
        </dgm:presLayoutVars>
      </dgm:prSet>
      <dgm:spPr/>
    </dgm:pt>
    <dgm:pt modelId="{BC9091EB-C320-4436-A464-707BB385FEA2}" type="pres">
      <dgm:prSet presAssocID="{C8DEE5C4-9C1B-46F7-99B3-E8CF66624FD5}" presName="childText" presStyleLbl="revTx" presStyleIdx="0" presStyleCnt="3">
        <dgm:presLayoutVars>
          <dgm:bulletEnabled val="1"/>
        </dgm:presLayoutVars>
      </dgm:prSet>
      <dgm:spPr/>
    </dgm:pt>
    <dgm:pt modelId="{29187329-F055-4D2D-A867-B7F96852363B}" type="pres">
      <dgm:prSet presAssocID="{2A778806-1AED-4B0F-A708-079F1F962ADA}" presName="parentText" presStyleLbl="node1" presStyleIdx="1" presStyleCnt="3">
        <dgm:presLayoutVars>
          <dgm:chMax val="0"/>
          <dgm:bulletEnabled val="1"/>
        </dgm:presLayoutVars>
      </dgm:prSet>
      <dgm:spPr/>
    </dgm:pt>
    <dgm:pt modelId="{0FB2C1A7-4DAE-42F4-89E1-0B06B6EBF8C2}" type="pres">
      <dgm:prSet presAssocID="{2A778806-1AED-4B0F-A708-079F1F962ADA}" presName="childText" presStyleLbl="revTx" presStyleIdx="1" presStyleCnt="3">
        <dgm:presLayoutVars>
          <dgm:bulletEnabled val="1"/>
        </dgm:presLayoutVars>
      </dgm:prSet>
      <dgm:spPr/>
    </dgm:pt>
    <dgm:pt modelId="{CD73E9AB-9256-40A8-A4E8-D73DE01F5E8D}" type="pres">
      <dgm:prSet presAssocID="{BED81744-B616-4AD8-9CDE-945F661933DE}" presName="parentText" presStyleLbl="node1" presStyleIdx="2" presStyleCnt="3">
        <dgm:presLayoutVars>
          <dgm:chMax val="0"/>
          <dgm:bulletEnabled val="1"/>
        </dgm:presLayoutVars>
      </dgm:prSet>
      <dgm:spPr/>
    </dgm:pt>
    <dgm:pt modelId="{2E221E22-538F-4466-AEF3-F820FDBA510F}" type="pres">
      <dgm:prSet presAssocID="{BED81744-B616-4AD8-9CDE-945F661933DE}" presName="childText" presStyleLbl="revTx" presStyleIdx="2" presStyleCnt="3">
        <dgm:presLayoutVars>
          <dgm:bulletEnabled val="1"/>
        </dgm:presLayoutVars>
      </dgm:prSet>
      <dgm:spPr/>
    </dgm:pt>
  </dgm:ptLst>
  <dgm:cxnLst>
    <dgm:cxn modelId="{9DBCE50D-0C91-4212-AC23-BCB7F65A6F51}" type="presOf" srcId="{C8DEE5C4-9C1B-46F7-99B3-E8CF66624FD5}" destId="{39021060-8C5F-418F-887B-9F3E329C8F5F}" srcOrd="0" destOrd="0" presId="urn:microsoft.com/office/officeart/2005/8/layout/vList2"/>
    <dgm:cxn modelId="{9C402913-77BC-4F8F-84B0-83DA1CC33808}" srcId="{2A778806-1AED-4B0F-A708-079F1F962ADA}" destId="{7AECDC66-6489-402F-80EB-3012099F431B}" srcOrd="3" destOrd="0" parTransId="{4AB739BD-52EC-4C1D-BF6E-F56C493C18CD}" sibTransId="{C5EA7821-DFEC-4EF0-9B38-075C127B2014}"/>
    <dgm:cxn modelId="{71C2E219-2197-4BB9-8732-F9DA4080B02B}" type="presOf" srcId="{E6BFAAE4-0890-4A55-801C-FA7DB8173AE1}" destId="{0FB2C1A7-4DAE-42F4-89E1-0B06B6EBF8C2}" srcOrd="0" destOrd="0" presId="urn:microsoft.com/office/officeart/2005/8/layout/vList2"/>
    <dgm:cxn modelId="{478C591B-C281-4702-9400-1DB8F82F079A}" srcId="{2A778806-1AED-4B0F-A708-079F1F962ADA}" destId="{C012183E-8E16-48EA-B044-A4D5177DF0A7}" srcOrd="1" destOrd="0" parTransId="{EE3467AD-B06A-473B-94DD-990B3280977E}" sibTransId="{8C04EF76-7890-46AD-B741-FBA090FA62FD}"/>
    <dgm:cxn modelId="{2E874F27-52EF-4EA9-9B72-C28EB02BCBC2}" type="presOf" srcId="{C1994B64-662E-4589-A2F6-7D43187D201D}" destId="{0CCFF880-54DA-4A67-9CA7-833B6FC4D720}" srcOrd="0" destOrd="0" presId="urn:microsoft.com/office/officeart/2005/8/layout/vList2"/>
    <dgm:cxn modelId="{B4EBBF2D-B87A-48E8-A48E-569F1F8DC4A1}" srcId="{C8DEE5C4-9C1B-46F7-99B3-E8CF66624FD5}" destId="{6606AE5B-D692-468A-AB26-15D8655B6D2A}" srcOrd="0" destOrd="0" parTransId="{D6B00322-93F8-41C3-BB2E-53EEDD88F17F}" sibTransId="{2860CC45-5243-4B1B-997A-BDC21CC33A18}"/>
    <dgm:cxn modelId="{C2778833-CE57-4E43-8861-5EE68F61F4C1}" type="presOf" srcId="{BED81744-B616-4AD8-9CDE-945F661933DE}" destId="{CD73E9AB-9256-40A8-A4E8-D73DE01F5E8D}" srcOrd="0" destOrd="0" presId="urn:microsoft.com/office/officeart/2005/8/layout/vList2"/>
    <dgm:cxn modelId="{073AFE3F-84C2-410D-9A89-45AD12188059}" type="presOf" srcId="{6FE200B3-9E84-4B05-B21A-8561748E86BC}" destId="{BC9091EB-C320-4436-A464-707BB385FEA2}" srcOrd="0" destOrd="1" presId="urn:microsoft.com/office/officeart/2005/8/layout/vList2"/>
    <dgm:cxn modelId="{8E71245C-87C5-4B14-B070-1AD770E2A1BB}" type="presOf" srcId="{E94810F8-C722-4C02-BC99-F4E4DBFE3305}" destId="{0FB2C1A7-4DAE-42F4-89E1-0B06B6EBF8C2}" srcOrd="0" destOrd="2" presId="urn:microsoft.com/office/officeart/2005/8/layout/vList2"/>
    <dgm:cxn modelId="{4075E35D-7271-4793-8600-9DCCD2EF1267}" srcId="{C1994B64-662E-4589-A2F6-7D43187D201D}" destId="{C8DEE5C4-9C1B-46F7-99B3-E8CF66624FD5}" srcOrd="0" destOrd="0" parTransId="{1F56C897-1281-4873-96E0-811C9CDD60F7}" sibTransId="{2BC5F0A6-383F-4273-BEF5-5208829AB317}"/>
    <dgm:cxn modelId="{85C72660-3721-4BEF-98B4-F624007FF95D}" srcId="{2A778806-1AED-4B0F-A708-079F1F962ADA}" destId="{E6BFAAE4-0890-4A55-801C-FA7DB8173AE1}" srcOrd="0" destOrd="0" parTransId="{D446B344-8FE2-4D57-A4C9-0C9C48E3668D}" sibTransId="{34507C56-EB29-4375-A754-0FA3CD518898}"/>
    <dgm:cxn modelId="{80045061-F9AE-4FF5-9B93-8DE4CD8AD63F}" type="presOf" srcId="{2A778806-1AED-4B0F-A708-079F1F962ADA}" destId="{29187329-F055-4D2D-A867-B7F96852363B}" srcOrd="0" destOrd="0" presId="urn:microsoft.com/office/officeart/2005/8/layout/vList2"/>
    <dgm:cxn modelId="{8DEDF766-D4D5-441E-BDA8-19A5E7ABFA8C}" srcId="{C8DEE5C4-9C1B-46F7-99B3-E8CF66624FD5}" destId="{20798C6F-A868-4573-B552-B48B5D370EB2}" srcOrd="2" destOrd="0" parTransId="{AF93FF0E-A98C-4757-8263-7082C3C7F035}" sibTransId="{4BEBD80F-035D-48CC-A8CA-8F8BE42D494A}"/>
    <dgm:cxn modelId="{315B4B4B-3469-402F-93E8-B69C3715805A}" srcId="{C1994B64-662E-4589-A2F6-7D43187D201D}" destId="{BED81744-B616-4AD8-9CDE-945F661933DE}" srcOrd="2" destOrd="0" parTransId="{A3AF73B9-342C-4F2B-A7AE-6E327DFEA8E6}" sibTransId="{75D71435-4484-481D-B117-4DC188256BCB}"/>
    <dgm:cxn modelId="{026E864C-B1FA-4BBD-BB79-F61615ABD62C}" srcId="{BED81744-B616-4AD8-9CDE-945F661933DE}" destId="{512A5CCD-07D1-498B-AD03-E7E60EB04C23}" srcOrd="1" destOrd="0" parTransId="{0788C8E3-CAB4-4DEE-8F52-1A758F16DDBE}" sibTransId="{4B6CFE85-F7EA-4014-B6E3-7AF4DE09B362}"/>
    <dgm:cxn modelId="{3F85AD70-36BC-43B4-987C-435C3178D7C0}" type="presOf" srcId="{3811F312-0C79-494A-A5AB-DD33EEBD9480}" destId="{2E221E22-538F-4466-AEF3-F820FDBA510F}" srcOrd="0" destOrd="0" presId="urn:microsoft.com/office/officeart/2005/8/layout/vList2"/>
    <dgm:cxn modelId="{E434B255-16B0-4544-AD9D-56E02FA8EF10}" type="presOf" srcId="{C012183E-8E16-48EA-B044-A4D5177DF0A7}" destId="{0FB2C1A7-4DAE-42F4-89E1-0B06B6EBF8C2}" srcOrd="0" destOrd="1" presId="urn:microsoft.com/office/officeart/2005/8/layout/vList2"/>
    <dgm:cxn modelId="{C92F2358-3FDF-4A70-B79B-0ED22ADC6A52}" srcId="{C8DEE5C4-9C1B-46F7-99B3-E8CF66624FD5}" destId="{6FE200B3-9E84-4B05-B21A-8561748E86BC}" srcOrd="1" destOrd="0" parTransId="{B84F1A96-36EC-43BA-BA8D-17AFC38E9BB3}" sibTransId="{040E2042-4C56-4058-8CEE-0784D77E53F3}"/>
    <dgm:cxn modelId="{26346C79-8314-4F22-827E-DC77ACA931A9}" srcId="{BED81744-B616-4AD8-9CDE-945F661933DE}" destId="{38E87CE3-D53F-46E4-9370-9634F4C8E28E}" srcOrd="2" destOrd="0" parTransId="{7A0E1B92-97E1-45D5-983C-D9EA0C64993D}" sibTransId="{898FCF26-CD15-41EC-B4EA-1BE5CAE4B7B5}"/>
    <dgm:cxn modelId="{61B57E59-31DA-486F-B6BD-6558E68D829E}" srcId="{BED81744-B616-4AD8-9CDE-945F661933DE}" destId="{3811F312-0C79-494A-A5AB-DD33EEBD9480}" srcOrd="0" destOrd="0" parTransId="{515AA8A8-950A-413F-AB0F-C01B197A915E}" sibTransId="{5A0B950C-B994-454C-A15A-5AB3624F3A59}"/>
    <dgm:cxn modelId="{6BDE2D94-C69D-4493-B6A7-A828D30D1ACE}" type="presOf" srcId="{6606AE5B-D692-468A-AB26-15D8655B6D2A}" destId="{BC9091EB-C320-4436-A464-707BB385FEA2}" srcOrd="0" destOrd="0" presId="urn:microsoft.com/office/officeart/2005/8/layout/vList2"/>
    <dgm:cxn modelId="{9B4A3A97-3CC8-4675-90F9-A56CB5D7ABFC}" srcId="{C1994B64-662E-4589-A2F6-7D43187D201D}" destId="{2A778806-1AED-4B0F-A708-079F1F962ADA}" srcOrd="1" destOrd="0" parTransId="{ABAB6F72-7D17-4B96-9CBE-B324B406F3AB}" sibTransId="{BE0C2AC7-1ADC-47B4-B235-7C2E7ED77A63}"/>
    <dgm:cxn modelId="{B3AAC199-27B6-4F36-B6DE-92A54A93C71C}" type="presOf" srcId="{20798C6F-A868-4573-B552-B48B5D370EB2}" destId="{BC9091EB-C320-4436-A464-707BB385FEA2}" srcOrd="0" destOrd="2" presId="urn:microsoft.com/office/officeart/2005/8/layout/vList2"/>
    <dgm:cxn modelId="{90548AAA-8A94-4A92-92AB-1FEC08932455}" srcId="{2A778806-1AED-4B0F-A708-079F1F962ADA}" destId="{E94810F8-C722-4C02-BC99-F4E4DBFE3305}" srcOrd="2" destOrd="0" parTransId="{F518536D-6C30-4D09-A735-105209594620}" sibTransId="{D3EBF4B2-6843-437D-8218-E2AC15127FF3}"/>
    <dgm:cxn modelId="{6EA255C7-21B4-4487-9A2A-E275C459F1E1}" type="presOf" srcId="{38E87CE3-D53F-46E4-9370-9634F4C8E28E}" destId="{2E221E22-538F-4466-AEF3-F820FDBA510F}" srcOrd="0" destOrd="2" presId="urn:microsoft.com/office/officeart/2005/8/layout/vList2"/>
    <dgm:cxn modelId="{88BE71CF-34E9-4E3F-AAE3-A137F50E7CBD}" type="presOf" srcId="{DE258B48-6CFB-4BED-8BF6-85A27879A81B}" destId="{BC9091EB-C320-4436-A464-707BB385FEA2}" srcOrd="0" destOrd="3" presId="urn:microsoft.com/office/officeart/2005/8/layout/vList2"/>
    <dgm:cxn modelId="{B358C5DF-B722-41E9-9352-35413972DD62}" type="presOf" srcId="{7AECDC66-6489-402F-80EB-3012099F431B}" destId="{0FB2C1A7-4DAE-42F4-89E1-0B06B6EBF8C2}" srcOrd="0" destOrd="3" presId="urn:microsoft.com/office/officeart/2005/8/layout/vList2"/>
    <dgm:cxn modelId="{6D3434E1-C046-4F60-BA6C-2380CA740733}" type="presOf" srcId="{512A5CCD-07D1-498B-AD03-E7E60EB04C23}" destId="{2E221E22-538F-4466-AEF3-F820FDBA510F}" srcOrd="0" destOrd="1" presId="urn:microsoft.com/office/officeart/2005/8/layout/vList2"/>
    <dgm:cxn modelId="{7CE241F7-7F76-42B9-8D0C-6DB5A2A852B5}" srcId="{C8DEE5C4-9C1B-46F7-99B3-E8CF66624FD5}" destId="{DE258B48-6CFB-4BED-8BF6-85A27879A81B}" srcOrd="3" destOrd="0" parTransId="{F0D830ED-8B15-494D-A475-BC6FD649A132}" sibTransId="{5FC030CD-13F9-4EEA-BA77-5E67A86DDAED}"/>
    <dgm:cxn modelId="{D6A21C01-8355-493B-AA92-FEF2698D8442}" type="presParOf" srcId="{0CCFF880-54DA-4A67-9CA7-833B6FC4D720}" destId="{39021060-8C5F-418F-887B-9F3E329C8F5F}" srcOrd="0" destOrd="0" presId="urn:microsoft.com/office/officeart/2005/8/layout/vList2"/>
    <dgm:cxn modelId="{1E9487B4-A661-4094-AFA1-538BA8B85858}" type="presParOf" srcId="{0CCFF880-54DA-4A67-9CA7-833B6FC4D720}" destId="{BC9091EB-C320-4436-A464-707BB385FEA2}" srcOrd="1" destOrd="0" presId="urn:microsoft.com/office/officeart/2005/8/layout/vList2"/>
    <dgm:cxn modelId="{2A569DB3-FFAC-4BE3-9F94-330AF564754C}" type="presParOf" srcId="{0CCFF880-54DA-4A67-9CA7-833B6FC4D720}" destId="{29187329-F055-4D2D-A867-B7F96852363B}" srcOrd="2" destOrd="0" presId="urn:microsoft.com/office/officeart/2005/8/layout/vList2"/>
    <dgm:cxn modelId="{83CDB6D7-7B6D-4CDD-BA5F-8634E836618E}" type="presParOf" srcId="{0CCFF880-54DA-4A67-9CA7-833B6FC4D720}" destId="{0FB2C1A7-4DAE-42F4-89E1-0B06B6EBF8C2}" srcOrd="3" destOrd="0" presId="urn:microsoft.com/office/officeart/2005/8/layout/vList2"/>
    <dgm:cxn modelId="{56753E94-B36B-47F7-A2A8-4B4637629D37}" type="presParOf" srcId="{0CCFF880-54DA-4A67-9CA7-833B6FC4D720}" destId="{CD73E9AB-9256-40A8-A4E8-D73DE01F5E8D}" srcOrd="4" destOrd="0" presId="urn:microsoft.com/office/officeart/2005/8/layout/vList2"/>
    <dgm:cxn modelId="{480B95B5-82F2-4859-B420-D338371FBF9D}" type="presParOf" srcId="{0CCFF880-54DA-4A67-9CA7-833B6FC4D720}" destId="{2E221E22-538F-4466-AEF3-F820FDBA510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8791573-AF32-4276-988B-54D19319026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7202A4E-FDC5-4A35-A54B-E24B562E3093}">
      <dgm:prSet/>
      <dgm:spPr>
        <a:solidFill>
          <a:schemeClr val="accent2">
            <a:lumMod val="50000"/>
          </a:schemeClr>
        </a:solidFill>
      </dgm:spPr>
      <dgm:t>
        <a:bodyPr/>
        <a:lstStyle/>
        <a:p>
          <a:r>
            <a:rPr lang="en-US" b="1" dirty="0"/>
            <a:t>Observations : </a:t>
          </a:r>
          <a:endParaRPr lang="en-IN" dirty="0"/>
        </a:p>
      </dgm:t>
    </dgm:pt>
    <dgm:pt modelId="{113D1046-46DC-46A7-A3EA-3ABCD9543593}" type="parTrans" cxnId="{B37E504A-F91F-46EB-B7E3-AF56389B5A64}">
      <dgm:prSet/>
      <dgm:spPr/>
      <dgm:t>
        <a:bodyPr/>
        <a:lstStyle/>
        <a:p>
          <a:endParaRPr lang="en-IN"/>
        </a:p>
      </dgm:t>
    </dgm:pt>
    <dgm:pt modelId="{AC73A4C6-7FFE-45B4-812D-11B6BCFCE072}" type="sibTrans" cxnId="{B37E504A-F91F-46EB-B7E3-AF56389B5A64}">
      <dgm:prSet/>
      <dgm:spPr/>
      <dgm:t>
        <a:bodyPr/>
        <a:lstStyle/>
        <a:p>
          <a:endParaRPr lang="en-IN"/>
        </a:p>
      </dgm:t>
    </dgm:pt>
    <dgm:pt modelId="{3D5CD715-2657-4BFB-BBBF-E0A73251415F}">
      <dgm:prSet/>
      <dgm:spPr/>
      <dgm:t>
        <a:bodyPr/>
        <a:lstStyle/>
        <a:p>
          <a:r>
            <a:rPr lang="en-US"/>
            <a:t>The funnel chart visually represents the distribution of dialysis stations across different Five-Star ratings.</a:t>
          </a:r>
          <a:endParaRPr lang="en-IN"/>
        </a:p>
      </dgm:t>
    </dgm:pt>
    <dgm:pt modelId="{EF17D96B-7809-434F-B35F-9521D0D8E8F6}" type="parTrans" cxnId="{DC393C30-01E7-47A3-820B-F19F70D9CFF2}">
      <dgm:prSet/>
      <dgm:spPr/>
      <dgm:t>
        <a:bodyPr/>
        <a:lstStyle/>
        <a:p>
          <a:endParaRPr lang="en-IN"/>
        </a:p>
      </dgm:t>
    </dgm:pt>
    <dgm:pt modelId="{9ACA8999-9F1C-4A99-82F6-750F3D6B5A36}" type="sibTrans" cxnId="{DC393C30-01E7-47A3-820B-F19F70D9CFF2}">
      <dgm:prSet/>
      <dgm:spPr/>
      <dgm:t>
        <a:bodyPr/>
        <a:lstStyle/>
        <a:p>
          <a:endParaRPr lang="en-IN"/>
        </a:p>
      </dgm:t>
    </dgm:pt>
    <dgm:pt modelId="{73FE3573-663A-400B-85D1-6C2C17634384}">
      <dgm:prSet/>
      <dgm:spPr/>
      <dgm:t>
        <a:bodyPr/>
        <a:lstStyle/>
        <a:p>
          <a:r>
            <a:rPr lang="en-US"/>
            <a:t>The width of each section in the funnel indicates the relative proportion of dialysis stations in each rating category.</a:t>
          </a:r>
          <a:endParaRPr lang="en-IN"/>
        </a:p>
      </dgm:t>
    </dgm:pt>
    <dgm:pt modelId="{AE4346A5-94B7-4A32-BAAD-AB77383307B8}" type="parTrans" cxnId="{92150EC4-ABA2-499D-8C96-74067899D79B}">
      <dgm:prSet/>
      <dgm:spPr/>
      <dgm:t>
        <a:bodyPr/>
        <a:lstStyle/>
        <a:p>
          <a:endParaRPr lang="en-IN"/>
        </a:p>
      </dgm:t>
    </dgm:pt>
    <dgm:pt modelId="{AF41F423-C3C3-4440-9C52-55B2EB0D15AB}" type="sibTrans" cxnId="{92150EC4-ABA2-499D-8C96-74067899D79B}">
      <dgm:prSet/>
      <dgm:spPr/>
      <dgm:t>
        <a:bodyPr/>
        <a:lstStyle/>
        <a:p>
          <a:endParaRPr lang="en-IN"/>
        </a:p>
      </dgm:t>
    </dgm:pt>
    <dgm:pt modelId="{7307EC8A-E11C-44F4-AACC-63C6DB6BD2E6}">
      <dgm:prSet/>
      <dgm:spPr/>
      <dgm:t>
        <a:bodyPr/>
        <a:lstStyle/>
        <a:p>
          <a:r>
            <a:rPr lang="en-US"/>
            <a:t>It appears that a higher number of dialysis stations are associated with facilities having lower Five-Star ratings, as these sections of the funnel are wider.</a:t>
          </a:r>
          <a:endParaRPr lang="en-IN"/>
        </a:p>
      </dgm:t>
    </dgm:pt>
    <dgm:pt modelId="{1FB687BA-5394-48AA-AB8C-635988298DCB}" type="parTrans" cxnId="{2DF22FDF-9073-42C0-8B7A-DE76E9ABA3B8}">
      <dgm:prSet/>
      <dgm:spPr/>
      <dgm:t>
        <a:bodyPr/>
        <a:lstStyle/>
        <a:p>
          <a:endParaRPr lang="en-IN"/>
        </a:p>
      </dgm:t>
    </dgm:pt>
    <dgm:pt modelId="{36CED433-814F-48D8-9270-D5EB19FE8F69}" type="sibTrans" cxnId="{2DF22FDF-9073-42C0-8B7A-DE76E9ABA3B8}">
      <dgm:prSet/>
      <dgm:spPr/>
      <dgm:t>
        <a:bodyPr/>
        <a:lstStyle/>
        <a:p>
          <a:endParaRPr lang="en-IN"/>
        </a:p>
      </dgm:t>
    </dgm:pt>
    <dgm:pt modelId="{468FF930-0231-40E7-9D9C-24CBE3B36382}">
      <dgm:prSet/>
      <dgm:spPr/>
      <dgm:t>
        <a:bodyPr/>
        <a:lstStyle/>
        <a:p>
          <a:r>
            <a:rPr lang="en-US"/>
            <a:t>Conversely, facilities with higher Five-Star ratings seem to have a relatively lower count of dialysis stations, as indicated by the narrowing sections of the funnel.</a:t>
          </a:r>
          <a:endParaRPr lang="en-IN"/>
        </a:p>
      </dgm:t>
    </dgm:pt>
    <dgm:pt modelId="{BAF46C8B-7360-45FC-AC94-97B569A08C57}" type="parTrans" cxnId="{DEF206F4-07E8-446C-BAC4-058192F8A715}">
      <dgm:prSet/>
      <dgm:spPr/>
      <dgm:t>
        <a:bodyPr/>
        <a:lstStyle/>
        <a:p>
          <a:endParaRPr lang="en-IN"/>
        </a:p>
      </dgm:t>
    </dgm:pt>
    <dgm:pt modelId="{A9C5CA2E-2654-406D-98A8-92553A01EF10}" type="sibTrans" cxnId="{DEF206F4-07E8-446C-BAC4-058192F8A715}">
      <dgm:prSet/>
      <dgm:spPr/>
      <dgm:t>
        <a:bodyPr/>
        <a:lstStyle/>
        <a:p>
          <a:endParaRPr lang="en-IN"/>
        </a:p>
      </dgm:t>
    </dgm:pt>
    <dgm:pt modelId="{A0AF61A3-62E7-4D0E-A793-855ACBCF3B02}">
      <dgm:prSet/>
      <dgm:spPr>
        <a:solidFill>
          <a:schemeClr val="accent2">
            <a:lumMod val="50000"/>
          </a:schemeClr>
        </a:solidFill>
      </dgm:spPr>
      <dgm:t>
        <a:bodyPr/>
        <a:lstStyle/>
        <a:p>
          <a:r>
            <a:rPr lang="en-US" b="1" dirty="0"/>
            <a:t>Suggestions :</a:t>
          </a:r>
          <a:endParaRPr lang="en-IN" dirty="0"/>
        </a:p>
      </dgm:t>
    </dgm:pt>
    <dgm:pt modelId="{764F70F9-CB67-4596-866C-01F202049335}" type="parTrans" cxnId="{8407F263-BA07-4F26-96B8-64325FEB52B5}">
      <dgm:prSet/>
      <dgm:spPr/>
      <dgm:t>
        <a:bodyPr/>
        <a:lstStyle/>
        <a:p>
          <a:endParaRPr lang="en-IN"/>
        </a:p>
      </dgm:t>
    </dgm:pt>
    <dgm:pt modelId="{45A2E176-C6BC-4660-AC7B-46B182E29789}" type="sibTrans" cxnId="{8407F263-BA07-4F26-96B8-64325FEB52B5}">
      <dgm:prSet/>
      <dgm:spPr/>
      <dgm:t>
        <a:bodyPr/>
        <a:lstStyle/>
        <a:p>
          <a:endParaRPr lang="en-IN"/>
        </a:p>
      </dgm:t>
    </dgm:pt>
    <dgm:pt modelId="{84F027FD-9ACB-41B1-B0D7-EA9A6DC5E524}">
      <dgm:prSet/>
      <dgm:spPr/>
      <dgm:t>
        <a:bodyPr/>
        <a:lstStyle/>
        <a:p>
          <a:r>
            <a:rPr lang="en-US"/>
            <a:t>Investigate the factors that contribute to the Five-Star ratings. Are there specific characteristics or performance metrics that lead to higher or lower ratings?</a:t>
          </a:r>
          <a:endParaRPr lang="en-IN"/>
        </a:p>
      </dgm:t>
    </dgm:pt>
    <dgm:pt modelId="{4CC27BEA-F74A-46C8-966F-28646D96465E}" type="parTrans" cxnId="{A9FDDFEE-847A-4617-8A9D-3DD10F935B3D}">
      <dgm:prSet/>
      <dgm:spPr/>
      <dgm:t>
        <a:bodyPr/>
        <a:lstStyle/>
        <a:p>
          <a:endParaRPr lang="en-IN"/>
        </a:p>
      </dgm:t>
    </dgm:pt>
    <dgm:pt modelId="{C67C9373-3028-495C-8E83-5FC2B51B374D}" type="sibTrans" cxnId="{A9FDDFEE-847A-4617-8A9D-3DD10F935B3D}">
      <dgm:prSet/>
      <dgm:spPr/>
      <dgm:t>
        <a:bodyPr/>
        <a:lstStyle/>
        <a:p>
          <a:endParaRPr lang="en-IN"/>
        </a:p>
      </dgm:t>
    </dgm:pt>
    <dgm:pt modelId="{ABEF00EF-D98F-45FD-B458-45326B765CFD}">
      <dgm:prSet/>
      <dgm:spPr/>
      <dgm:t>
        <a:bodyPr/>
        <a:lstStyle/>
        <a:p>
          <a:r>
            <a:rPr lang="en-US"/>
            <a:t>Compare the distribution of dialysis stations across Five-Star ratings in your dataset with industry benchmarks or standards. This can help determine if the observed distribution is typical or if there are areas that need improvement.</a:t>
          </a:r>
          <a:endParaRPr lang="en-IN"/>
        </a:p>
      </dgm:t>
    </dgm:pt>
    <dgm:pt modelId="{7E42C498-1E2B-409A-8E62-864A885E7F6B}" type="parTrans" cxnId="{62665C5C-57DF-48C7-82DF-286D86591407}">
      <dgm:prSet/>
      <dgm:spPr/>
      <dgm:t>
        <a:bodyPr/>
        <a:lstStyle/>
        <a:p>
          <a:endParaRPr lang="en-IN"/>
        </a:p>
      </dgm:t>
    </dgm:pt>
    <dgm:pt modelId="{615E3072-D697-4803-AE1B-D48F56428277}" type="sibTrans" cxnId="{62665C5C-57DF-48C7-82DF-286D86591407}">
      <dgm:prSet/>
      <dgm:spPr/>
      <dgm:t>
        <a:bodyPr/>
        <a:lstStyle/>
        <a:p>
          <a:endParaRPr lang="en-IN"/>
        </a:p>
      </dgm:t>
    </dgm:pt>
    <dgm:pt modelId="{D27135E8-2E2B-47B4-93FC-4B8C073242C2}">
      <dgm:prSet/>
      <dgm:spPr/>
      <dgm:t>
        <a:bodyPr/>
        <a:lstStyle/>
        <a:p>
          <a:r>
            <a:rPr lang="en-US"/>
            <a:t>Examine the performance metrics of facilities with different Five-Star ratings to understand the correlation between these ratings and overall facility performance.</a:t>
          </a:r>
          <a:endParaRPr lang="en-IN"/>
        </a:p>
      </dgm:t>
    </dgm:pt>
    <dgm:pt modelId="{7D42FE69-4242-4C5D-AF51-63546F1EBC25}" type="parTrans" cxnId="{B1114875-B8E0-47D5-8AA4-0D116825BDD9}">
      <dgm:prSet/>
      <dgm:spPr/>
      <dgm:t>
        <a:bodyPr/>
        <a:lstStyle/>
        <a:p>
          <a:endParaRPr lang="en-IN"/>
        </a:p>
      </dgm:t>
    </dgm:pt>
    <dgm:pt modelId="{F83AB9CD-A6BF-4B4F-8233-3ED98BE3735F}" type="sibTrans" cxnId="{B1114875-B8E0-47D5-8AA4-0D116825BDD9}">
      <dgm:prSet/>
      <dgm:spPr/>
      <dgm:t>
        <a:bodyPr/>
        <a:lstStyle/>
        <a:p>
          <a:endParaRPr lang="en-IN"/>
        </a:p>
      </dgm:t>
    </dgm:pt>
    <dgm:pt modelId="{4A7BF996-F974-4CC0-BE79-4E1D8ED0066B}">
      <dgm:prSet/>
      <dgm:spPr>
        <a:solidFill>
          <a:schemeClr val="accent2">
            <a:lumMod val="50000"/>
          </a:schemeClr>
        </a:solidFill>
      </dgm:spPr>
      <dgm:t>
        <a:bodyPr/>
        <a:lstStyle/>
        <a:p>
          <a:r>
            <a:rPr lang="en-US" b="1" dirty="0"/>
            <a:t>Conclusions :</a:t>
          </a:r>
          <a:endParaRPr lang="en-IN" dirty="0"/>
        </a:p>
      </dgm:t>
    </dgm:pt>
    <dgm:pt modelId="{7D0765F9-0E3E-45EE-B97F-F1E4CCB3993E}" type="parTrans" cxnId="{7A1C718D-0BA2-4660-95EA-6DBE4183BF40}">
      <dgm:prSet/>
      <dgm:spPr/>
      <dgm:t>
        <a:bodyPr/>
        <a:lstStyle/>
        <a:p>
          <a:endParaRPr lang="en-IN"/>
        </a:p>
      </dgm:t>
    </dgm:pt>
    <dgm:pt modelId="{638CA067-6763-4364-96A2-B1E662F2F779}" type="sibTrans" cxnId="{7A1C718D-0BA2-4660-95EA-6DBE4183BF40}">
      <dgm:prSet/>
      <dgm:spPr/>
      <dgm:t>
        <a:bodyPr/>
        <a:lstStyle/>
        <a:p>
          <a:endParaRPr lang="en-IN"/>
        </a:p>
      </dgm:t>
    </dgm:pt>
    <dgm:pt modelId="{89C5F6D6-8FD4-41BC-BB77-4467F0574817}">
      <dgm:prSet/>
      <dgm:spPr/>
      <dgm:t>
        <a:bodyPr/>
        <a:lstStyle/>
        <a:p>
          <a:r>
            <a:rPr lang="en-US"/>
            <a:t>The funnel chart provides a clear visualization of how the distribution of dialysis stations varies across different Five-Star ratings.</a:t>
          </a:r>
          <a:endParaRPr lang="en-IN"/>
        </a:p>
      </dgm:t>
    </dgm:pt>
    <dgm:pt modelId="{20EF1342-515A-4124-9695-ABA0FAA6FF68}" type="parTrans" cxnId="{28C19FB6-EFF8-4E5B-8E42-722080748ACE}">
      <dgm:prSet/>
      <dgm:spPr/>
      <dgm:t>
        <a:bodyPr/>
        <a:lstStyle/>
        <a:p>
          <a:endParaRPr lang="en-IN"/>
        </a:p>
      </dgm:t>
    </dgm:pt>
    <dgm:pt modelId="{246A36AA-0533-4D0A-A29E-589EA707BCE2}" type="sibTrans" cxnId="{28C19FB6-EFF8-4E5B-8E42-722080748ACE}">
      <dgm:prSet/>
      <dgm:spPr/>
      <dgm:t>
        <a:bodyPr/>
        <a:lstStyle/>
        <a:p>
          <a:endParaRPr lang="en-IN"/>
        </a:p>
      </dgm:t>
    </dgm:pt>
    <dgm:pt modelId="{C92F6344-A75B-4B0E-8F78-F76D8BFDFD45}">
      <dgm:prSet/>
      <dgm:spPr/>
      <dgm:t>
        <a:bodyPr/>
        <a:lstStyle/>
        <a:p>
          <a:r>
            <a:rPr lang="en-US"/>
            <a:t>Facilities with lower Five-Star ratings appear to have a higher concentration of dialysis stations, while higher-rated facilities have a relatively lower count.</a:t>
          </a:r>
          <a:endParaRPr lang="en-IN"/>
        </a:p>
      </dgm:t>
    </dgm:pt>
    <dgm:pt modelId="{EEF6FB38-603E-4A45-93AF-42FCDF7A41DF}" type="parTrans" cxnId="{AB515077-86A3-400F-A489-7F8F6C1AC090}">
      <dgm:prSet/>
      <dgm:spPr/>
      <dgm:t>
        <a:bodyPr/>
        <a:lstStyle/>
        <a:p>
          <a:endParaRPr lang="en-IN"/>
        </a:p>
      </dgm:t>
    </dgm:pt>
    <dgm:pt modelId="{20C2C638-968E-481F-9F10-E9FB81FBD513}" type="sibTrans" cxnId="{AB515077-86A3-400F-A489-7F8F6C1AC090}">
      <dgm:prSet/>
      <dgm:spPr/>
      <dgm:t>
        <a:bodyPr/>
        <a:lstStyle/>
        <a:p>
          <a:endParaRPr lang="en-IN"/>
        </a:p>
      </dgm:t>
    </dgm:pt>
    <dgm:pt modelId="{F581C5E3-B3D2-474A-89C3-6A2BFA0FC34F}" type="pres">
      <dgm:prSet presAssocID="{18791573-AF32-4276-988B-54D19319026D}" presName="linear" presStyleCnt="0">
        <dgm:presLayoutVars>
          <dgm:animLvl val="lvl"/>
          <dgm:resizeHandles val="exact"/>
        </dgm:presLayoutVars>
      </dgm:prSet>
      <dgm:spPr/>
    </dgm:pt>
    <dgm:pt modelId="{523130A5-E967-4684-AEB4-E0A24040EBF6}" type="pres">
      <dgm:prSet presAssocID="{47202A4E-FDC5-4A35-A54B-E24B562E3093}" presName="parentText" presStyleLbl="node1" presStyleIdx="0" presStyleCnt="3">
        <dgm:presLayoutVars>
          <dgm:chMax val="0"/>
          <dgm:bulletEnabled val="1"/>
        </dgm:presLayoutVars>
      </dgm:prSet>
      <dgm:spPr/>
    </dgm:pt>
    <dgm:pt modelId="{B8896FE7-F98B-4845-94BB-1D6AFB0343DF}" type="pres">
      <dgm:prSet presAssocID="{47202A4E-FDC5-4A35-A54B-E24B562E3093}" presName="childText" presStyleLbl="revTx" presStyleIdx="0" presStyleCnt="3">
        <dgm:presLayoutVars>
          <dgm:bulletEnabled val="1"/>
        </dgm:presLayoutVars>
      </dgm:prSet>
      <dgm:spPr/>
    </dgm:pt>
    <dgm:pt modelId="{AC6D3391-3DF5-46A6-9ABA-66FA338E39CF}" type="pres">
      <dgm:prSet presAssocID="{A0AF61A3-62E7-4D0E-A793-855ACBCF3B02}" presName="parentText" presStyleLbl="node1" presStyleIdx="1" presStyleCnt="3">
        <dgm:presLayoutVars>
          <dgm:chMax val="0"/>
          <dgm:bulletEnabled val="1"/>
        </dgm:presLayoutVars>
      </dgm:prSet>
      <dgm:spPr/>
    </dgm:pt>
    <dgm:pt modelId="{F51392E5-A79F-4D34-81A4-E7B51818EA06}" type="pres">
      <dgm:prSet presAssocID="{A0AF61A3-62E7-4D0E-A793-855ACBCF3B02}" presName="childText" presStyleLbl="revTx" presStyleIdx="1" presStyleCnt="3">
        <dgm:presLayoutVars>
          <dgm:bulletEnabled val="1"/>
        </dgm:presLayoutVars>
      </dgm:prSet>
      <dgm:spPr/>
    </dgm:pt>
    <dgm:pt modelId="{65BD0C23-79DE-449D-80B3-CE9DE5A37F1A}" type="pres">
      <dgm:prSet presAssocID="{4A7BF996-F974-4CC0-BE79-4E1D8ED0066B}" presName="parentText" presStyleLbl="node1" presStyleIdx="2" presStyleCnt="3">
        <dgm:presLayoutVars>
          <dgm:chMax val="0"/>
          <dgm:bulletEnabled val="1"/>
        </dgm:presLayoutVars>
      </dgm:prSet>
      <dgm:spPr/>
    </dgm:pt>
    <dgm:pt modelId="{2E7D0E81-C68B-4B3C-B225-30C2ED8622FA}" type="pres">
      <dgm:prSet presAssocID="{4A7BF996-F974-4CC0-BE79-4E1D8ED0066B}" presName="childText" presStyleLbl="revTx" presStyleIdx="2" presStyleCnt="3">
        <dgm:presLayoutVars>
          <dgm:bulletEnabled val="1"/>
        </dgm:presLayoutVars>
      </dgm:prSet>
      <dgm:spPr/>
    </dgm:pt>
  </dgm:ptLst>
  <dgm:cxnLst>
    <dgm:cxn modelId="{0E66740C-F16D-490D-8CB9-67A340AAE393}" type="presOf" srcId="{468FF930-0231-40E7-9D9C-24CBE3B36382}" destId="{B8896FE7-F98B-4845-94BB-1D6AFB0343DF}" srcOrd="0" destOrd="3" presId="urn:microsoft.com/office/officeart/2005/8/layout/vList2"/>
    <dgm:cxn modelId="{4FC57423-FF12-47D3-93EB-4A9D7EBB060B}" type="presOf" srcId="{47202A4E-FDC5-4A35-A54B-E24B562E3093}" destId="{523130A5-E967-4684-AEB4-E0A24040EBF6}" srcOrd="0" destOrd="0" presId="urn:microsoft.com/office/officeart/2005/8/layout/vList2"/>
    <dgm:cxn modelId="{DC393C30-01E7-47A3-820B-F19F70D9CFF2}" srcId="{47202A4E-FDC5-4A35-A54B-E24B562E3093}" destId="{3D5CD715-2657-4BFB-BBBF-E0A73251415F}" srcOrd="0" destOrd="0" parTransId="{EF17D96B-7809-434F-B35F-9521D0D8E8F6}" sibTransId="{9ACA8999-9F1C-4A99-82F6-750F3D6B5A36}"/>
    <dgm:cxn modelId="{62665C5C-57DF-48C7-82DF-286D86591407}" srcId="{A0AF61A3-62E7-4D0E-A793-855ACBCF3B02}" destId="{ABEF00EF-D98F-45FD-B458-45326B765CFD}" srcOrd="1" destOrd="0" parTransId="{7E42C498-1E2B-409A-8E62-864A885E7F6B}" sibTransId="{615E3072-D697-4803-AE1B-D48F56428277}"/>
    <dgm:cxn modelId="{8407F263-BA07-4F26-96B8-64325FEB52B5}" srcId="{18791573-AF32-4276-988B-54D19319026D}" destId="{A0AF61A3-62E7-4D0E-A793-855ACBCF3B02}" srcOrd="1" destOrd="0" parTransId="{764F70F9-CB67-4596-866C-01F202049335}" sibTransId="{45A2E176-C6BC-4660-AC7B-46B182E29789}"/>
    <dgm:cxn modelId="{86C3D445-F54D-4504-BFFD-6C249A002E9E}" type="presOf" srcId="{C92F6344-A75B-4B0E-8F78-F76D8BFDFD45}" destId="{2E7D0E81-C68B-4B3C-B225-30C2ED8622FA}" srcOrd="0" destOrd="1" presId="urn:microsoft.com/office/officeart/2005/8/layout/vList2"/>
    <dgm:cxn modelId="{BD9EF746-2FCB-4149-81AC-41A55CAB56BC}" type="presOf" srcId="{3D5CD715-2657-4BFB-BBBF-E0A73251415F}" destId="{B8896FE7-F98B-4845-94BB-1D6AFB0343DF}" srcOrd="0" destOrd="0" presId="urn:microsoft.com/office/officeart/2005/8/layout/vList2"/>
    <dgm:cxn modelId="{B37E504A-F91F-46EB-B7E3-AF56389B5A64}" srcId="{18791573-AF32-4276-988B-54D19319026D}" destId="{47202A4E-FDC5-4A35-A54B-E24B562E3093}" srcOrd="0" destOrd="0" parTransId="{113D1046-46DC-46A7-A3EA-3ABCD9543593}" sibTransId="{AC73A4C6-7FFE-45B4-812D-11B6BCFCE072}"/>
    <dgm:cxn modelId="{2F685D4F-E750-4488-B1C8-429094AA1563}" type="presOf" srcId="{7307EC8A-E11C-44F4-AACC-63C6DB6BD2E6}" destId="{B8896FE7-F98B-4845-94BB-1D6AFB0343DF}" srcOrd="0" destOrd="2" presId="urn:microsoft.com/office/officeart/2005/8/layout/vList2"/>
    <dgm:cxn modelId="{B1114875-B8E0-47D5-8AA4-0D116825BDD9}" srcId="{A0AF61A3-62E7-4D0E-A793-855ACBCF3B02}" destId="{D27135E8-2E2B-47B4-93FC-4B8C073242C2}" srcOrd="2" destOrd="0" parTransId="{7D42FE69-4242-4C5D-AF51-63546F1EBC25}" sibTransId="{F83AB9CD-A6BF-4B4F-8233-3ED98BE3735F}"/>
    <dgm:cxn modelId="{3C089076-7430-406D-8373-8DF5FBAE880D}" type="presOf" srcId="{D27135E8-2E2B-47B4-93FC-4B8C073242C2}" destId="{F51392E5-A79F-4D34-81A4-E7B51818EA06}" srcOrd="0" destOrd="2" presId="urn:microsoft.com/office/officeart/2005/8/layout/vList2"/>
    <dgm:cxn modelId="{AB515077-86A3-400F-A489-7F8F6C1AC090}" srcId="{4A7BF996-F974-4CC0-BE79-4E1D8ED0066B}" destId="{C92F6344-A75B-4B0E-8F78-F76D8BFDFD45}" srcOrd="1" destOrd="0" parTransId="{EEF6FB38-603E-4A45-93AF-42FCDF7A41DF}" sibTransId="{20C2C638-968E-481F-9F10-E9FB81FBD513}"/>
    <dgm:cxn modelId="{2B0BB658-074F-40EC-84DD-1235A31954C6}" type="presOf" srcId="{A0AF61A3-62E7-4D0E-A793-855ACBCF3B02}" destId="{AC6D3391-3DF5-46A6-9ABA-66FA338E39CF}" srcOrd="0" destOrd="0" presId="urn:microsoft.com/office/officeart/2005/8/layout/vList2"/>
    <dgm:cxn modelId="{3720627D-6594-4DAF-9E14-E22CDF210FBE}" type="presOf" srcId="{84F027FD-9ACB-41B1-B0D7-EA9A6DC5E524}" destId="{F51392E5-A79F-4D34-81A4-E7B51818EA06}" srcOrd="0" destOrd="0" presId="urn:microsoft.com/office/officeart/2005/8/layout/vList2"/>
    <dgm:cxn modelId="{7A1C718D-0BA2-4660-95EA-6DBE4183BF40}" srcId="{18791573-AF32-4276-988B-54D19319026D}" destId="{4A7BF996-F974-4CC0-BE79-4E1D8ED0066B}" srcOrd="2" destOrd="0" parTransId="{7D0765F9-0E3E-45EE-B97F-F1E4CCB3993E}" sibTransId="{638CA067-6763-4364-96A2-B1E662F2F779}"/>
    <dgm:cxn modelId="{29DA5096-BEA2-4D59-A32A-6869CD830832}" type="presOf" srcId="{4A7BF996-F974-4CC0-BE79-4E1D8ED0066B}" destId="{65BD0C23-79DE-449D-80B3-CE9DE5A37F1A}" srcOrd="0" destOrd="0" presId="urn:microsoft.com/office/officeart/2005/8/layout/vList2"/>
    <dgm:cxn modelId="{2D7581AA-D71A-4613-B546-6684F80DC81D}" type="presOf" srcId="{89C5F6D6-8FD4-41BC-BB77-4467F0574817}" destId="{2E7D0E81-C68B-4B3C-B225-30C2ED8622FA}" srcOrd="0" destOrd="0" presId="urn:microsoft.com/office/officeart/2005/8/layout/vList2"/>
    <dgm:cxn modelId="{C47EB2AE-E451-41A7-AFFB-928D241429B0}" type="presOf" srcId="{ABEF00EF-D98F-45FD-B458-45326B765CFD}" destId="{F51392E5-A79F-4D34-81A4-E7B51818EA06}" srcOrd="0" destOrd="1" presId="urn:microsoft.com/office/officeart/2005/8/layout/vList2"/>
    <dgm:cxn modelId="{28C19FB6-EFF8-4E5B-8E42-722080748ACE}" srcId="{4A7BF996-F974-4CC0-BE79-4E1D8ED0066B}" destId="{89C5F6D6-8FD4-41BC-BB77-4467F0574817}" srcOrd="0" destOrd="0" parTransId="{20EF1342-515A-4124-9695-ABA0FAA6FF68}" sibTransId="{246A36AA-0533-4D0A-A29E-589EA707BCE2}"/>
    <dgm:cxn modelId="{AA707FB8-39F3-4FA2-B0C9-5E47B48E762A}" type="presOf" srcId="{18791573-AF32-4276-988B-54D19319026D}" destId="{F581C5E3-B3D2-474A-89C3-6A2BFA0FC34F}" srcOrd="0" destOrd="0" presId="urn:microsoft.com/office/officeart/2005/8/layout/vList2"/>
    <dgm:cxn modelId="{92150EC4-ABA2-499D-8C96-74067899D79B}" srcId="{47202A4E-FDC5-4A35-A54B-E24B562E3093}" destId="{73FE3573-663A-400B-85D1-6C2C17634384}" srcOrd="1" destOrd="0" parTransId="{AE4346A5-94B7-4A32-BAAD-AB77383307B8}" sibTransId="{AF41F423-C3C3-4440-9C52-55B2EB0D15AB}"/>
    <dgm:cxn modelId="{2DF22FDF-9073-42C0-8B7A-DE76E9ABA3B8}" srcId="{47202A4E-FDC5-4A35-A54B-E24B562E3093}" destId="{7307EC8A-E11C-44F4-AACC-63C6DB6BD2E6}" srcOrd="2" destOrd="0" parTransId="{1FB687BA-5394-48AA-AB8C-635988298DCB}" sibTransId="{36CED433-814F-48D8-9270-D5EB19FE8F69}"/>
    <dgm:cxn modelId="{EC8CBAEA-1AC2-40E8-84A8-2494964C35BB}" type="presOf" srcId="{73FE3573-663A-400B-85D1-6C2C17634384}" destId="{B8896FE7-F98B-4845-94BB-1D6AFB0343DF}" srcOrd="0" destOrd="1" presId="urn:microsoft.com/office/officeart/2005/8/layout/vList2"/>
    <dgm:cxn modelId="{A9FDDFEE-847A-4617-8A9D-3DD10F935B3D}" srcId="{A0AF61A3-62E7-4D0E-A793-855ACBCF3B02}" destId="{84F027FD-9ACB-41B1-B0D7-EA9A6DC5E524}" srcOrd="0" destOrd="0" parTransId="{4CC27BEA-F74A-46C8-966F-28646D96465E}" sibTransId="{C67C9373-3028-495C-8E83-5FC2B51B374D}"/>
    <dgm:cxn modelId="{DEF206F4-07E8-446C-BAC4-058192F8A715}" srcId="{47202A4E-FDC5-4A35-A54B-E24B562E3093}" destId="{468FF930-0231-40E7-9D9C-24CBE3B36382}" srcOrd="3" destOrd="0" parTransId="{BAF46C8B-7360-45FC-AC94-97B569A08C57}" sibTransId="{A9C5CA2E-2654-406D-98A8-92553A01EF10}"/>
    <dgm:cxn modelId="{DF5E4FD4-F0AF-4D02-BBAC-5BC177AFF9F5}" type="presParOf" srcId="{F581C5E3-B3D2-474A-89C3-6A2BFA0FC34F}" destId="{523130A5-E967-4684-AEB4-E0A24040EBF6}" srcOrd="0" destOrd="0" presId="urn:microsoft.com/office/officeart/2005/8/layout/vList2"/>
    <dgm:cxn modelId="{E85025A7-62A5-4E5C-873F-6EAC53E06CED}" type="presParOf" srcId="{F581C5E3-B3D2-474A-89C3-6A2BFA0FC34F}" destId="{B8896FE7-F98B-4845-94BB-1D6AFB0343DF}" srcOrd="1" destOrd="0" presId="urn:microsoft.com/office/officeart/2005/8/layout/vList2"/>
    <dgm:cxn modelId="{4DA3085F-EAB6-4846-B497-C2A790A1EA75}" type="presParOf" srcId="{F581C5E3-B3D2-474A-89C3-6A2BFA0FC34F}" destId="{AC6D3391-3DF5-46A6-9ABA-66FA338E39CF}" srcOrd="2" destOrd="0" presId="urn:microsoft.com/office/officeart/2005/8/layout/vList2"/>
    <dgm:cxn modelId="{E31DF7E9-05BC-4CA3-BDA9-4999489E1CCC}" type="presParOf" srcId="{F581C5E3-B3D2-474A-89C3-6A2BFA0FC34F}" destId="{F51392E5-A79F-4D34-81A4-E7B51818EA06}" srcOrd="3" destOrd="0" presId="urn:microsoft.com/office/officeart/2005/8/layout/vList2"/>
    <dgm:cxn modelId="{B60B46C5-61B8-4714-B399-AADF3C29C3DE}" type="presParOf" srcId="{F581C5E3-B3D2-474A-89C3-6A2BFA0FC34F}" destId="{65BD0C23-79DE-449D-80B3-CE9DE5A37F1A}" srcOrd="4" destOrd="0" presId="urn:microsoft.com/office/officeart/2005/8/layout/vList2"/>
    <dgm:cxn modelId="{A66A4649-5790-4975-90F4-1CE586215AD7}" type="presParOf" srcId="{F581C5E3-B3D2-474A-89C3-6A2BFA0FC34F}" destId="{2E7D0E81-C68B-4B3C-B225-30C2ED8622F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84D25-0AEE-46BF-B3E4-DA12C543A89C}">
      <dsp:nvSpPr>
        <dsp:cNvPr id="0" name=""/>
        <dsp:cNvSpPr/>
      </dsp:nvSpPr>
      <dsp:spPr>
        <a:xfrm rot="5400000">
          <a:off x="-258590" y="377759"/>
          <a:ext cx="1723939" cy="1206757"/>
        </a:xfrm>
        <a:prstGeom prst="chevron">
          <a:avLst/>
        </a:prstGeom>
        <a:solidFill>
          <a:schemeClr val="accent2">
            <a:lumMod val="5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Healthcare Domain Overview:</a:t>
          </a:r>
          <a:endParaRPr lang="en-IN" sz="1300" kern="1200" dirty="0"/>
        </a:p>
      </dsp:txBody>
      <dsp:txXfrm rot="-5400000">
        <a:off x="2" y="722547"/>
        <a:ext cx="1206757" cy="517182"/>
      </dsp:txXfrm>
    </dsp:sp>
    <dsp:sp modelId="{C447CDC5-89F6-409B-99E3-CBEA4713C003}">
      <dsp:nvSpPr>
        <dsp:cNvPr id="0" name=""/>
        <dsp:cNvSpPr/>
      </dsp:nvSpPr>
      <dsp:spPr>
        <a:xfrm rot="5400000">
          <a:off x="5586497" y="-4377436"/>
          <a:ext cx="1681119" cy="10440598"/>
        </a:xfrm>
        <a:prstGeom prst="round2SameRect">
          <a:avLst/>
        </a:prstGeom>
        <a:solidFill>
          <a:schemeClr val="accent2">
            <a:lumMod val="20000"/>
            <a:lumOff val="80000"/>
            <a:alpha val="9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14300" lvl="1" indent="-114300" algn="l" defTabSz="688975">
            <a:lnSpc>
              <a:spcPct val="90000"/>
            </a:lnSpc>
            <a:spcBef>
              <a:spcPct val="0"/>
            </a:spcBef>
            <a:spcAft>
              <a:spcPct val="15000"/>
            </a:spcAft>
            <a:buChar char="•"/>
          </a:pPr>
          <a:r>
            <a:rPr lang="en-US" sz="1550" kern="1200" dirty="0"/>
            <a:t> The healthcare domain stands as a critical pillar of societal well-being, dedicated to the provision of medical services, preventive care, and the continuous improvement of patient outcomes. </a:t>
          </a:r>
          <a:endParaRPr lang="en-IN" sz="1550" kern="1200" dirty="0"/>
        </a:p>
        <a:p>
          <a:pPr marL="114300" lvl="1" indent="-114300" algn="l" defTabSz="688975">
            <a:lnSpc>
              <a:spcPct val="90000"/>
            </a:lnSpc>
            <a:spcBef>
              <a:spcPct val="0"/>
            </a:spcBef>
            <a:spcAft>
              <a:spcPct val="15000"/>
            </a:spcAft>
            <a:buChar char="•"/>
          </a:pPr>
          <a:r>
            <a:rPr lang="en-US" sz="1550" kern="1200" dirty="0"/>
            <a:t> In an era of technological advancements, data-driven decision-making has become instrumental in optimizing healthcare delivery, ensuring patient safety, and enhancing operational efficiency. </a:t>
          </a:r>
          <a:endParaRPr lang="en-IN" sz="1550" kern="1200" dirty="0"/>
        </a:p>
        <a:p>
          <a:pPr marL="114300" lvl="1" indent="-114300" algn="l" defTabSz="688975">
            <a:lnSpc>
              <a:spcPct val="90000"/>
            </a:lnSpc>
            <a:spcBef>
              <a:spcPct val="0"/>
            </a:spcBef>
            <a:spcAft>
              <a:spcPct val="15000"/>
            </a:spcAft>
            <a:buChar char="•"/>
          </a:pPr>
          <a:r>
            <a:rPr lang="en-US" sz="1550" kern="1200" dirty="0"/>
            <a:t> Key stakeholders within this domain include healthcare providers, administrators, policymakers, and, most importantly, patients. The overarching goal is to establish systems and processes that not only treat illnesses but also promote holistic well-being and preventive care.</a:t>
          </a:r>
          <a:endParaRPr lang="en-IN" sz="1550" kern="1200" dirty="0"/>
        </a:p>
      </dsp:txBody>
      <dsp:txXfrm rot="-5400000">
        <a:off x="1206758" y="84368"/>
        <a:ext cx="10358533" cy="1516989"/>
      </dsp:txXfrm>
    </dsp:sp>
    <dsp:sp modelId="{28E6A99E-6CDB-4BCF-AE11-D8C1058B27F9}">
      <dsp:nvSpPr>
        <dsp:cNvPr id="0" name=""/>
        <dsp:cNvSpPr/>
      </dsp:nvSpPr>
      <dsp:spPr>
        <a:xfrm rot="5400000">
          <a:off x="-258590" y="2460514"/>
          <a:ext cx="1723939" cy="1206757"/>
        </a:xfrm>
        <a:prstGeom prst="chevron">
          <a:avLst/>
        </a:prstGeom>
        <a:solidFill>
          <a:schemeClr val="accent2">
            <a:lumMod val="5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Project Name: Dialysis of Patients</a:t>
          </a:r>
          <a:endParaRPr lang="en-IN" sz="1300" kern="1200" dirty="0"/>
        </a:p>
      </dsp:txBody>
      <dsp:txXfrm rot="-5400000">
        <a:off x="2" y="2805302"/>
        <a:ext cx="1206757" cy="517182"/>
      </dsp:txXfrm>
    </dsp:sp>
    <dsp:sp modelId="{D6241808-69E0-4FF0-A785-0EDF89B87275}">
      <dsp:nvSpPr>
        <dsp:cNvPr id="0" name=""/>
        <dsp:cNvSpPr/>
      </dsp:nvSpPr>
      <dsp:spPr>
        <a:xfrm rot="5400000">
          <a:off x="5222689" y="-2229724"/>
          <a:ext cx="2408735" cy="10440598"/>
        </a:xfrm>
        <a:prstGeom prst="round2SameRect">
          <a:avLst/>
        </a:prstGeom>
        <a:solidFill>
          <a:schemeClr val="accent2">
            <a:lumMod val="20000"/>
            <a:lumOff val="80000"/>
            <a:alpha val="9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The "Dialysis of Patients" project within the healthcare domain focuses specifically on the realm of dialysis facilities and the outcomes of patients undergoing dialysis treatment. </a:t>
          </a:r>
          <a:endParaRPr lang="en-IN" sz="1600" kern="1200" dirty="0"/>
        </a:p>
        <a:p>
          <a:pPr marL="171450" lvl="1" indent="-171450" algn="l" defTabSz="711200">
            <a:lnSpc>
              <a:spcPct val="90000"/>
            </a:lnSpc>
            <a:spcBef>
              <a:spcPct val="0"/>
            </a:spcBef>
            <a:spcAft>
              <a:spcPct val="15000"/>
            </a:spcAft>
            <a:buChar char="•"/>
          </a:pPr>
          <a:r>
            <a:rPr lang="en-US" sz="1600" kern="1200" dirty="0"/>
            <a:t>Dialysis plays a crucial role in managing kidney-related disorders and is a lifeline for individuals with compromised kidney function. </a:t>
          </a:r>
          <a:endParaRPr lang="en-IN" sz="1600" kern="1200" dirty="0"/>
        </a:p>
        <a:p>
          <a:pPr marL="171450" lvl="1" indent="-171450" algn="l" defTabSz="711200">
            <a:lnSpc>
              <a:spcPct val="90000"/>
            </a:lnSpc>
            <a:spcBef>
              <a:spcPct val="0"/>
            </a:spcBef>
            <a:spcAft>
              <a:spcPct val="15000"/>
            </a:spcAft>
            <a:buChar char="•"/>
          </a:pPr>
          <a:r>
            <a:rPr lang="en-US" sz="1600" kern="1200" dirty="0"/>
            <a:t>The project aims to shed light on various aspects, ranging from facility characteristics and operational statistics to patient outcomes and financial considerations.</a:t>
          </a:r>
          <a:endParaRPr lang="en-IN" sz="1600" kern="1200" dirty="0"/>
        </a:p>
        <a:p>
          <a:pPr marL="171450" lvl="1" indent="-171450" algn="l" defTabSz="711200">
            <a:lnSpc>
              <a:spcPct val="90000"/>
            </a:lnSpc>
            <a:spcBef>
              <a:spcPct val="0"/>
            </a:spcBef>
            <a:spcAft>
              <a:spcPct val="15000"/>
            </a:spcAft>
            <a:buChar char="•"/>
          </a:pPr>
          <a:r>
            <a:rPr lang="en-US" sz="1600" kern="1200" dirty="0"/>
            <a:t>By analyzing key performance indicators (KPIs) derived from datasets, the project seeks to provide actionable insights that can influence decision-making, improve patient care, and contribute to the overall optimization of dialysis facilities.</a:t>
          </a:r>
          <a:endParaRPr lang="en-IN" sz="1600" kern="1200" dirty="0"/>
        </a:p>
        <a:p>
          <a:pPr marL="171450" lvl="1" indent="-171450" algn="l" defTabSz="711200">
            <a:lnSpc>
              <a:spcPct val="90000"/>
            </a:lnSpc>
            <a:spcBef>
              <a:spcPct val="0"/>
            </a:spcBef>
            <a:spcAft>
              <a:spcPct val="15000"/>
            </a:spcAft>
            <a:buChar char="•"/>
          </a:pPr>
          <a:endParaRPr lang="en-IN" sz="1600" kern="1200" dirty="0"/>
        </a:p>
      </dsp:txBody>
      <dsp:txXfrm rot="-5400000">
        <a:off x="1206758" y="1903792"/>
        <a:ext cx="10323013" cy="21735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D3D28-5189-4B7D-A40A-48FF8CA2822A}">
      <dsp:nvSpPr>
        <dsp:cNvPr id="0" name=""/>
        <dsp:cNvSpPr/>
      </dsp:nvSpPr>
      <dsp:spPr>
        <a:xfrm>
          <a:off x="0" y="5936"/>
          <a:ext cx="6070003" cy="407745"/>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Observations :</a:t>
          </a:r>
          <a:endParaRPr lang="en-IN" sz="1700" kern="1200" dirty="0"/>
        </a:p>
      </dsp:txBody>
      <dsp:txXfrm>
        <a:off x="19904" y="25840"/>
        <a:ext cx="6030195" cy="367937"/>
      </dsp:txXfrm>
    </dsp:sp>
    <dsp:sp modelId="{D5BD724A-4EB9-43C1-8DCE-1A856112C3FE}">
      <dsp:nvSpPr>
        <dsp:cNvPr id="0" name=""/>
        <dsp:cNvSpPr/>
      </dsp:nvSpPr>
      <dsp:spPr>
        <a:xfrm>
          <a:off x="0" y="413681"/>
          <a:ext cx="6070003" cy="580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723" tIns="16510" rIns="92456" bIns="1651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The average payment reduction rate for the specified column (PY2020PaymentReductionPercentage) in the </a:t>
          </a:r>
          <a:r>
            <a:rPr lang="en-US" sz="1300" kern="1200" dirty="0" err="1"/>
            <a:t>dialysis_two</a:t>
          </a:r>
          <a:r>
            <a:rPr lang="en-US" sz="1300" kern="1200" dirty="0"/>
            <a:t> table is 0.32 (rounded to two decimal places).</a:t>
          </a:r>
          <a:endParaRPr lang="en-IN" sz="1300" kern="1200" dirty="0"/>
        </a:p>
      </dsp:txBody>
      <dsp:txXfrm>
        <a:off x="0" y="413681"/>
        <a:ext cx="6070003" cy="580635"/>
      </dsp:txXfrm>
    </dsp:sp>
    <dsp:sp modelId="{45C9CF7E-F621-4B8D-8CF1-E5A7168F0D46}">
      <dsp:nvSpPr>
        <dsp:cNvPr id="0" name=""/>
        <dsp:cNvSpPr/>
      </dsp:nvSpPr>
      <dsp:spPr>
        <a:xfrm>
          <a:off x="0" y="994316"/>
          <a:ext cx="6070003" cy="407745"/>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Suggestions :</a:t>
          </a:r>
          <a:endParaRPr lang="en-IN" sz="1700" kern="1200" dirty="0"/>
        </a:p>
      </dsp:txBody>
      <dsp:txXfrm>
        <a:off x="19904" y="1014220"/>
        <a:ext cx="6030195" cy="367937"/>
      </dsp:txXfrm>
    </dsp:sp>
    <dsp:sp modelId="{A1DC6000-5937-4F4E-BB96-A156FEDDE5AF}">
      <dsp:nvSpPr>
        <dsp:cNvPr id="0" name=""/>
        <dsp:cNvSpPr/>
      </dsp:nvSpPr>
      <dsp:spPr>
        <a:xfrm>
          <a:off x="0" y="1402061"/>
          <a:ext cx="6070003" cy="1548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723" tIns="16510" rIns="92456" bIns="1651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Investigate the distribution: Look at the distribution of the PY2020PaymentReductionPercentage values to understand if there are extreme values or if the data is skewed. This can provide additional insights into the overall picture.</a:t>
          </a:r>
          <a:endParaRPr lang="en-IN" sz="1300" kern="1200" dirty="0"/>
        </a:p>
        <a:p>
          <a:pPr marL="114300" lvl="1" indent="-114300" algn="l" defTabSz="577850">
            <a:lnSpc>
              <a:spcPct val="90000"/>
            </a:lnSpc>
            <a:spcBef>
              <a:spcPct val="0"/>
            </a:spcBef>
            <a:spcAft>
              <a:spcPct val="20000"/>
            </a:spcAft>
            <a:buChar char="•"/>
          </a:pPr>
          <a:r>
            <a:rPr lang="en-US" sz="1300" kern="1200" dirty="0"/>
            <a:t>Consider additional metrics: Average alone may not provide a complete picture. Explore other statistical measures such as median, standard deviation, or quartiles to gain a more comprehensive understanding of the data.</a:t>
          </a:r>
          <a:endParaRPr lang="en-IN" sz="1300" kern="1200" dirty="0"/>
        </a:p>
      </dsp:txBody>
      <dsp:txXfrm>
        <a:off x="0" y="1402061"/>
        <a:ext cx="6070003" cy="1548360"/>
      </dsp:txXfrm>
    </dsp:sp>
    <dsp:sp modelId="{DF531AC1-3B86-4AE1-BB16-DFDD6258EF35}">
      <dsp:nvSpPr>
        <dsp:cNvPr id="0" name=""/>
        <dsp:cNvSpPr/>
      </dsp:nvSpPr>
      <dsp:spPr>
        <a:xfrm>
          <a:off x="0" y="2950421"/>
          <a:ext cx="6070003" cy="407745"/>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Conclusions :</a:t>
          </a:r>
          <a:endParaRPr lang="en-IN" sz="1700" kern="1200" dirty="0"/>
        </a:p>
      </dsp:txBody>
      <dsp:txXfrm>
        <a:off x="19904" y="2970325"/>
        <a:ext cx="6030195" cy="367937"/>
      </dsp:txXfrm>
    </dsp:sp>
    <dsp:sp modelId="{C9E54081-BE7D-46E4-B76C-0CF43C1EB74A}">
      <dsp:nvSpPr>
        <dsp:cNvPr id="0" name=""/>
        <dsp:cNvSpPr/>
      </dsp:nvSpPr>
      <dsp:spPr>
        <a:xfrm>
          <a:off x="0" y="3358166"/>
          <a:ext cx="6070003" cy="2146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723" tIns="16510" rIns="92456" bIns="1651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The obtained average payment reduction rate (0.32) provides a central tendency measure for the data. It indicates the average percentage reduction in payments based on the PY2020PaymentReductionPercentage column.</a:t>
          </a:r>
          <a:endParaRPr lang="en-IN" sz="1300" kern="1200" dirty="0"/>
        </a:p>
        <a:p>
          <a:pPr marL="114300" lvl="1" indent="-114300" algn="l" defTabSz="577850">
            <a:lnSpc>
              <a:spcPct val="90000"/>
            </a:lnSpc>
            <a:spcBef>
              <a:spcPct val="0"/>
            </a:spcBef>
            <a:spcAft>
              <a:spcPct val="20000"/>
            </a:spcAft>
            <a:buChar char="•"/>
          </a:pPr>
          <a:r>
            <a:rPr lang="en-US" sz="1300" kern="1200" dirty="0"/>
            <a:t>Further analysis might be needed to understand the factors contributing to this average rate. For example, you could explore if there are specific groups or categories within the data that have significantly higher or lower payment reduction rates.</a:t>
          </a:r>
          <a:endParaRPr lang="en-IN" sz="1300" kern="1200" dirty="0"/>
        </a:p>
        <a:p>
          <a:pPr marL="114300" lvl="1" indent="-114300" algn="l" defTabSz="577850">
            <a:lnSpc>
              <a:spcPct val="90000"/>
            </a:lnSpc>
            <a:spcBef>
              <a:spcPct val="0"/>
            </a:spcBef>
            <a:spcAft>
              <a:spcPct val="20000"/>
            </a:spcAft>
            <a:buChar char="•"/>
          </a:pPr>
          <a:r>
            <a:rPr lang="en-US" sz="1300" kern="1200" dirty="0"/>
            <a:t>Consider comparing the average payment reduction rate with industry benchmarks or historical data to assess whether the observed rate is within an expected range.</a:t>
          </a:r>
          <a:endParaRPr lang="en-IN" sz="1300" kern="1200" dirty="0"/>
        </a:p>
      </dsp:txBody>
      <dsp:txXfrm>
        <a:off x="0" y="3358166"/>
        <a:ext cx="6070003" cy="214659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502EE-15F6-4EF3-95AA-9AE062ED884F}">
      <dsp:nvSpPr>
        <dsp:cNvPr id="0" name=""/>
        <dsp:cNvSpPr/>
      </dsp:nvSpPr>
      <dsp:spPr>
        <a:xfrm>
          <a:off x="0" y="90634"/>
          <a:ext cx="6033246" cy="407745"/>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Observations :</a:t>
          </a:r>
          <a:endParaRPr lang="en-IN" sz="1700" kern="1200" dirty="0"/>
        </a:p>
      </dsp:txBody>
      <dsp:txXfrm>
        <a:off x="19904" y="110538"/>
        <a:ext cx="5993438" cy="367937"/>
      </dsp:txXfrm>
    </dsp:sp>
    <dsp:sp modelId="{71AB146A-374C-4E26-9720-76C10C1836B1}">
      <dsp:nvSpPr>
        <dsp:cNvPr id="0" name=""/>
        <dsp:cNvSpPr/>
      </dsp:nvSpPr>
      <dsp:spPr>
        <a:xfrm>
          <a:off x="0" y="498379"/>
          <a:ext cx="6033246" cy="10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556"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The "Patient Infection" category has the highest count among all the categories.</a:t>
          </a:r>
          <a:endParaRPr lang="en-IN" sz="1300" kern="1200"/>
        </a:p>
        <a:p>
          <a:pPr marL="114300" lvl="1" indent="-114300" algn="l" defTabSz="577850">
            <a:lnSpc>
              <a:spcPct val="90000"/>
            </a:lnSpc>
            <a:spcBef>
              <a:spcPct val="0"/>
            </a:spcBef>
            <a:spcAft>
              <a:spcPct val="20000"/>
            </a:spcAft>
            <a:buChar char="•"/>
          </a:pPr>
          <a:r>
            <a:rPr lang="en-US" sz="1300" kern="1200"/>
            <a:t>"SWR" and "Patient Transfusion" categories have relatively lower counts compared to others.</a:t>
          </a:r>
          <a:endParaRPr lang="en-IN" sz="1300" kern="1200"/>
        </a:p>
        <a:p>
          <a:pPr marL="114300" lvl="1" indent="-114300" algn="l" defTabSz="577850">
            <a:lnSpc>
              <a:spcPct val="90000"/>
            </a:lnSpc>
            <a:spcBef>
              <a:spcPct val="0"/>
            </a:spcBef>
            <a:spcAft>
              <a:spcPct val="20000"/>
            </a:spcAft>
            <a:buChar char="•"/>
          </a:pPr>
          <a:r>
            <a:rPr lang="en-US" sz="1300" kern="1200"/>
            <a:t>The total count of all categories is 47,414.</a:t>
          </a:r>
          <a:endParaRPr lang="en-IN" sz="1300" kern="1200"/>
        </a:p>
      </dsp:txBody>
      <dsp:txXfrm>
        <a:off x="0" y="498379"/>
        <a:ext cx="6033246" cy="1038105"/>
      </dsp:txXfrm>
    </dsp:sp>
    <dsp:sp modelId="{966B235D-6BD4-4456-B9AA-61CF60A87467}">
      <dsp:nvSpPr>
        <dsp:cNvPr id="0" name=""/>
        <dsp:cNvSpPr/>
      </dsp:nvSpPr>
      <dsp:spPr>
        <a:xfrm>
          <a:off x="0" y="1536484"/>
          <a:ext cx="6033246" cy="407745"/>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Suggestions :</a:t>
          </a:r>
          <a:endParaRPr lang="en-IN" sz="1700" kern="1200" dirty="0"/>
        </a:p>
      </dsp:txBody>
      <dsp:txXfrm>
        <a:off x="19904" y="1556388"/>
        <a:ext cx="5993438" cy="367937"/>
      </dsp:txXfrm>
    </dsp:sp>
    <dsp:sp modelId="{3E9A1577-A3DA-4691-AA57-F5C13E48FB08}">
      <dsp:nvSpPr>
        <dsp:cNvPr id="0" name=""/>
        <dsp:cNvSpPr/>
      </dsp:nvSpPr>
      <dsp:spPr>
        <a:xfrm>
          <a:off x="0" y="1944229"/>
          <a:ext cx="6033246" cy="1794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556"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Investigate the reasons behind the high count in the "Patient Infection" category. Are there specific factors contributing to this trend or not.</a:t>
          </a:r>
          <a:endParaRPr lang="en-IN" sz="1300" kern="1200"/>
        </a:p>
        <a:p>
          <a:pPr marL="114300" lvl="1" indent="-114300" algn="l" defTabSz="577850">
            <a:lnSpc>
              <a:spcPct val="90000"/>
            </a:lnSpc>
            <a:spcBef>
              <a:spcPct val="0"/>
            </a:spcBef>
            <a:spcAft>
              <a:spcPct val="20000"/>
            </a:spcAft>
            <a:buChar char="•"/>
          </a:pPr>
          <a:r>
            <a:rPr lang="en-US" sz="1300" kern="1200"/>
            <a:t>Examine the categories with lower counts (e.g., "SWR" and "Patient Transfusion") to understand if there are any issues or if these are expected low-frequency events.</a:t>
          </a:r>
          <a:endParaRPr lang="en-IN" sz="1300" kern="1200"/>
        </a:p>
        <a:p>
          <a:pPr marL="114300" lvl="1" indent="-114300" algn="l" defTabSz="577850">
            <a:lnSpc>
              <a:spcPct val="90000"/>
            </a:lnSpc>
            <a:spcBef>
              <a:spcPct val="0"/>
            </a:spcBef>
            <a:spcAft>
              <a:spcPct val="20000"/>
            </a:spcAft>
            <a:buChar char="•"/>
          </a:pPr>
          <a:r>
            <a:rPr lang="en-US" sz="1300" kern="1200"/>
            <a:t>Consider looking into the "Grand Total" to get an overall perspective on the distribution of the "As Expected" condition across all categories.</a:t>
          </a:r>
          <a:endParaRPr lang="en-IN" sz="1300" kern="1200"/>
        </a:p>
      </dsp:txBody>
      <dsp:txXfrm>
        <a:off x="0" y="1944229"/>
        <a:ext cx="6033246" cy="1794690"/>
      </dsp:txXfrm>
    </dsp:sp>
    <dsp:sp modelId="{2BBAD0E9-2847-473D-8131-FAA418AC4C8C}">
      <dsp:nvSpPr>
        <dsp:cNvPr id="0" name=""/>
        <dsp:cNvSpPr/>
      </dsp:nvSpPr>
      <dsp:spPr>
        <a:xfrm>
          <a:off x="0" y="3738919"/>
          <a:ext cx="6033246" cy="407745"/>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Conclusions :</a:t>
          </a:r>
          <a:endParaRPr lang="en-IN" sz="1700" kern="1200" dirty="0"/>
        </a:p>
      </dsp:txBody>
      <dsp:txXfrm>
        <a:off x="19904" y="3758823"/>
        <a:ext cx="5993438" cy="367937"/>
      </dsp:txXfrm>
    </dsp:sp>
    <dsp:sp modelId="{067546A0-7BA5-4874-B845-9E5292104393}">
      <dsp:nvSpPr>
        <dsp:cNvPr id="0" name=""/>
        <dsp:cNvSpPr/>
      </dsp:nvSpPr>
      <dsp:spPr>
        <a:xfrm>
          <a:off x="0" y="4146664"/>
          <a:ext cx="6033246" cy="140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556"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The high count in the "Patient Infection" category might suggest a need for further attention to infection control measures.</a:t>
          </a:r>
          <a:endParaRPr lang="en-IN" sz="1300" kern="1200"/>
        </a:p>
        <a:p>
          <a:pPr marL="114300" lvl="1" indent="-114300" algn="l" defTabSz="577850">
            <a:lnSpc>
              <a:spcPct val="90000"/>
            </a:lnSpc>
            <a:spcBef>
              <a:spcPct val="0"/>
            </a:spcBef>
            <a:spcAft>
              <a:spcPct val="20000"/>
            </a:spcAft>
            <a:buChar char="•"/>
          </a:pPr>
          <a:r>
            <a:rPr lang="en-US" sz="1300" kern="1200"/>
            <a:t>Categories with lower counts may be less common or might not be areas of major concern.</a:t>
          </a:r>
          <a:endParaRPr lang="en-IN" sz="1300" kern="1200"/>
        </a:p>
        <a:p>
          <a:pPr marL="114300" lvl="1" indent="-114300" algn="l" defTabSz="577850">
            <a:lnSpc>
              <a:spcPct val="90000"/>
            </a:lnSpc>
            <a:spcBef>
              <a:spcPct val="0"/>
            </a:spcBef>
            <a:spcAft>
              <a:spcPct val="20000"/>
            </a:spcAft>
            <a:buChar char="•"/>
          </a:pPr>
          <a:r>
            <a:rPr lang="en-US" sz="1300" kern="1200"/>
            <a:t>The "Grand Total" provides an overview of the total count of occurrences under the "As Expected" condition, giving a comprehensive view of the dataset.</a:t>
          </a:r>
          <a:endParaRPr lang="en-IN" sz="1300" kern="1200"/>
        </a:p>
      </dsp:txBody>
      <dsp:txXfrm>
        <a:off x="0" y="4146664"/>
        <a:ext cx="6033246" cy="14076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6D25B-EF95-42DD-BEAA-56D05999709B}">
      <dsp:nvSpPr>
        <dsp:cNvPr id="0" name=""/>
        <dsp:cNvSpPr/>
      </dsp:nvSpPr>
      <dsp:spPr>
        <a:xfrm>
          <a:off x="8355" y="39836"/>
          <a:ext cx="3148693" cy="5347648"/>
        </a:xfrm>
        <a:prstGeom prst="roundRect">
          <a:avLst>
            <a:gd name="adj" fmla="val 10000"/>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44525">
            <a:lnSpc>
              <a:spcPct val="90000"/>
            </a:lnSpc>
            <a:spcBef>
              <a:spcPct val="0"/>
            </a:spcBef>
            <a:spcAft>
              <a:spcPct val="35000"/>
            </a:spcAft>
            <a:buNone/>
          </a:pPr>
          <a:r>
            <a:rPr lang="en-US" sz="1450" b="1" kern="1200" dirty="0"/>
            <a:t>Patient-Centric Insights:</a:t>
          </a:r>
          <a:r>
            <a:rPr lang="en-US" sz="1450" kern="1200" dirty="0"/>
            <a:t> </a:t>
          </a:r>
        </a:p>
        <a:p>
          <a:pPr marL="0" lvl="0" indent="0" algn="ctr" defTabSz="644525">
            <a:lnSpc>
              <a:spcPct val="90000"/>
            </a:lnSpc>
            <a:spcBef>
              <a:spcPct val="0"/>
            </a:spcBef>
            <a:spcAft>
              <a:spcPct val="35000"/>
            </a:spcAft>
            <a:buNone/>
          </a:pPr>
          <a:endParaRPr lang="en-US" sz="1450" kern="1200" dirty="0"/>
        </a:p>
        <a:p>
          <a:pPr marL="0" lvl="0" indent="0" algn="ctr" defTabSz="644525">
            <a:lnSpc>
              <a:spcPct val="90000"/>
            </a:lnSpc>
            <a:spcBef>
              <a:spcPct val="0"/>
            </a:spcBef>
            <a:spcAft>
              <a:spcPct val="35000"/>
            </a:spcAft>
            <a:buNone/>
          </a:pPr>
          <a:r>
            <a:rPr lang="en-US" sz="1450" kern="1200" dirty="0"/>
            <a:t>The focus on the number of patients across various summaries facilitates a patient-centric approach, allowing healthcare professionals to pinpoint areas of improvement and tailor interventions to enhance patient outcomes. </a:t>
          </a:r>
        </a:p>
        <a:p>
          <a:pPr marL="0" lvl="0" indent="0" algn="ctr" defTabSz="644525">
            <a:lnSpc>
              <a:spcPct val="90000"/>
            </a:lnSpc>
            <a:spcBef>
              <a:spcPct val="0"/>
            </a:spcBef>
            <a:spcAft>
              <a:spcPct val="35000"/>
            </a:spcAft>
            <a:buNone/>
          </a:pPr>
          <a:endParaRPr lang="en-US" sz="1450" kern="1200" dirty="0"/>
        </a:p>
        <a:p>
          <a:pPr marL="0" lvl="0" indent="0" algn="ctr" defTabSz="644525">
            <a:lnSpc>
              <a:spcPct val="90000"/>
            </a:lnSpc>
            <a:spcBef>
              <a:spcPct val="0"/>
            </a:spcBef>
            <a:spcAft>
              <a:spcPct val="35000"/>
            </a:spcAft>
            <a:buNone/>
          </a:pPr>
          <a:r>
            <a:rPr lang="en-US" sz="1450" kern="1200" dirty="0"/>
            <a:t>By understanding the distribution of performance across different categories, healthcare providers can personalize care plans and address specific challenges faced by patients in each category.</a:t>
          </a:r>
          <a:endParaRPr lang="en-IN" sz="1450" kern="1200" dirty="0"/>
        </a:p>
      </dsp:txBody>
      <dsp:txXfrm>
        <a:off x="100577" y="132058"/>
        <a:ext cx="2964249" cy="5163204"/>
      </dsp:txXfrm>
    </dsp:sp>
    <dsp:sp modelId="{9613650B-7315-4918-915B-081E57D4B316}">
      <dsp:nvSpPr>
        <dsp:cNvPr id="0" name=""/>
        <dsp:cNvSpPr/>
      </dsp:nvSpPr>
      <dsp:spPr>
        <a:xfrm>
          <a:off x="3425897" y="2380289"/>
          <a:ext cx="569957" cy="666742"/>
        </a:xfrm>
        <a:prstGeom prst="rightArrow">
          <a:avLst>
            <a:gd name="adj1" fmla="val 60000"/>
            <a:gd name="adj2" fmla="val 50000"/>
          </a:avLst>
        </a:prstGeom>
        <a:solidFill>
          <a:schemeClr val="accent1">
            <a:lumMod val="75000"/>
          </a:schemeClr>
        </a:solidFill>
        <a:ln>
          <a:solidFill>
            <a:schemeClr val="accent1">
              <a:lumMod val="50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3425897" y="2513637"/>
        <a:ext cx="398970" cy="400046"/>
      </dsp:txXfrm>
    </dsp:sp>
    <dsp:sp modelId="{50817404-363B-4B0C-B414-A2334CFBD46C}">
      <dsp:nvSpPr>
        <dsp:cNvPr id="0" name=""/>
        <dsp:cNvSpPr/>
      </dsp:nvSpPr>
      <dsp:spPr>
        <a:xfrm>
          <a:off x="4232440" y="39926"/>
          <a:ext cx="3189101" cy="5347468"/>
        </a:xfrm>
        <a:prstGeom prst="roundRect">
          <a:avLst>
            <a:gd name="adj" fmla="val 10000"/>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44525">
            <a:lnSpc>
              <a:spcPct val="90000"/>
            </a:lnSpc>
            <a:spcBef>
              <a:spcPct val="0"/>
            </a:spcBef>
            <a:spcAft>
              <a:spcPct val="35000"/>
            </a:spcAft>
            <a:buNone/>
          </a:pPr>
          <a:r>
            <a:rPr lang="en-US" sz="1450" b="1" kern="1200" dirty="0"/>
            <a:t>Financial Implications and Organizational Health:</a:t>
          </a:r>
        </a:p>
        <a:p>
          <a:pPr marL="0" lvl="0" indent="0" algn="ctr" defTabSz="644525">
            <a:lnSpc>
              <a:spcPct val="90000"/>
            </a:lnSpc>
            <a:spcBef>
              <a:spcPct val="0"/>
            </a:spcBef>
            <a:spcAft>
              <a:spcPct val="35000"/>
            </a:spcAft>
            <a:buNone/>
          </a:pPr>
          <a:endParaRPr lang="en-US" sz="1450" b="1" kern="1200" dirty="0"/>
        </a:p>
        <a:p>
          <a:pPr marL="0" lvl="0" indent="0" algn="ctr" defTabSz="644525">
            <a:lnSpc>
              <a:spcPct val="90000"/>
            </a:lnSpc>
            <a:spcBef>
              <a:spcPct val="0"/>
            </a:spcBef>
            <a:spcAft>
              <a:spcPct val="35000"/>
            </a:spcAft>
            <a:buNone/>
          </a:pPr>
          <a:r>
            <a:rPr lang="en-US" sz="1450" kern="1200" dirty="0"/>
            <a:t>The Profit Vs Non-Profit Stats shed light on the financial landscape of dialysis centers.</a:t>
          </a:r>
        </a:p>
        <a:p>
          <a:pPr marL="0" lvl="0" indent="0" algn="ctr" defTabSz="644525">
            <a:lnSpc>
              <a:spcPct val="90000"/>
            </a:lnSpc>
            <a:spcBef>
              <a:spcPct val="0"/>
            </a:spcBef>
            <a:spcAft>
              <a:spcPct val="35000"/>
            </a:spcAft>
            <a:buNone/>
          </a:pPr>
          <a:endParaRPr lang="en-US" sz="1450" kern="1200" dirty="0"/>
        </a:p>
        <a:p>
          <a:pPr marL="0" lvl="0" indent="0" algn="ctr" defTabSz="644525">
            <a:lnSpc>
              <a:spcPct val="90000"/>
            </a:lnSpc>
            <a:spcBef>
              <a:spcPct val="0"/>
            </a:spcBef>
            <a:spcAft>
              <a:spcPct val="35000"/>
            </a:spcAft>
            <a:buNone/>
          </a:pPr>
          <a:r>
            <a:rPr lang="en-US" sz="1450" kern="1200" dirty="0"/>
            <a:t> This information is crucial for decision-makers to understand the financial health of the organization. </a:t>
          </a:r>
        </a:p>
        <a:p>
          <a:pPr marL="0" lvl="0" indent="0" algn="ctr" defTabSz="644525">
            <a:lnSpc>
              <a:spcPct val="90000"/>
            </a:lnSpc>
            <a:spcBef>
              <a:spcPct val="0"/>
            </a:spcBef>
            <a:spcAft>
              <a:spcPct val="35000"/>
            </a:spcAft>
            <a:buNone/>
          </a:pPr>
          <a:endParaRPr lang="en-US" sz="1450" kern="1200" dirty="0"/>
        </a:p>
        <a:p>
          <a:pPr marL="0" lvl="0" indent="0" algn="ctr" defTabSz="644525">
            <a:lnSpc>
              <a:spcPct val="90000"/>
            </a:lnSpc>
            <a:spcBef>
              <a:spcPct val="0"/>
            </a:spcBef>
            <a:spcAft>
              <a:spcPct val="35000"/>
            </a:spcAft>
            <a:buNone/>
          </a:pPr>
          <a:r>
            <a:rPr lang="en-US" sz="1450" kern="1200" dirty="0"/>
            <a:t>It helps in strategizing and allocating resources effectively, ensuring that financial sustainability aligns with the mission of providing quality patient care.</a:t>
          </a:r>
          <a:endParaRPr lang="en-IN" sz="1450" kern="1200" dirty="0"/>
        </a:p>
      </dsp:txBody>
      <dsp:txXfrm>
        <a:off x="4325846" y="133332"/>
        <a:ext cx="3002289" cy="5160656"/>
      </dsp:txXfrm>
    </dsp:sp>
    <dsp:sp modelId="{517389C4-1035-4716-A260-A86980B0D433}">
      <dsp:nvSpPr>
        <dsp:cNvPr id="0" name=""/>
        <dsp:cNvSpPr/>
      </dsp:nvSpPr>
      <dsp:spPr>
        <a:xfrm>
          <a:off x="7690390" y="2380289"/>
          <a:ext cx="569957" cy="666742"/>
        </a:xfrm>
        <a:prstGeom prst="rightArrow">
          <a:avLst>
            <a:gd name="adj1" fmla="val 60000"/>
            <a:gd name="adj2" fmla="val 50000"/>
          </a:avLst>
        </a:prstGeom>
        <a:solidFill>
          <a:schemeClr val="accent1">
            <a:lumMod val="75000"/>
          </a:schemeClr>
        </a:solidFill>
        <a:ln>
          <a:solidFill>
            <a:schemeClr val="accent1">
              <a:lumMod val="50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7690390" y="2513637"/>
        <a:ext cx="398970" cy="400046"/>
      </dsp:txXfrm>
    </dsp:sp>
    <dsp:sp modelId="{FBCEB28D-8C83-4B67-8C21-CEDA0EBFE8FE}">
      <dsp:nvSpPr>
        <dsp:cNvPr id="0" name=""/>
        <dsp:cNvSpPr/>
      </dsp:nvSpPr>
      <dsp:spPr>
        <a:xfrm>
          <a:off x="8496934" y="62546"/>
          <a:ext cx="3196172" cy="5302227"/>
        </a:xfrm>
        <a:prstGeom prst="roundRect">
          <a:avLst>
            <a:gd name="adj" fmla="val 10000"/>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44525">
            <a:lnSpc>
              <a:spcPct val="90000"/>
            </a:lnSpc>
            <a:spcBef>
              <a:spcPct val="0"/>
            </a:spcBef>
            <a:spcAft>
              <a:spcPct val="35000"/>
            </a:spcAft>
            <a:buNone/>
          </a:pPr>
          <a:r>
            <a:rPr lang="en-US" sz="1450" b="1" kern="1200" dirty="0"/>
            <a:t>Chain Organization Performance:</a:t>
          </a:r>
          <a:r>
            <a:rPr lang="en-US" sz="1450" kern="1200" dirty="0"/>
            <a:t> </a:t>
          </a:r>
        </a:p>
        <a:p>
          <a:pPr marL="0" lvl="0" indent="0" algn="ctr" defTabSz="644525">
            <a:lnSpc>
              <a:spcPct val="90000"/>
            </a:lnSpc>
            <a:spcBef>
              <a:spcPct val="0"/>
            </a:spcBef>
            <a:spcAft>
              <a:spcPct val="35000"/>
            </a:spcAft>
            <a:buNone/>
          </a:pPr>
          <a:endParaRPr lang="en-US" sz="1450" kern="1200" dirty="0"/>
        </a:p>
        <a:p>
          <a:pPr marL="0" lvl="0" indent="0" algn="ctr" defTabSz="644525">
            <a:lnSpc>
              <a:spcPct val="90000"/>
            </a:lnSpc>
            <a:spcBef>
              <a:spcPct val="0"/>
            </a:spcBef>
            <a:spcAft>
              <a:spcPct val="35000"/>
            </a:spcAft>
            <a:buNone/>
          </a:pPr>
          <a:r>
            <a:rPr lang="en-US" sz="1450" kern="1200" dirty="0"/>
            <a:t>Analyzing chain organizations with respect to Total Performance Score allows decision-makers to identify high-performing and underperforming chains. </a:t>
          </a:r>
        </a:p>
        <a:p>
          <a:pPr marL="0" lvl="0" indent="0" algn="ctr" defTabSz="644525">
            <a:lnSpc>
              <a:spcPct val="90000"/>
            </a:lnSpc>
            <a:spcBef>
              <a:spcPct val="0"/>
            </a:spcBef>
            <a:spcAft>
              <a:spcPct val="35000"/>
            </a:spcAft>
            <a:buNone/>
          </a:pPr>
          <a:endParaRPr lang="en-US" sz="1450" kern="1200" dirty="0"/>
        </a:p>
        <a:p>
          <a:pPr marL="0" lvl="0" indent="0" algn="ctr" defTabSz="644525">
            <a:lnSpc>
              <a:spcPct val="90000"/>
            </a:lnSpc>
            <a:spcBef>
              <a:spcPct val="0"/>
            </a:spcBef>
            <a:spcAft>
              <a:spcPct val="35000"/>
            </a:spcAft>
            <a:buNone/>
          </a:pPr>
          <a:r>
            <a:rPr lang="en-US" sz="1450" kern="1200" dirty="0"/>
            <a:t>This insight can be instrumental in fostering collaboration and knowledge-sharing among chain-owned dialysis centers, promoting best practices and elevating overall performance.</a:t>
          </a:r>
          <a:endParaRPr lang="en-IN" sz="1450" kern="1200" dirty="0"/>
        </a:p>
      </dsp:txBody>
      <dsp:txXfrm>
        <a:off x="8590547" y="156159"/>
        <a:ext cx="3008946" cy="511500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9D25C-11BD-4E73-A784-A6020D2EEA6E}">
      <dsp:nvSpPr>
        <dsp:cNvPr id="0" name=""/>
        <dsp:cNvSpPr/>
      </dsp:nvSpPr>
      <dsp:spPr>
        <a:xfrm>
          <a:off x="74488" y="28591"/>
          <a:ext cx="3065269" cy="4970533"/>
        </a:xfrm>
        <a:prstGeom prst="roundRect">
          <a:avLst>
            <a:gd name="adj" fmla="val 10000"/>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Operational Efficiency:</a:t>
          </a:r>
        </a:p>
        <a:p>
          <a:pPr marL="0" lvl="0" indent="0" algn="ctr" defTabSz="622300">
            <a:lnSpc>
              <a:spcPct val="90000"/>
            </a:lnSpc>
            <a:spcBef>
              <a:spcPct val="0"/>
            </a:spcBef>
            <a:spcAft>
              <a:spcPct val="35000"/>
            </a:spcAft>
            <a:buNone/>
          </a:pPr>
          <a:endParaRPr lang="en-US" sz="1400" b="1" kern="1200" dirty="0"/>
        </a:p>
        <a:p>
          <a:pPr marL="0" lvl="0" indent="0" algn="ctr" defTabSz="622300">
            <a:lnSpc>
              <a:spcPct val="90000"/>
            </a:lnSpc>
            <a:spcBef>
              <a:spcPct val="0"/>
            </a:spcBef>
            <a:spcAft>
              <a:spcPct val="35000"/>
            </a:spcAft>
            <a:buNone/>
          </a:pPr>
          <a:r>
            <a:rPr lang="en-US" sz="1400" kern="1200" dirty="0"/>
            <a:t> The Dialysis Stations Stats provide insights into the operational capacity of dialysis centers. </a:t>
          </a:r>
        </a:p>
        <a:p>
          <a:pPr marL="0" lvl="0" indent="0" algn="ctr" defTabSz="622300">
            <a:lnSpc>
              <a:spcPct val="90000"/>
            </a:lnSpc>
            <a:spcBef>
              <a:spcPct val="0"/>
            </a:spcBef>
            <a:spcAft>
              <a:spcPct val="35000"/>
            </a:spcAft>
            <a:buNone/>
          </a:pPr>
          <a:endParaRPr lang="en-US" sz="1400" kern="1200" dirty="0"/>
        </a:p>
        <a:p>
          <a:pPr marL="0" lvl="0" indent="0" algn="ctr" defTabSz="622300">
            <a:lnSpc>
              <a:spcPct val="90000"/>
            </a:lnSpc>
            <a:spcBef>
              <a:spcPct val="0"/>
            </a:spcBef>
            <a:spcAft>
              <a:spcPct val="35000"/>
            </a:spcAft>
            <a:buNone/>
          </a:pPr>
          <a:r>
            <a:rPr lang="en-US" sz="1400" kern="1200" dirty="0"/>
            <a:t>Decision-makers can use this information to optimize resource allocation, streamline workflows, and enhance overall operational efficiency.</a:t>
          </a:r>
        </a:p>
        <a:p>
          <a:pPr marL="0" lvl="0" indent="0" algn="ctr" defTabSz="622300">
            <a:lnSpc>
              <a:spcPct val="90000"/>
            </a:lnSpc>
            <a:spcBef>
              <a:spcPct val="0"/>
            </a:spcBef>
            <a:spcAft>
              <a:spcPct val="35000"/>
            </a:spcAft>
            <a:buNone/>
          </a:pPr>
          <a:r>
            <a:rPr lang="en-US" sz="1400" kern="1200" dirty="0"/>
            <a:t> </a:t>
          </a:r>
        </a:p>
        <a:p>
          <a:pPr marL="0" lvl="0" indent="0" algn="ctr" defTabSz="622300">
            <a:lnSpc>
              <a:spcPct val="90000"/>
            </a:lnSpc>
            <a:spcBef>
              <a:spcPct val="0"/>
            </a:spcBef>
            <a:spcAft>
              <a:spcPct val="35000"/>
            </a:spcAft>
            <a:buNone/>
          </a:pPr>
          <a:r>
            <a:rPr lang="en-US" sz="1400" kern="1200" dirty="0"/>
            <a:t>Understanding the distribution of dialysis stations helps in identifying outliers and addressing capacity-related challenges.</a:t>
          </a:r>
          <a:endParaRPr lang="en-IN" sz="1400" kern="1200" dirty="0"/>
        </a:p>
      </dsp:txBody>
      <dsp:txXfrm>
        <a:off x="164267" y="118370"/>
        <a:ext cx="2885711" cy="4790975"/>
      </dsp:txXfrm>
    </dsp:sp>
    <dsp:sp modelId="{173B4221-72A5-48F9-B5A6-40ABA3375DCE}">
      <dsp:nvSpPr>
        <dsp:cNvPr id="0" name=""/>
        <dsp:cNvSpPr/>
      </dsp:nvSpPr>
      <dsp:spPr>
        <a:xfrm rot="17446">
          <a:off x="3431319" y="2154597"/>
          <a:ext cx="618126" cy="740172"/>
        </a:xfrm>
        <a:prstGeom prst="rightArrow">
          <a:avLst>
            <a:gd name="adj1" fmla="val 60000"/>
            <a:gd name="adj2" fmla="val 50000"/>
          </a:avLst>
        </a:prstGeom>
        <a:solidFill>
          <a:schemeClr val="tx2"/>
        </a:solidFill>
        <a:ln>
          <a:solidFill>
            <a:schemeClr val="accent1">
              <a:lumMod val="50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a:off x="3431320" y="2302160"/>
        <a:ext cx="432688" cy="444104"/>
      </dsp:txXfrm>
    </dsp:sp>
    <dsp:sp modelId="{94DF9C7F-B38C-4FA6-9FCA-3E63B21483C1}">
      <dsp:nvSpPr>
        <dsp:cNvPr id="0" name=""/>
        <dsp:cNvSpPr/>
      </dsp:nvSpPr>
      <dsp:spPr>
        <a:xfrm>
          <a:off x="4306019" y="57152"/>
          <a:ext cx="3094189" cy="4956506"/>
        </a:xfrm>
        <a:prstGeom prst="roundRect">
          <a:avLst>
            <a:gd name="adj" fmla="val 10000"/>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Quality of Care and Compliance:</a:t>
          </a:r>
          <a:r>
            <a:rPr lang="en-US" sz="1400" kern="1200" dirty="0">
              <a:solidFill>
                <a:schemeClr val="bg1"/>
              </a:solidFill>
            </a:rPr>
            <a:t> </a:t>
          </a:r>
        </a:p>
        <a:p>
          <a:pPr marL="0" lvl="0" indent="0" algn="ctr" defTabSz="622300">
            <a:lnSpc>
              <a:spcPct val="90000"/>
            </a:lnSpc>
            <a:spcBef>
              <a:spcPct val="0"/>
            </a:spcBef>
            <a:spcAft>
              <a:spcPct val="35000"/>
            </a:spcAft>
            <a:buNone/>
          </a:pPr>
          <a:endParaRPr lang="en-US" sz="1400" kern="1200" dirty="0"/>
        </a:p>
        <a:p>
          <a:pPr marL="0" lvl="0" indent="0" algn="ctr" defTabSz="622300">
            <a:lnSpc>
              <a:spcPct val="90000"/>
            </a:lnSpc>
            <a:spcBef>
              <a:spcPct val="0"/>
            </a:spcBef>
            <a:spcAft>
              <a:spcPct val="35000"/>
            </a:spcAft>
            <a:buNone/>
          </a:pPr>
          <a:r>
            <a:rPr lang="en-US" sz="1400" kern="1200" dirty="0"/>
            <a:t>The # of Category Text - As Expected contributes to assessing the quality of care delivered by identifying areas where performance consistently meets expectations. </a:t>
          </a:r>
        </a:p>
        <a:p>
          <a:pPr marL="0" lvl="0" indent="0" algn="ctr" defTabSz="622300">
            <a:lnSpc>
              <a:spcPct val="90000"/>
            </a:lnSpc>
            <a:spcBef>
              <a:spcPct val="0"/>
            </a:spcBef>
            <a:spcAft>
              <a:spcPct val="35000"/>
            </a:spcAft>
            <a:buNone/>
          </a:pPr>
          <a:endParaRPr lang="en-US" sz="1400" kern="1200" dirty="0"/>
        </a:p>
        <a:p>
          <a:pPr marL="0" lvl="0" indent="0" algn="ctr" defTabSz="622300">
            <a:lnSpc>
              <a:spcPct val="90000"/>
            </a:lnSpc>
            <a:spcBef>
              <a:spcPct val="0"/>
            </a:spcBef>
            <a:spcAft>
              <a:spcPct val="35000"/>
            </a:spcAft>
            <a:buNone/>
          </a:pPr>
          <a:r>
            <a:rPr lang="en-US" sz="1400" kern="1200" dirty="0"/>
            <a:t>This insight is valuable for maintaining compliance with healthcare standards and regulations, ensuring that patients receive care that aligns with expected benchmarks.</a:t>
          </a:r>
          <a:endParaRPr lang="en-IN" sz="1400" kern="1200" dirty="0"/>
        </a:p>
      </dsp:txBody>
      <dsp:txXfrm>
        <a:off x="4396645" y="147778"/>
        <a:ext cx="2912937" cy="4775254"/>
      </dsp:txXfrm>
    </dsp:sp>
    <dsp:sp modelId="{328CB516-B154-4E86-AC95-859AECCD59EB}">
      <dsp:nvSpPr>
        <dsp:cNvPr id="0" name=""/>
        <dsp:cNvSpPr/>
      </dsp:nvSpPr>
      <dsp:spPr>
        <a:xfrm rot="13930">
          <a:off x="7661559" y="2173769"/>
          <a:ext cx="554071" cy="740172"/>
        </a:xfrm>
        <a:prstGeom prst="rightArrow">
          <a:avLst>
            <a:gd name="adj1" fmla="val 60000"/>
            <a:gd name="adj2" fmla="val 50000"/>
          </a:avLst>
        </a:prstGeom>
        <a:solidFill>
          <a:schemeClr val="tx2"/>
        </a:solidFill>
        <a:ln>
          <a:solidFill>
            <a:schemeClr val="tx2">
              <a:lumMod val="50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a:off x="7661560" y="2321466"/>
        <a:ext cx="387850" cy="444104"/>
      </dsp:txXfrm>
    </dsp:sp>
    <dsp:sp modelId="{3885995A-624E-4C92-AFB0-06C3DCA448BE}">
      <dsp:nvSpPr>
        <dsp:cNvPr id="0" name=""/>
        <dsp:cNvSpPr/>
      </dsp:nvSpPr>
      <dsp:spPr>
        <a:xfrm>
          <a:off x="8445619" y="71432"/>
          <a:ext cx="3135585" cy="4961660"/>
        </a:xfrm>
        <a:prstGeom prst="roundRect">
          <a:avLst>
            <a:gd name="adj" fmla="val 10000"/>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Financial Impact on Payment Reduction:</a:t>
          </a:r>
        </a:p>
        <a:p>
          <a:pPr marL="0" lvl="0" indent="0" algn="ctr" defTabSz="622300">
            <a:lnSpc>
              <a:spcPct val="90000"/>
            </a:lnSpc>
            <a:spcBef>
              <a:spcPct val="0"/>
            </a:spcBef>
            <a:spcAft>
              <a:spcPct val="35000"/>
            </a:spcAft>
            <a:buNone/>
          </a:pPr>
          <a:r>
            <a:rPr lang="en-US" sz="1400" kern="1200" dirty="0"/>
            <a:t> </a:t>
          </a:r>
        </a:p>
        <a:p>
          <a:pPr marL="0" lvl="0" indent="0" algn="ctr" defTabSz="622300">
            <a:lnSpc>
              <a:spcPct val="90000"/>
            </a:lnSpc>
            <a:spcBef>
              <a:spcPct val="0"/>
            </a:spcBef>
            <a:spcAft>
              <a:spcPct val="35000"/>
            </a:spcAft>
            <a:buNone/>
          </a:pPr>
          <a:r>
            <a:rPr lang="en-US" sz="1400" kern="1200" dirty="0"/>
            <a:t>The Average Payment Reduction Rate provides an understanding of the financial implications of performance. </a:t>
          </a:r>
        </a:p>
        <a:p>
          <a:pPr marL="0" lvl="0" indent="0" algn="ctr" defTabSz="622300">
            <a:lnSpc>
              <a:spcPct val="90000"/>
            </a:lnSpc>
            <a:spcBef>
              <a:spcPct val="0"/>
            </a:spcBef>
            <a:spcAft>
              <a:spcPct val="35000"/>
            </a:spcAft>
            <a:buNone/>
          </a:pPr>
          <a:endParaRPr lang="en-US" sz="1400" kern="1200" dirty="0"/>
        </a:p>
        <a:p>
          <a:pPr marL="0" lvl="0" indent="0" algn="ctr" defTabSz="622300">
            <a:lnSpc>
              <a:spcPct val="90000"/>
            </a:lnSpc>
            <a:spcBef>
              <a:spcPct val="0"/>
            </a:spcBef>
            <a:spcAft>
              <a:spcPct val="35000"/>
            </a:spcAft>
            <a:buNone/>
          </a:pPr>
          <a:r>
            <a:rPr lang="en-US" sz="1400" kern="1200" dirty="0"/>
            <a:t>Decision-makers can use this information to assess the effectiveness of cost-saving measures and develop strategies to minimize payment reductions while maintaining high-quality patient care.</a:t>
          </a:r>
          <a:endParaRPr lang="en-IN" sz="1400" kern="1200" dirty="0"/>
        </a:p>
      </dsp:txBody>
      <dsp:txXfrm>
        <a:off x="8537457" y="163270"/>
        <a:ext cx="2951909" cy="477798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C190BD-0E0F-41F2-8BB4-7D9684E7C438}">
      <dsp:nvSpPr>
        <dsp:cNvPr id="0" name=""/>
        <dsp:cNvSpPr/>
      </dsp:nvSpPr>
      <dsp:spPr>
        <a:xfrm>
          <a:off x="0" y="222759"/>
          <a:ext cx="11152682" cy="1308806"/>
        </a:xfrm>
        <a:prstGeom prst="roundRect">
          <a:avLst/>
        </a:prstGeom>
        <a:solidFill>
          <a:schemeClr val="accent2">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solidFill>
            </a:rPr>
            <a:t>The Dialysis of Patients dashboard provides a comprehensive view of key performance indicators, enabling healthcare professionals and decision-makers to identify trends, make informed decisions, and implement improvements in patient care and operational efficiency across dialysis centers. </a:t>
          </a:r>
        </a:p>
        <a:p>
          <a:pPr marL="0" lvl="0" indent="0" algn="l" defTabSz="755650">
            <a:lnSpc>
              <a:spcPct val="90000"/>
            </a:lnSpc>
            <a:spcBef>
              <a:spcPct val="0"/>
            </a:spcBef>
            <a:spcAft>
              <a:spcPct val="35000"/>
            </a:spcAft>
            <a:buNone/>
          </a:pPr>
          <a:r>
            <a:rPr lang="en-US" sz="1700" kern="1200" dirty="0">
              <a:solidFill>
                <a:schemeClr val="tx1"/>
              </a:solidFill>
            </a:rPr>
            <a:t>Regular monitoring and analysis of these KPIs will contribute to better patient outcomes and enhanced organizational performance in the healthcare domain. </a:t>
          </a:r>
          <a:endParaRPr lang="en-IN" sz="1700" kern="1200" dirty="0">
            <a:solidFill>
              <a:schemeClr val="tx1"/>
            </a:solidFill>
          </a:endParaRPr>
        </a:p>
      </dsp:txBody>
      <dsp:txXfrm>
        <a:off x="63891" y="286650"/>
        <a:ext cx="11024900" cy="118102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3F92A-64AF-421C-94C9-49923BEC8271}">
      <dsp:nvSpPr>
        <dsp:cNvPr id="0" name=""/>
        <dsp:cNvSpPr/>
      </dsp:nvSpPr>
      <dsp:spPr>
        <a:xfrm>
          <a:off x="1512689" y="840"/>
          <a:ext cx="7033021" cy="3516510"/>
        </a:xfrm>
        <a:prstGeom prst="roundRect">
          <a:avLst>
            <a:gd name="adj" fmla="val 10000"/>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IN" sz="6500" b="1" kern="1200" dirty="0"/>
            <a:t>THANK YOU </a:t>
          </a:r>
          <a:endParaRPr lang="en-IN" sz="6500" kern="1200" dirty="0"/>
        </a:p>
      </dsp:txBody>
      <dsp:txXfrm>
        <a:off x="1615684" y="103835"/>
        <a:ext cx="6827031" cy="3310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9E16F-973A-494A-8626-61917DF20B84}">
      <dsp:nvSpPr>
        <dsp:cNvPr id="0" name=""/>
        <dsp:cNvSpPr/>
      </dsp:nvSpPr>
      <dsp:spPr>
        <a:xfrm>
          <a:off x="0" y="104935"/>
          <a:ext cx="11647356" cy="1269543"/>
        </a:xfrm>
        <a:prstGeom prst="roundRect">
          <a:avLst/>
        </a:prstGeom>
        <a:solidFill>
          <a:schemeClr val="tx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 "Dialysis of Patients" project in the healthcare domain aims to comprehensively analyze and visualize key performance indicators (KPIs) related to dialysis facilities. This project utilizes two datasets, namely "Dialysis 1" and "Dialysis 2," each providing unique perspectives on dialysis facilities' performance. The KPIs have been explored and visualized using various tools such as Excel, Tableau, SQL, and Power BI to provide a comprehensive and insightful dashboard</a:t>
          </a:r>
          <a:endParaRPr lang="en-IN" sz="1500" kern="1200" dirty="0"/>
        </a:p>
      </dsp:txBody>
      <dsp:txXfrm>
        <a:off x="61974" y="166909"/>
        <a:ext cx="11523408" cy="11455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7EF3D-FFAC-41D3-9A86-0666CB312237}">
      <dsp:nvSpPr>
        <dsp:cNvPr id="0" name=""/>
        <dsp:cNvSpPr/>
      </dsp:nvSpPr>
      <dsp:spPr>
        <a:xfrm>
          <a:off x="2263271" y="614"/>
          <a:ext cx="8597560" cy="239819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This dataset provides a detailed overview of dialysis facilities, encompassing critical information such as provider details, facility names, state-wise ratings, patient outcomes, and operational statistics.</a:t>
          </a:r>
          <a:endParaRPr lang="en-IN" sz="1700" kern="1200" dirty="0"/>
        </a:p>
        <a:p>
          <a:pPr marL="171450" lvl="1" indent="-171450" algn="l" defTabSz="755650">
            <a:lnSpc>
              <a:spcPct val="90000"/>
            </a:lnSpc>
            <a:spcBef>
              <a:spcPct val="0"/>
            </a:spcBef>
            <a:spcAft>
              <a:spcPct val="15000"/>
            </a:spcAft>
            <a:buChar char="•"/>
          </a:pPr>
          <a:r>
            <a:rPr lang="en-US" sz="1700" kern="1200"/>
            <a:t>Key dimensions include patient transfusions, hypercalcemia incidents, hospitalization rates, survival rates, and infection occurrences.</a:t>
          </a:r>
          <a:endParaRPr lang="en-IN" sz="1700" kern="1200"/>
        </a:p>
        <a:p>
          <a:pPr marL="171450" lvl="1" indent="-171450" algn="l" defTabSz="755650">
            <a:lnSpc>
              <a:spcPct val="90000"/>
            </a:lnSpc>
            <a:spcBef>
              <a:spcPct val="0"/>
            </a:spcBef>
            <a:spcAft>
              <a:spcPct val="15000"/>
            </a:spcAft>
            <a:buChar char="•"/>
          </a:pPr>
          <a:r>
            <a:rPr lang="en-US" sz="1700" kern="1200" dirty="0"/>
            <a:t>Facility characteristics such as profit status, chain ownership, and the number of dialysis stations are also examined.</a:t>
          </a:r>
          <a:endParaRPr lang="en-IN" sz="1700" kern="1200" dirty="0"/>
        </a:p>
      </dsp:txBody>
      <dsp:txXfrm>
        <a:off x="2263271" y="300389"/>
        <a:ext cx="7698236" cy="1798647"/>
      </dsp:txXfrm>
    </dsp:sp>
    <dsp:sp modelId="{95EC5FE3-F22F-42B6-B1F3-74AD58A543BC}">
      <dsp:nvSpPr>
        <dsp:cNvPr id="0" name=""/>
        <dsp:cNvSpPr/>
      </dsp:nvSpPr>
      <dsp:spPr>
        <a:xfrm>
          <a:off x="0" y="436079"/>
          <a:ext cx="2101336" cy="1500360"/>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t>Dialysis-1 Dataset:</a:t>
          </a:r>
          <a:endParaRPr lang="en-IN" sz="2800" kern="1200" dirty="0"/>
        </a:p>
      </dsp:txBody>
      <dsp:txXfrm>
        <a:off x="73242" y="509321"/>
        <a:ext cx="1954852" cy="1353876"/>
      </dsp:txXfrm>
    </dsp:sp>
    <dsp:sp modelId="{D6C9F47D-AE10-4218-8ECC-0C7842D48469}">
      <dsp:nvSpPr>
        <dsp:cNvPr id="0" name=""/>
        <dsp:cNvSpPr/>
      </dsp:nvSpPr>
      <dsp:spPr>
        <a:xfrm>
          <a:off x="2364438" y="2638631"/>
          <a:ext cx="8496371" cy="239819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US" sz="1700" kern="1200"/>
            <a:t>This supplementary dataset adds depth to the analysis by incorporating specific metrics related to individual dialysis centers.</a:t>
          </a:r>
          <a:endParaRPr lang="en-IN" sz="1700" kern="1200"/>
        </a:p>
        <a:p>
          <a:pPr marL="171450" lvl="1" indent="-171450" algn="l" defTabSz="755650">
            <a:lnSpc>
              <a:spcPct val="90000"/>
            </a:lnSpc>
            <a:spcBef>
              <a:spcPct val="0"/>
            </a:spcBef>
            <a:spcAft>
              <a:spcPct val="15000"/>
            </a:spcAft>
            <a:buChar char="•"/>
          </a:pPr>
          <a:r>
            <a:rPr lang="en-US" sz="1700" kern="1200" dirty="0"/>
            <a:t>Metrics include </a:t>
          </a:r>
          <a:r>
            <a:rPr lang="en-US" sz="1700" kern="1200" dirty="0" err="1"/>
            <a:t>VATCatheter</a:t>
          </a:r>
          <a:r>
            <a:rPr lang="en-US" sz="1700" kern="1200" dirty="0"/>
            <a:t>, </a:t>
          </a:r>
          <a:r>
            <a:rPr lang="en-US" sz="1700" kern="1200" dirty="0" err="1"/>
            <a:t>VATFistula</a:t>
          </a:r>
          <a:r>
            <a:rPr lang="en-US" sz="1700" kern="1200" dirty="0"/>
            <a:t>, </a:t>
          </a:r>
          <a:r>
            <a:rPr lang="en-US" sz="1700" kern="1200" dirty="0" err="1"/>
            <a:t>NKt</a:t>
          </a:r>
          <a:r>
            <a:rPr lang="en-US" sz="1700" kern="1200" dirty="0"/>
            <a:t>/</a:t>
          </a:r>
          <a:r>
            <a:rPr lang="en-US" sz="1700" kern="1200" dirty="0" err="1"/>
            <a:t>VComprehensive</a:t>
          </a:r>
          <a:r>
            <a:rPr lang="en-US" sz="1700" kern="1200" dirty="0"/>
            <a:t>, Hypercalcemia, NHSNBSI, and an overall Total Performance Score.</a:t>
          </a:r>
          <a:endParaRPr lang="en-IN" sz="1700" kern="1200" dirty="0"/>
        </a:p>
        <a:p>
          <a:pPr marL="171450" lvl="1" indent="-171450" algn="l" defTabSz="755650">
            <a:lnSpc>
              <a:spcPct val="90000"/>
            </a:lnSpc>
            <a:spcBef>
              <a:spcPct val="0"/>
            </a:spcBef>
            <a:spcAft>
              <a:spcPct val="15000"/>
            </a:spcAft>
            <a:buChar char="•"/>
          </a:pPr>
          <a:r>
            <a:rPr lang="en-US" sz="1700" kern="1200" dirty="0"/>
            <a:t>Additionally, the dataset includes payment reduction percentages for the year 2020, offering insights into the financial landscape of these facilities.</a:t>
          </a:r>
          <a:endParaRPr lang="en-IN" sz="1700" kern="1200" dirty="0"/>
        </a:p>
      </dsp:txBody>
      <dsp:txXfrm>
        <a:off x="2364438" y="2938406"/>
        <a:ext cx="7597047" cy="1798647"/>
      </dsp:txXfrm>
    </dsp:sp>
    <dsp:sp modelId="{66791EB4-2CB8-4EC9-BB22-AEE5DD4860F5}">
      <dsp:nvSpPr>
        <dsp:cNvPr id="0" name=""/>
        <dsp:cNvSpPr/>
      </dsp:nvSpPr>
      <dsp:spPr>
        <a:xfrm>
          <a:off x="0" y="3033075"/>
          <a:ext cx="2202481" cy="1609262"/>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t>Dialysis-2 Dataset:</a:t>
          </a:r>
          <a:endParaRPr lang="en-IN" sz="2800" kern="1200" dirty="0"/>
        </a:p>
      </dsp:txBody>
      <dsp:txXfrm>
        <a:off x="78558" y="3111633"/>
        <a:ext cx="2045365" cy="14521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F26D8-06E3-409B-8322-66E32BD2D6C2}">
      <dsp:nvSpPr>
        <dsp:cNvPr id="0" name=""/>
        <dsp:cNvSpPr/>
      </dsp:nvSpPr>
      <dsp:spPr>
        <a:xfrm rot="5400000">
          <a:off x="6761285" y="-3656217"/>
          <a:ext cx="671994" cy="8157649"/>
        </a:xfrm>
        <a:prstGeom prst="round2Same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Analyzes the distribution of patients across different summaries, providing insights into the facility's overall patient-related metrics.</a:t>
          </a:r>
          <a:endParaRPr lang="en-IN" sz="1500" kern="1200" dirty="0"/>
        </a:p>
      </dsp:txBody>
      <dsp:txXfrm rot="-5400000">
        <a:off x="3018458" y="119414"/>
        <a:ext cx="8124845" cy="606386"/>
      </dsp:txXfrm>
    </dsp:sp>
    <dsp:sp modelId="{A5DDBFA2-9B72-4870-8A0C-5FEC8D7BD8FB}">
      <dsp:nvSpPr>
        <dsp:cNvPr id="0" name=""/>
        <dsp:cNvSpPr/>
      </dsp:nvSpPr>
      <dsp:spPr>
        <a:xfrm>
          <a:off x="188018" y="2610"/>
          <a:ext cx="2830439" cy="839993"/>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Number of Patients across Various Summaries :</a:t>
          </a:r>
          <a:endParaRPr lang="en-IN" sz="1600" kern="1200" dirty="0"/>
        </a:p>
      </dsp:txBody>
      <dsp:txXfrm>
        <a:off x="229023" y="43615"/>
        <a:ext cx="2748429" cy="757983"/>
      </dsp:txXfrm>
    </dsp:sp>
    <dsp:sp modelId="{B22AE0AD-3FA2-4AAD-99A5-68ADC5273969}">
      <dsp:nvSpPr>
        <dsp:cNvPr id="0" name=""/>
        <dsp:cNvSpPr/>
      </dsp:nvSpPr>
      <dsp:spPr>
        <a:xfrm rot="5400000">
          <a:off x="6598854" y="-2701277"/>
          <a:ext cx="960771" cy="813253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Explores the distribution and performance statistics of profit and non-profit dialysis facilities, shedding light on potential differences in outcomes and operations.</a:t>
          </a:r>
          <a:endParaRPr lang="en-IN" sz="1500" kern="1200" dirty="0"/>
        </a:p>
      </dsp:txBody>
      <dsp:txXfrm rot="-5400000">
        <a:off x="3012974" y="931504"/>
        <a:ext cx="8085631" cy="866969"/>
      </dsp:txXfrm>
    </dsp:sp>
    <dsp:sp modelId="{C7895F80-1887-446B-8625-1C94CAC199FD}">
      <dsp:nvSpPr>
        <dsp:cNvPr id="0" name=""/>
        <dsp:cNvSpPr/>
      </dsp:nvSpPr>
      <dsp:spPr>
        <a:xfrm>
          <a:off x="188018" y="944992"/>
          <a:ext cx="2824955" cy="839993"/>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Profit vs. Non-Profit Stats :</a:t>
          </a:r>
          <a:endParaRPr lang="en-IN" sz="1600" kern="1200" dirty="0"/>
        </a:p>
      </dsp:txBody>
      <dsp:txXfrm>
        <a:off x="229023" y="985997"/>
        <a:ext cx="2742945" cy="757983"/>
      </dsp:txXfrm>
    </dsp:sp>
    <dsp:sp modelId="{D90A8600-8F14-43FA-8EAC-2762813CE9DD}">
      <dsp:nvSpPr>
        <dsp:cNvPr id="0" name=""/>
        <dsp:cNvSpPr/>
      </dsp:nvSpPr>
      <dsp:spPr>
        <a:xfrm rot="5400000">
          <a:off x="6746014" y="-1756141"/>
          <a:ext cx="671994" cy="8127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Investigates the relationship between chain-owned organizations and total performance scores, identifying facilities with no score and potential areas for improvement.</a:t>
          </a:r>
          <a:endParaRPr lang="en-IN" sz="1500" kern="1200" dirty="0"/>
        </a:p>
      </dsp:txBody>
      <dsp:txXfrm rot="-5400000">
        <a:off x="3018499" y="2004178"/>
        <a:ext cx="8094221" cy="606386"/>
      </dsp:txXfrm>
    </dsp:sp>
    <dsp:sp modelId="{0CD0BB59-BCFF-4BDC-B241-6B8D5B64CC64}">
      <dsp:nvSpPr>
        <dsp:cNvPr id="0" name=""/>
        <dsp:cNvSpPr/>
      </dsp:nvSpPr>
      <dsp:spPr>
        <a:xfrm>
          <a:off x="188018" y="1887374"/>
          <a:ext cx="2830480" cy="839993"/>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Chain Organizations with Total Performance Score as No Score :</a:t>
          </a:r>
          <a:endParaRPr lang="en-IN" sz="1600" kern="1200" dirty="0"/>
        </a:p>
      </dsp:txBody>
      <dsp:txXfrm>
        <a:off x="229023" y="1928379"/>
        <a:ext cx="2748470" cy="757983"/>
      </dsp:txXfrm>
    </dsp:sp>
    <dsp:sp modelId="{9F9570A5-AA03-4280-949F-44F4D2B159E7}">
      <dsp:nvSpPr>
        <dsp:cNvPr id="0" name=""/>
        <dsp:cNvSpPr/>
      </dsp:nvSpPr>
      <dsp:spPr>
        <a:xfrm rot="5400000">
          <a:off x="6789246" y="-917379"/>
          <a:ext cx="671994" cy="8213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Provides an overview of the distribution of dialysis stations, categorizing facilities into low, medium, and high capacity based on the number of stations.</a:t>
          </a:r>
          <a:endParaRPr lang="en-IN" sz="1500" kern="1200" dirty="0"/>
        </a:p>
      </dsp:txBody>
      <dsp:txXfrm rot="-5400000">
        <a:off x="3018499" y="2886172"/>
        <a:ext cx="8180684" cy="606386"/>
      </dsp:txXfrm>
    </dsp:sp>
    <dsp:sp modelId="{5A5F5643-BC31-4575-8D08-425CC6A9196D}">
      <dsp:nvSpPr>
        <dsp:cNvPr id="0" name=""/>
        <dsp:cNvSpPr/>
      </dsp:nvSpPr>
      <dsp:spPr>
        <a:xfrm>
          <a:off x="188018" y="2769367"/>
          <a:ext cx="2830480" cy="839993"/>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Dialysis Stations Stats :</a:t>
          </a:r>
          <a:endParaRPr lang="en-IN" sz="1600" kern="1200" dirty="0"/>
        </a:p>
      </dsp:txBody>
      <dsp:txXfrm>
        <a:off x="229023" y="2810372"/>
        <a:ext cx="2748470" cy="757983"/>
      </dsp:txXfrm>
    </dsp:sp>
    <dsp:sp modelId="{090F8235-D92F-4128-ACA0-599B239ACDEA}">
      <dsp:nvSpPr>
        <dsp:cNvPr id="0" name=""/>
        <dsp:cNvSpPr/>
      </dsp:nvSpPr>
      <dsp:spPr>
        <a:xfrm rot="5400000">
          <a:off x="6767393" y="-13533"/>
          <a:ext cx="671994" cy="816978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Analyzes the frequency of occurrences of the "As Expected" category text across various metrics, offering insights into areas where facilities meet or exceed expectations.</a:t>
          </a:r>
          <a:endParaRPr lang="en-IN" sz="1500" kern="1200" dirty="0"/>
        </a:p>
      </dsp:txBody>
      <dsp:txXfrm rot="-5400000">
        <a:off x="3018500" y="3768164"/>
        <a:ext cx="8136977" cy="606386"/>
      </dsp:txXfrm>
    </dsp:sp>
    <dsp:sp modelId="{B7C3B130-5B77-433E-B17D-272076571B0A}">
      <dsp:nvSpPr>
        <dsp:cNvPr id="0" name=""/>
        <dsp:cNvSpPr/>
      </dsp:nvSpPr>
      <dsp:spPr>
        <a:xfrm>
          <a:off x="188018" y="3651360"/>
          <a:ext cx="2830480" cy="839993"/>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 of Category Text - As Expected :</a:t>
          </a:r>
          <a:endParaRPr lang="en-IN" sz="1600" kern="1200" dirty="0"/>
        </a:p>
      </dsp:txBody>
      <dsp:txXfrm>
        <a:off x="229023" y="3692365"/>
        <a:ext cx="2748470" cy="757983"/>
      </dsp:txXfrm>
    </dsp:sp>
    <dsp:sp modelId="{C3864C53-7197-4307-80E7-4EBCB32C8F50}">
      <dsp:nvSpPr>
        <dsp:cNvPr id="0" name=""/>
        <dsp:cNvSpPr/>
      </dsp:nvSpPr>
      <dsp:spPr>
        <a:xfrm rot="5400000">
          <a:off x="6752410" y="883442"/>
          <a:ext cx="671994" cy="813981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Calculates the average payment reduction rate for dialysis facilities, contributing to financial insights and potential areas for cost optimization.</a:t>
          </a:r>
          <a:endParaRPr lang="en-IN" sz="1700" kern="1200" dirty="0"/>
        </a:p>
      </dsp:txBody>
      <dsp:txXfrm rot="-5400000">
        <a:off x="3018500" y="4650156"/>
        <a:ext cx="8107011" cy="606386"/>
      </dsp:txXfrm>
    </dsp:sp>
    <dsp:sp modelId="{2EB9CA08-C3E3-4C87-8ADD-A73A0FBB24F0}">
      <dsp:nvSpPr>
        <dsp:cNvPr id="0" name=""/>
        <dsp:cNvSpPr/>
      </dsp:nvSpPr>
      <dsp:spPr>
        <a:xfrm>
          <a:off x="188018" y="4533353"/>
          <a:ext cx="2830480" cy="839993"/>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Average Payment Reduction Rate :</a:t>
          </a:r>
          <a:endParaRPr lang="en-IN" sz="1600" kern="1200" dirty="0"/>
        </a:p>
      </dsp:txBody>
      <dsp:txXfrm>
        <a:off x="229023" y="4574358"/>
        <a:ext cx="2748470" cy="7579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B10A7-C8E5-4BC7-BE54-6E357B7EFE8E}">
      <dsp:nvSpPr>
        <dsp:cNvPr id="0" name=""/>
        <dsp:cNvSpPr/>
      </dsp:nvSpPr>
      <dsp:spPr>
        <a:xfrm rot="10800000">
          <a:off x="494685" y="47188"/>
          <a:ext cx="10972778" cy="1079985"/>
        </a:xfrm>
        <a:prstGeom prst="homePlate">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44" tIns="68580"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t>Excel:</a:t>
          </a:r>
          <a:endParaRPr lang="en-IN" sz="1800" kern="1200" dirty="0"/>
        </a:p>
        <a:p>
          <a:pPr marL="171450" lvl="1" indent="-171450" algn="l" defTabSz="800100">
            <a:lnSpc>
              <a:spcPct val="90000"/>
            </a:lnSpc>
            <a:spcBef>
              <a:spcPct val="0"/>
            </a:spcBef>
            <a:spcAft>
              <a:spcPct val="15000"/>
            </a:spcAft>
            <a:buChar char="•"/>
          </a:pPr>
          <a:r>
            <a:rPr lang="en-US" sz="1800" kern="1200" dirty="0"/>
            <a:t>Utilized for initial data exploration, cleaning, and basic analysis. Excel charts and pivot tables were created to visualize KPIs.</a:t>
          </a:r>
          <a:endParaRPr lang="en-IN" sz="1800" kern="1200" dirty="0"/>
        </a:p>
      </dsp:txBody>
      <dsp:txXfrm rot="10800000">
        <a:off x="764681" y="47188"/>
        <a:ext cx="10702782" cy="1079985"/>
      </dsp:txXfrm>
    </dsp:sp>
    <dsp:sp modelId="{5A1180F1-BE10-45D3-8D56-E66E7D6E8AB2}">
      <dsp:nvSpPr>
        <dsp:cNvPr id="0" name=""/>
        <dsp:cNvSpPr/>
      </dsp:nvSpPr>
      <dsp:spPr>
        <a:xfrm>
          <a:off x="14989" y="20739"/>
          <a:ext cx="1079985" cy="10799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B13363-FD3F-47E1-8879-A52C082CFBEE}">
      <dsp:nvSpPr>
        <dsp:cNvPr id="0" name=""/>
        <dsp:cNvSpPr/>
      </dsp:nvSpPr>
      <dsp:spPr>
        <a:xfrm rot="10800000">
          <a:off x="561537" y="1404586"/>
          <a:ext cx="10899092" cy="1079985"/>
        </a:xfrm>
        <a:prstGeom prst="homePlate">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44" tIns="64770" rIns="120904" bIns="64770" numCol="1" spcCol="1270" anchor="t" anchorCtr="0">
          <a:noAutofit/>
        </a:bodyPr>
        <a:lstStyle/>
        <a:p>
          <a:pPr marL="0" lvl="0" indent="0" algn="l" defTabSz="755650">
            <a:lnSpc>
              <a:spcPct val="90000"/>
            </a:lnSpc>
            <a:spcBef>
              <a:spcPct val="0"/>
            </a:spcBef>
            <a:spcAft>
              <a:spcPct val="35000"/>
            </a:spcAft>
            <a:buNone/>
          </a:pPr>
          <a:r>
            <a:rPr lang="en-US" sz="1700" b="1" kern="1200" dirty="0"/>
            <a:t>Tableau:</a:t>
          </a:r>
          <a:endParaRPr lang="en-IN" sz="1700" kern="1200" dirty="0"/>
        </a:p>
        <a:p>
          <a:pPr marL="171450" lvl="1" indent="-171450" algn="l" defTabSz="755650">
            <a:lnSpc>
              <a:spcPct val="90000"/>
            </a:lnSpc>
            <a:spcBef>
              <a:spcPct val="0"/>
            </a:spcBef>
            <a:spcAft>
              <a:spcPct val="15000"/>
            </a:spcAft>
            <a:buChar char="•"/>
          </a:pPr>
          <a:r>
            <a:rPr lang="en-US" sz="1700" kern="1200" dirty="0"/>
            <a:t>Employed for creating interactive and visually appealing dashboards. Various charts, including bar charts, funnel charts, and maps, were utilized to present KPIs effectively.</a:t>
          </a:r>
          <a:endParaRPr lang="en-IN" sz="1700" kern="1200" dirty="0"/>
        </a:p>
      </dsp:txBody>
      <dsp:txXfrm rot="10800000">
        <a:off x="831533" y="1404586"/>
        <a:ext cx="10629096" cy="1079985"/>
      </dsp:txXfrm>
    </dsp:sp>
    <dsp:sp modelId="{C3416C0D-1657-4F8F-93FC-24153B5BA602}">
      <dsp:nvSpPr>
        <dsp:cNvPr id="0" name=""/>
        <dsp:cNvSpPr/>
      </dsp:nvSpPr>
      <dsp:spPr>
        <a:xfrm>
          <a:off x="19212" y="1404586"/>
          <a:ext cx="1079985" cy="107998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24F153-59DD-470A-9D9C-5FADF05C2ACC}">
      <dsp:nvSpPr>
        <dsp:cNvPr id="0" name=""/>
        <dsp:cNvSpPr/>
      </dsp:nvSpPr>
      <dsp:spPr>
        <a:xfrm rot="10800000">
          <a:off x="554817" y="2806955"/>
          <a:ext cx="10912531" cy="1079985"/>
        </a:xfrm>
        <a:prstGeom prst="homePlate">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44" tIns="64770" rIns="120904" bIns="64770" numCol="1" spcCol="1270" anchor="t" anchorCtr="0">
          <a:noAutofit/>
        </a:bodyPr>
        <a:lstStyle/>
        <a:p>
          <a:pPr marL="0" lvl="0" indent="0" algn="l" defTabSz="755650">
            <a:lnSpc>
              <a:spcPct val="90000"/>
            </a:lnSpc>
            <a:spcBef>
              <a:spcPct val="0"/>
            </a:spcBef>
            <a:spcAft>
              <a:spcPct val="35000"/>
            </a:spcAft>
            <a:buNone/>
          </a:pPr>
          <a:r>
            <a:rPr lang="en-US" sz="1700" b="1" kern="1200"/>
            <a:t>SQL:</a:t>
          </a:r>
          <a:endParaRPr lang="en-IN" sz="1700" kern="1200"/>
        </a:p>
        <a:p>
          <a:pPr marL="171450" lvl="1" indent="-171450" algn="l" defTabSz="755650">
            <a:lnSpc>
              <a:spcPct val="90000"/>
            </a:lnSpc>
            <a:spcBef>
              <a:spcPct val="0"/>
            </a:spcBef>
            <a:spcAft>
              <a:spcPct val="15000"/>
            </a:spcAft>
            <a:buChar char="•"/>
          </a:pPr>
          <a:r>
            <a:rPr lang="en-US" sz="1700" kern="1200" dirty="0"/>
            <a:t>Executed for data manipulation, filtering, and aggregation to derive key metrics. SQL queries were essential for preparing datasets for visualization.</a:t>
          </a:r>
          <a:endParaRPr lang="en-IN" sz="1700" kern="1200" dirty="0"/>
        </a:p>
      </dsp:txBody>
      <dsp:txXfrm rot="10800000">
        <a:off x="824813" y="2806955"/>
        <a:ext cx="10642535" cy="1079985"/>
      </dsp:txXfrm>
    </dsp:sp>
    <dsp:sp modelId="{DDC6D5FF-0B6A-4EAA-BA31-734D78B8C645}">
      <dsp:nvSpPr>
        <dsp:cNvPr id="0" name=""/>
        <dsp:cNvSpPr/>
      </dsp:nvSpPr>
      <dsp:spPr>
        <a:xfrm>
          <a:off x="0" y="2866916"/>
          <a:ext cx="1079985" cy="107998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342CFF-A16D-493A-82F5-F1CE717231BE}">
      <dsp:nvSpPr>
        <dsp:cNvPr id="0" name=""/>
        <dsp:cNvSpPr/>
      </dsp:nvSpPr>
      <dsp:spPr>
        <a:xfrm rot="10800000">
          <a:off x="654618" y="4181558"/>
          <a:ext cx="10822886" cy="1079985"/>
        </a:xfrm>
        <a:prstGeom prst="homePlate">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44" tIns="64770" rIns="120904" bIns="64770" numCol="1" spcCol="1270" anchor="t" anchorCtr="0">
          <a:noAutofit/>
        </a:bodyPr>
        <a:lstStyle/>
        <a:p>
          <a:pPr marL="0" lvl="0" indent="0" algn="l" defTabSz="755650">
            <a:lnSpc>
              <a:spcPct val="90000"/>
            </a:lnSpc>
            <a:spcBef>
              <a:spcPct val="0"/>
            </a:spcBef>
            <a:spcAft>
              <a:spcPct val="35000"/>
            </a:spcAft>
            <a:buNone/>
          </a:pPr>
          <a:r>
            <a:rPr lang="en-US" sz="1700" b="1" kern="1200" dirty="0"/>
            <a:t>Power BI:</a:t>
          </a:r>
          <a:endParaRPr lang="en-IN" sz="1700" kern="1200" dirty="0"/>
        </a:p>
        <a:p>
          <a:pPr marL="171450" lvl="1" indent="-171450" algn="l" defTabSz="755650">
            <a:lnSpc>
              <a:spcPct val="90000"/>
            </a:lnSpc>
            <a:spcBef>
              <a:spcPct val="0"/>
            </a:spcBef>
            <a:spcAft>
              <a:spcPct val="15000"/>
            </a:spcAft>
            <a:buChar char="•"/>
          </a:pPr>
          <a:r>
            <a:rPr lang="en-US" sz="1700" kern="1200" dirty="0"/>
            <a:t>Utilized for creating dynamic and interactive dashboards. Power BI allowed for seamless integration of multiple data sources and the creation of visually appealing reports.</a:t>
          </a:r>
          <a:endParaRPr lang="en-IN" sz="1700" kern="1200" dirty="0"/>
        </a:p>
      </dsp:txBody>
      <dsp:txXfrm rot="10800000">
        <a:off x="924614" y="4181558"/>
        <a:ext cx="10552890" cy="1079985"/>
      </dsp:txXfrm>
    </dsp:sp>
    <dsp:sp modelId="{375BD218-7B04-426C-81AF-F18771F05F03}">
      <dsp:nvSpPr>
        <dsp:cNvPr id="0" name=""/>
        <dsp:cNvSpPr/>
      </dsp:nvSpPr>
      <dsp:spPr>
        <a:xfrm>
          <a:off x="0" y="4209324"/>
          <a:ext cx="1079985" cy="1079985"/>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1249B-1638-435E-BF3A-78A9C063A11F}">
      <dsp:nvSpPr>
        <dsp:cNvPr id="0" name=""/>
        <dsp:cNvSpPr/>
      </dsp:nvSpPr>
      <dsp:spPr>
        <a:xfrm>
          <a:off x="0" y="23518"/>
          <a:ext cx="6527200" cy="487012"/>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Observations:</a:t>
          </a:r>
          <a:endParaRPr lang="en-IN" sz="1800" kern="1200" dirty="0"/>
        </a:p>
      </dsp:txBody>
      <dsp:txXfrm>
        <a:off x="23774" y="47292"/>
        <a:ext cx="6479652" cy="439464"/>
      </dsp:txXfrm>
    </dsp:sp>
    <dsp:sp modelId="{7503F2C1-8494-43E4-80AD-7FF900E4AF1A}">
      <dsp:nvSpPr>
        <dsp:cNvPr id="0" name=""/>
        <dsp:cNvSpPr/>
      </dsp:nvSpPr>
      <dsp:spPr>
        <a:xfrm>
          <a:off x="0" y="510531"/>
          <a:ext cx="6527200" cy="95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239" tIns="16510" rIns="92456" bIns="16510" numCol="1" spcCol="1270" anchor="t" anchorCtr="0">
          <a:noAutofit/>
        </a:bodyPr>
        <a:lstStyle/>
        <a:p>
          <a:pPr marL="114300" lvl="1" indent="-114300" algn="l" defTabSz="555625">
            <a:lnSpc>
              <a:spcPct val="90000"/>
            </a:lnSpc>
            <a:spcBef>
              <a:spcPct val="0"/>
            </a:spcBef>
            <a:spcAft>
              <a:spcPct val="20000"/>
            </a:spcAft>
            <a:buChar char="•"/>
          </a:pPr>
          <a:r>
            <a:rPr lang="en-US" sz="1250" kern="1200" dirty="0"/>
            <a:t>The code is using aggregate functions to sum the counts of patients across different summaries for each category.</a:t>
          </a:r>
          <a:endParaRPr lang="en-IN" sz="1250" kern="1200" dirty="0"/>
        </a:p>
        <a:p>
          <a:pPr marL="114300" lvl="1" indent="-114300" algn="l" defTabSz="555625">
            <a:lnSpc>
              <a:spcPct val="90000"/>
            </a:lnSpc>
            <a:spcBef>
              <a:spcPct val="0"/>
            </a:spcBef>
            <a:spcAft>
              <a:spcPct val="20000"/>
            </a:spcAft>
            <a:buChar char="•"/>
          </a:pPr>
          <a:r>
            <a:rPr lang="en-US" sz="1250" kern="1200" dirty="0"/>
            <a:t>It is showing the counts of patients related to transfusions, hypercalcemia, serum phosphorus, hospitalization, hospital readmissions, survival, fistulas, long catheters, and </a:t>
          </a:r>
          <a:r>
            <a:rPr lang="en-US" sz="1250" kern="1200" dirty="0" err="1"/>
            <a:t>nPCR</a:t>
          </a:r>
          <a:r>
            <a:rPr lang="en-US" sz="1250" kern="1200" dirty="0"/>
            <a:t>.</a:t>
          </a:r>
          <a:endParaRPr lang="en-IN" sz="1250" kern="1200" dirty="0"/>
        </a:p>
      </dsp:txBody>
      <dsp:txXfrm>
        <a:off x="0" y="510531"/>
        <a:ext cx="6527200" cy="952200"/>
      </dsp:txXfrm>
    </dsp:sp>
    <dsp:sp modelId="{79BFFF89-6E19-4728-9215-A69561DE005D}">
      <dsp:nvSpPr>
        <dsp:cNvPr id="0" name=""/>
        <dsp:cNvSpPr/>
      </dsp:nvSpPr>
      <dsp:spPr>
        <a:xfrm>
          <a:off x="0" y="1462731"/>
          <a:ext cx="6527200" cy="487012"/>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Suggestions:</a:t>
          </a:r>
          <a:endParaRPr lang="en-IN" sz="2000" kern="1200"/>
        </a:p>
      </dsp:txBody>
      <dsp:txXfrm>
        <a:off x="23774" y="1486505"/>
        <a:ext cx="6479652" cy="439464"/>
      </dsp:txXfrm>
    </dsp:sp>
    <dsp:sp modelId="{0CCFBC81-D553-4DBF-83E2-3F6FFC331D50}">
      <dsp:nvSpPr>
        <dsp:cNvPr id="0" name=""/>
        <dsp:cNvSpPr/>
      </dsp:nvSpPr>
      <dsp:spPr>
        <a:xfrm>
          <a:off x="0" y="1949743"/>
          <a:ext cx="6527200" cy="169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239" tIns="16510" rIns="92456" bIns="16510" numCol="1" spcCol="1270" anchor="t" anchorCtr="0">
          <a:noAutofit/>
        </a:bodyPr>
        <a:lstStyle/>
        <a:p>
          <a:pPr marL="114300" lvl="1" indent="-114300" algn="l" defTabSz="555625">
            <a:lnSpc>
              <a:spcPct val="90000"/>
            </a:lnSpc>
            <a:spcBef>
              <a:spcPct val="0"/>
            </a:spcBef>
            <a:spcAft>
              <a:spcPct val="20000"/>
            </a:spcAft>
            <a:buChar char="•"/>
          </a:pPr>
          <a:r>
            <a:rPr lang="en-US" sz="1250" kern="1200" dirty="0"/>
            <a:t>Ensure that the data in the specified columns (</a:t>
          </a:r>
          <a:r>
            <a:rPr lang="en-US" sz="1250" kern="1200" dirty="0" err="1"/>
            <a:t>transfusionsummary</a:t>
          </a:r>
          <a:r>
            <a:rPr lang="en-US" sz="1250" kern="1200" dirty="0"/>
            <a:t>, </a:t>
          </a:r>
          <a:r>
            <a:rPr lang="en-US" sz="1250" kern="1200" dirty="0" err="1"/>
            <a:t>hypercalcemiasummary</a:t>
          </a:r>
          <a:r>
            <a:rPr lang="en-US" sz="1250" kern="1200" dirty="0"/>
            <a:t>, etc.) is appropriately formatted and contains numeric values. If there are non-numeric or missing values, the IFNULL function might be assigning 0, and you may need to handle such cases accordingly.</a:t>
          </a:r>
          <a:endParaRPr lang="en-IN" sz="1250" kern="1200" dirty="0"/>
        </a:p>
        <a:p>
          <a:pPr marL="114300" lvl="1" indent="-114300" algn="l" defTabSz="555625">
            <a:lnSpc>
              <a:spcPct val="90000"/>
            </a:lnSpc>
            <a:spcBef>
              <a:spcPct val="0"/>
            </a:spcBef>
            <a:spcAft>
              <a:spcPct val="20000"/>
            </a:spcAft>
            <a:buChar char="•"/>
          </a:pPr>
          <a:r>
            <a:rPr lang="en-US" sz="1250" kern="1200"/>
            <a:t>Consider adding a WHERE clause to filter the data based on specific conditions if needed. For example, you might want to include only certain facilities or providers in your analysis.</a:t>
          </a:r>
          <a:endParaRPr lang="en-IN" sz="1250" kern="1200"/>
        </a:p>
        <a:p>
          <a:pPr marL="114300" lvl="1" indent="-114300" algn="l" defTabSz="555625">
            <a:lnSpc>
              <a:spcPct val="90000"/>
            </a:lnSpc>
            <a:spcBef>
              <a:spcPct val="0"/>
            </a:spcBef>
            <a:spcAft>
              <a:spcPct val="20000"/>
            </a:spcAft>
            <a:buChar char="•"/>
          </a:pPr>
          <a:r>
            <a:rPr lang="en-US" sz="1250" kern="1200" dirty="0"/>
            <a:t>Verify the accuracy of the column names used in the code to ensure they match the actual column names in your dataset.</a:t>
          </a:r>
          <a:endParaRPr lang="en-IN" sz="1250" kern="1200" dirty="0"/>
        </a:p>
      </dsp:txBody>
      <dsp:txXfrm>
        <a:off x="0" y="1949743"/>
        <a:ext cx="6527200" cy="1697400"/>
      </dsp:txXfrm>
    </dsp:sp>
    <dsp:sp modelId="{EEFF61CD-B8DF-4412-8122-9217FF583D1E}">
      <dsp:nvSpPr>
        <dsp:cNvPr id="0" name=""/>
        <dsp:cNvSpPr/>
      </dsp:nvSpPr>
      <dsp:spPr>
        <a:xfrm>
          <a:off x="0" y="3647143"/>
          <a:ext cx="6527200" cy="487012"/>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Conclusions:</a:t>
          </a:r>
          <a:endParaRPr lang="en-IN" sz="2000" kern="1200"/>
        </a:p>
      </dsp:txBody>
      <dsp:txXfrm>
        <a:off x="23774" y="3670917"/>
        <a:ext cx="6479652" cy="439464"/>
      </dsp:txXfrm>
    </dsp:sp>
    <dsp:sp modelId="{79D3496F-438B-4B44-B320-16765751EF22}">
      <dsp:nvSpPr>
        <dsp:cNvPr id="0" name=""/>
        <dsp:cNvSpPr/>
      </dsp:nvSpPr>
      <dsp:spPr>
        <a:xfrm>
          <a:off x="0" y="4134156"/>
          <a:ext cx="6527200"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239" tIns="16510" rIns="92456" bIns="16510" numCol="1" spcCol="1270" anchor="t" anchorCtr="0">
          <a:noAutofit/>
        </a:bodyPr>
        <a:lstStyle/>
        <a:p>
          <a:pPr marL="114300" lvl="1" indent="-114300" algn="l" defTabSz="555625">
            <a:lnSpc>
              <a:spcPct val="90000"/>
            </a:lnSpc>
            <a:spcBef>
              <a:spcPct val="0"/>
            </a:spcBef>
            <a:spcAft>
              <a:spcPct val="20000"/>
            </a:spcAft>
            <a:buChar char="•"/>
          </a:pPr>
          <a:r>
            <a:rPr lang="en-US" sz="1250" kern="1200" dirty="0"/>
            <a:t>The aggregated counts for each summary provide an overview of the number of patients associated with different medical      conditions or events across your dataset.</a:t>
          </a:r>
          <a:endParaRPr lang="en-IN" sz="1250" kern="1200" dirty="0"/>
        </a:p>
        <a:p>
          <a:pPr marL="114300" lvl="1" indent="-114300" algn="l" defTabSz="555625">
            <a:lnSpc>
              <a:spcPct val="90000"/>
            </a:lnSpc>
            <a:spcBef>
              <a:spcPct val="0"/>
            </a:spcBef>
            <a:spcAft>
              <a:spcPct val="20000"/>
            </a:spcAft>
            <a:buChar char="•"/>
          </a:pPr>
          <a:r>
            <a:rPr lang="en-US" sz="1250" kern="1200"/>
            <a:t>Higher counts in specific summaries may indicate areas of concern or increased prevalence of certain conditions.</a:t>
          </a:r>
          <a:endParaRPr lang="en-IN" sz="1250" kern="1200"/>
        </a:p>
        <a:p>
          <a:pPr marL="114300" lvl="1" indent="-114300" algn="l" defTabSz="555625">
            <a:lnSpc>
              <a:spcPct val="90000"/>
            </a:lnSpc>
            <a:spcBef>
              <a:spcPct val="0"/>
            </a:spcBef>
            <a:spcAft>
              <a:spcPct val="20000"/>
            </a:spcAft>
            <a:buChar char="•"/>
          </a:pPr>
          <a:r>
            <a:rPr lang="en-US" sz="1250" kern="1200" dirty="0"/>
            <a:t>Lower or zero counts in some summaries may suggest that those conditions are less common or not applicable to the dataset.</a:t>
          </a:r>
          <a:endParaRPr lang="en-IN" sz="1250" kern="1200" dirty="0"/>
        </a:p>
      </dsp:txBody>
      <dsp:txXfrm>
        <a:off x="0" y="4134156"/>
        <a:ext cx="6527200" cy="13662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C986C7-C743-4665-85E6-E1EE66FEC223}">
      <dsp:nvSpPr>
        <dsp:cNvPr id="0" name=""/>
        <dsp:cNvSpPr/>
      </dsp:nvSpPr>
      <dsp:spPr>
        <a:xfrm>
          <a:off x="0" y="23089"/>
          <a:ext cx="7785053" cy="431730"/>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t>Observations :</a:t>
          </a:r>
          <a:endParaRPr lang="en-IN" sz="1800" kern="1200" dirty="0"/>
        </a:p>
      </dsp:txBody>
      <dsp:txXfrm>
        <a:off x="21075" y="44164"/>
        <a:ext cx="7742903" cy="389580"/>
      </dsp:txXfrm>
    </dsp:sp>
    <dsp:sp modelId="{BD732F1B-ECEA-4BF0-8714-54B6B6FEC57F}">
      <dsp:nvSpPr>
        <dsp:cNvPr id="0" name=""/>
        <dsp:cNvSpPr/>
      </dsp:nvSpPr>
      <dsp:spPr>
        <a:xfrm>
          <a:off x="0" y="454819"/>
          <a:ext cx="7785053" cy="1564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175" tIns="16510" rIns="92456" bIns="16510" numCol="1" spcCol="1270" anchor="t" anchorCtr="0">
          <a:noAutofit/>
        </a:bodyPr>
        <a:lstStyle/>
        <a:p>
          <a:pPr marL="114300" lvl="1" indent="-114300" algn="l" defTabSz="555625">
            <a:lnSpc>
              <a:spcPct val="90000"/>
            </a:lnSpc>
            <a:spcBef>
              <a:spcPct val="0"/>
            </a:spcBef>
            <a:spcAft>
              <a:spcPct val="20000"/>
            </a:spcAft>
            <a:buChar char="•"/>
          </a:pPr>
          <a:r>
            <a:rPr lang="en-US" sz="1250" kern="1200" dirty="0"/>
            <a:t>In the pie chart representing the distribution of dialysis stations based on Profit and Non-Profit stats.</a:t>
          </a:r>
          <a:endParaRPr lang="en-IN" sz="1250" kern="1200" dirty="0"/>
        </a:p>
        <a:p>
          <a:pPr marL="114300" lvl="1" indent="-114300" algn="l" defTabSz="555625">
            <a:lnSpc>
              <a:spcPct val="90000"/>
            </a:lnSpc>
            <a:spcBef>
              <a:spcPct val="0"/>
            </a:spcBef>
            <a:spcAft>
              <a:spcPct val="20000"/>
            </a:spcAft>
            <a:buChar char="•"/>
          </a:pPr>
          <a:r>
            <a:rPr lang="en-US" sz="1250" kern="1200" dirty="0"/>
            <a:t>A notable majority of the chart is shaded in green (Profit), indicating that a significant proportion of the summation # Dialysis Stations in the dataset is associated with Profit facilities. </a:t>
          </a:r>
          <a:endParaRPr lang="en-IN" sz="1250" kern="1200" dirty="0"/>
        </a:p>
        <a:p>
          <a:pPr marL="114300" lvl="1" indent="-114300" algn="l" defTabSz="555625">
            <a:lnSpc>
              <a:spcPct val="90000"/>
            </a:lnSpc>
            <a:spcBef>
              <a:spcPct val="0"/>
            </a:spcBef>
            <a:spcAft>
              <a:spcPct val="20000"/>
            </a:spcAft>
            <a:buChar char="•"/>
          </a:pPr>
          <a:r>
            <a:rPr lang="en-US" sz="1250" kern="1200" dirty="0"/>
            <a:t>The red portion (Non-Profit) is comparatively smaller, suggesting that Non-Profit facilities collectively contribute a smaller share to the summation of # dialysis stations. </a:t>
          </a:r>
          <a:endParaRPr lang="en-IN" sz="1250" kern="1200" dirty="0"/>
        </a:p>
        <a:p>
          <a:pPr marL="114300" lvl="1" indent="-114300" algn="l" defTabSz="555625">
            <a:lnSpc>
              <a:spcPct val="90000"/>
            </a:lnSpc>
            <a:spcBef>
              <a:spcPct val="0"/>
            </a:spcBef>
            <a:spcAft>
              <a:spcPct val="20000"/>
            </a:spcAft>
            <a:buChar char="•"/>
          </a:pPr>
          <a:r>
            <a:rPr lang="en-US" sz="1250" kern="1200" dirty="0"/>
            <a:t>This observation implies a potential trend where Profit facilities tend to have a larger aggregate number of dialysis stations compared to Non-Profit facilities in the dataset.</a:t>
          </a:r>
          <a:endParaRPr lang="en-IN" sz="1250" kern="1200" dirty="0"/>
        </a:p>
      </dsp:txBody>
      <dsp:txXfrm>
        <a:off x="0" y="454819"/>
        <a:ext cx="7785053" cy="1564920"/>
      </dsp:txXfrm>
    </dsp:sp>
    <dsp:sp modelId="{E42DC493-84F3-4F08-BADC-9D033AD3C75E}">
      <dsp:nvSpPr>
        <dsp:cNvPr id="0" name=""/>
        <dsp:cNvSpPr/>
      </dsp:nvSpPr>
      <dsp:spPr>
        <a:xfrm>
          <a:off x="0" y="2019740"/>
          <a:ext cx="7785053" cy="431730"/>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Suggestions :</a:t>
          </a:r>
          <a:endParaRPr lang="en-IN" sz="1800" kern="1200" dirty="0"/>
        </a:p>
      </dsp:txBody>
      <dsp:txXfrm>
        <a:off x="21075" y="2040815"/>
        <a:ext cx="7742903" cy="389580"/>
      </dsp:txXfrm>
    </dsp:sp>
    <dsp:sp modelId="{309817EB-1585-49F2-B59F-4AC0F88E2E6D}">
      <dsp:nvSpPr>
        <dsp:cNvPr id="0" name=""/>
        <dsp:cNvSpPr/>
      </dsp:nvSpPr>
      <dsp:spPr>
        <a:xfrm>
          <a:off x="0" y="2451470"/>
          <a:ext cx="7785053" cy="1173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175" tIns="16510" rIns="92456" bIns="16510" numCol="1" spcCol="1270" anchor="t" anchorCtr="0">
          <a:noAutofit/>
        </a:bodyPr>
        <a:lstStyle/>
        <a:p>
          <a:pPr marL="114300" lvl="1" indent="-114300" algn="l" defTabSz="555625">
            <a:lnSpc>
              <a:spcPct val="90000"/>
            </a:lnSpc>
            <a:spcBef>
              <a:spcPct val="0"/>
            </a:spcBef>
            <a:spcAft>
              <a:spcPct val="20000"/>
            </a:spcAft>
            <a:buChar char="•"/>
          </a:pPr>
          <a:r>
            <a:rPr lang="en-US" sz="1250" kern="1200" dirty="0"/>
            <a:t>Ensure that the "</a:t>
          </a:r>
          <a:r>
            <a:rPr lang="en-US" sz="1250" kern="1200" dirty="0" err="1"/>
            <a:t>ProfitorNonProfit</a:t>
          </a:r>
          <a:r>
            <a:rPr lang="en-US" sz="1250" kern="1200" dirty="0"/>
            <a:t>" column has consistent and accurate values (e.g., "Profit" and "Non-Profit"). Verify that there are no misspellings or variations in the naming convention.</a:t>
          </a:r>
          <a:endParaRPr lang="en-IN" sz="1250" kern="1200" dirty="0"/>
        </a:p>
        <a:p>
          <a:pPr marL="114300" lvl="1" indent="-114300" algn="l" defTabSz="555625">
            <a:lnSpc>
              <a:spcPct val="90000"/>
            </a:lnSpc>
            <a:spcBef>
              <a:spcPct val="0"/>
            </a:spcBef>
            <a:spcAft>
              <a:spcPct val="20000"/>
            </a:spcAft>
            <a:buChar char="•"/>
          </a:pPr>
          <a:r>
            <a:rPr lang="en-US" sz="1250" kern="1200" dirty="0"/>
            <a:t>Validate the data in the "# Dialysis Stations" column to ensure it contains numeric values and reflects the expected number of dialysis stations for each facility.</a:t>
          </a:r>
          <a:endParaRPr lang="en-IN" sz="1250" kern="1200" dirty="0"/>
        </a:p>
        <a:p>
          <a:pPr marL="114300" lvl="1" indent="-114300" algn="l" defTabSz="555625">
            <a:lnSpc>
              <a:spcPct val="90000"/>
            </a:lnSpc>
            <a:spcBef>
              <a:spcPct val="0"/>
            </a:spcBef>
            <a:spcAft>
              <a:spcPct val="20000"/>
            </a:spcAft>
            <a:buChar char="•"/>
          </a:pPr>
          <a:r>
            <a:rPr lang="en-US" sz="1250" kern="1200" dirty="0"/>
            <a:t>If there are multiple rows for the same facility, decide whether to aggregate or filter the data to avoid double-counting in the sum.</a:t>
          </a:r>
          <a:endParaRPr lang="en-IN" sz="1250" kern="1200" dirty="0"/>
        </a:p>
      </dsp:txBody>
      <dsp:txXfrm>
        <a:off x="0" y="2451470"/>
        <a:ext cx="7785053" cy="1173690"/>
      </dsp:txXfrm>
    </dsp:sp>
    <dsp:sp modelId="{CFEDAF6D-2089-4EAB-BC24-E4B5DADF79C5}">
      <dsp:nvSpPr>
        <dsp:cNvPr id="0" name=""/>
        <dsp:cNvSpPr/>
      </dsp:nvSpPr>
      <dsp:spPr>
        <a:xfrm>
          <a:off x="0" y="3625160"/>
          <a:ext cx="7785053" cy="431730"/>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Conclusions :</a:t>
          </a:r>
          <a:endParaRPr lang="en-IN" sz="1800" kern="1200" dirty="0"/>
        </a:p>
      </dsp:txBody>
      <dsp:txXfrm>
        <a:off x="21075" y="3646235"/>
        <a:ext cx="7742903" cy="389580"/>
      </dsp:txXfrm>
    </dsp:sp>
    <dsp:sp modelId="{959B8C5E-E9D1-40F4-95BA-6958921472AC}">
      <dsp:nvSpPr>
        <dsp:cNvPr id="0" name=""/>
        <dsp:cNvSpPr/>
      </dsp:nvSpPr>
      <dsp:spPr>
        <a:xfrm>
          <a:off x="0" y="4056890"/>
          <a:ext cx="7785053" cy="1564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175" tIns="16510" rIns="92456" bIns="16510" numCol="1" spcCol="1270" anchor="t" anchorCtr="0">
          <a:noAutofit/>
        </a:bodyPr>
        <a:lstStyle/>
        <a:p>
          <a:pPr marL="114300" lvl="1" indent="-114300" algn="l" defTabSz="555625">
            <a:lnSpc>
              <a:spcPct val="90000"/>
            </a:lnSpc>
            <a:spcBef>
              <a:spcPct val="0"/>
            </a:spcBef>
            <a:spcAft>
              <a:spcPct val="20000"/>
            </a:spcAft>
            <a:buChar char="•"/>
          </a:pPr>
          <a:r>
            <a:rPr lang="en-US" sz="1250" kern="1200" dirty="0"/>
            <a:t>After creating the pie chart, you can observe the distribution of Profit vs. Non-Profit facilities based on the sum of # Dialysis Stations.</a:t>
          </a:r>
          <a:endParaRPr lang="en-IN" sz="1250" kern="1200" dirty="0"/>
        </a:p>
        <a:p>
          <a:pPr marL="114300" lvl="1" indent="-114300" algn="l" defTabSz="555625">
            <a:lnSpc>
              <a:spcPct val="90000"/>
            </a:lnSpc>
            <a:spcBef>
              <a:spcPct val="0"/>
            </a:spcBef>
            <a:spcAft>
              <a:spcPct val="20000"/>
            </a:spcAft>
            <a:buChar char="•"/>
          </a:pPr>
          <a:r>
            <a:rPr lang="en-US" sz="1250" kern="1200" dirty="0"/>
            <a:t>A larger portion of green (Profit) in the pie chart suggests that there are more stations associated with Profit facilities.</a:t>
          </a:r>
          <a:endParaRPr lang="en-IN" sz="1250" kern="1200" dirty="0"/>
        </a:p>
        <a:p>
          <a:pPr marL="114300" lvl="1" indent="-114300" algn="l" defTabSz="555625">
            <a:lnSpc>
              <a:spcPct val="90000"/>
            </a:lnSpc>
            <a:spcBef>
              <a:spcPct val="0"/>
            </a:spcBef>
            <a:spcAft>
              <a:spcPct val="20000"/>
            </a:spcAft>
            <a:buChar char="•"/>
          </a:pPr>
          <a:r>
            <a:rPr lang="en-US" sz="1250" kern="1200" dirty="0"/>
            <a:t>A smaller portion of red (Non-Profit) indicates a relatively smaller number of stations associated with Non-Profit facilities.</a:t>
          </a:r>
          <a:endParaRPr lang="en-IN" sz="1250" kern="1200" dirty="0"/>
        </a:p>
        <a:p>
          <a:pPr marL="114300" lvl="1" indent="-114300" algn="l" defTabSz="555625">
            <a:lnSpc>
              <a:spcPct val="90000"/>
            </a:lnSpc>
            <a:spcBef>
              <a:spcPct val="0"/>
            </a:spcBef>
            <a:spcAft>
              <a:spcPct val="20000"/>
            </a:spcAft>
            <a:buChar char="•"/>
          </a:pPr>
          <a:r>
            <a:rPr lang="en-US" sz="1250" kern="1200" dirty="0"/>
            <a:t>The pie chart provides a visual representation of the proportion of dialysis stations associated with Profit and Non-Profit facilities.</a:t>
          </a:r>
          <a:endParaRPr lang="en-IN" sz="1250" kern="1200" dirty="0"/>
        </a:p>
      </dsp:txBody>
      <dsp:txXfrm>
        <a:off x="0" y="4056890"/>
        <a:ext cx="7785053" cy="15649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21060-8C5F-418F-887B-9F3E329C8F5F}">
      <dsp:nvSpPr>
        <dsp:cNvPr id="0" name=""/>
        <dsp:cNvSpPr/>
      </dsp:nvSpPr>
      <dsp:spPr>
        <a:xfrm>
          <a:off x="0" y="36797"/>
          <a:ext cx="6729922" cy="359774"/>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Observations :</a:t>
          </a:r>
          <a:endParaRPr lang="en-IN" sz="1500" kern="1200" dirty="0"/>
        </a:p>
      </dsp:txBody>
      <dsp:txXfrm>
        <a:off x="17563" y="54360"/>
        <a:ext cx="6694796" cy="324648"/>
      </dsp:txXfrm>
    </dsp:sp>
    <dsp:sp modelId="{BC9091EB-C320-4436-A464-707BB385FEA2}">
      <dsp:nvSpPr>
        <dsp:cNvPr id="0" name=""/>
        <dsp:cNvSpPr/>
      </dsp:nvSpPr>
      <dsp:spPr>
        <a:xfrm>
          <a:off x="0" y="396572"/>
          <a:ext cx="6729922" cy="155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675" tIns="16510" rIns="92456" bIns="16510" numCol="1" spcCol="1270" anchor="t" anchorCtr="0">
          <a:noAutofit/>
        </a:bodyPr>
        <a:lstStyle/>
        <a:p>
          <a:pPr marL="114300" lvl="1" indent="-114300" algn="l" defTabSz="555625">
            <a:lnSpc>
              <a:spcPct val="90000"/>
            </a:lnSpc>
            <a:spcBef>
              <a:spcPct val="0"/>
            </a:spcBef>
            <a:spcAft>
              <a:spcPct val="20000"/>
            </a:spcAft>
            <a:buChar char="•"/>
          </a:pPr>
          <a:r>
            <a:rPr lang="en-US" sz="1250" kern="1200"/>
            <a:t>We have data from two datasets: dialysis_one and dialysis_two.</a:t>
          </a:r>
          <a:endParaRPr lang="en-IN" sz="1250" kern="1200"/>
        </a:p>
        <a:p>
          <a:pPr marL="114300" lvl="1" indent="-114300" algn="l" defTabSz="555625">
            <a:lnSpc>
              <a:spcPct val="90000"/>
            </a:lnSpc>
            <a:spcBef>
              <a:spcPct val="0"/>
            </a:spcBef>
            <a:spcAft>
              <a:spcPct val="20000"/>
            </a:spcAft>
            <a:buChar char="•"/>
          </a:pPr>
          <a:r>
            <a:rPr lang="en-US" sz="1250" kern="1200"/>
            <a:t>Chain Organizations and their Total Performance Scores (specifically when the score is labeled as "No Score").</a:t>
          </a:r>
          <a:endParaRPr lang="en-IN" sz="1250" kern="1200"/>
        </a:p>
        <a:p>
          <a:pPr marL="114300" lvl="1" indent="-114300" algn="l" defTabSz="555625">
            <a:lnSpc>
              <a:spcPct val="90000"/>
            </a:lnSpc>
            <a:spcBef>
              <a:spcPct val="0"/>
            </a:spcBef>
            <a:spcAft>
              <a:spcPct val="20000"/>
            </a:spcAft>
            <a:buChar char="•"/>
          </a:pPr>
          <a:r>
            <a:rPr lang="en-US" sz="1250" kern="1200" dirty="0"/>
            <a:t>The datasets include information about different dialysis facilities, their characteristics, and performance metrics.</a:t>
          </a:r>
          <a:endParaRPr lang="en-IN" sz="1250" kern="1200" dirty="0"/>
        </a:p>
        <a:p>
          <a:pPr marL="114300" lvl="1" indent="-114300" algn="l" defTabSz="555625">
            <a:lnSpc>
              <a:spcPct val="90000"/>
            </a:lnSpc>
            <a:spcBef>
              <a:spcPct val="0"/>
            </a:spcBef>
            <a:spcAft>
              <a:spcPct val="20000"/>
            </a:spcAft>
            <a:buChar char="•"/>
          </a:pPr>
          <a:r>
            <a:rPr lang="en-US" sz="1250" kern="1200" dirty="0"/>
            <a:t>Where highest is “Fresenius Medical Care” as 364 and lowest are ”Bio-Medical Applications of Nevada,Inc”,”</a:t>
          </a:r>
          <a:r>
            <a:rPr lang="en-US" sz="1250" kern="1200" dirty="0" err="1"/>
            <a:t>InterMountain</a:t>
          </a:r>
          <a:r>
            <a:rPr lang="en-US" sz="1250" kern="1200" dirty="0"/>
            <a:t> Healthcare”, ”OHSU/Doernbecher Children’s </a:t>
          </a:r>
          <a:r>
            <a:rPr lang="en-US" sz="1250" kern="1200" dirty="0" err="1"/>
            <a:t>Hospital”,”Sanderling</a:t>
          </a:r>
          <a:r>
            <a:rPr lang="en-US" sz="1250" kern="1200" dirty="0"/>
            <a:t> Healthcare” and “Sisters Of Providence” as 1.</a:t>
          </a:r>
          <a:endParaRPr lang="en-IN" sz="1250" kern="1200" dirty="0"/>
        </a:p>
      </dsp:txBody>
      <dsp:txXfrm>
        <a:off x="0" y="396572"/>
        <a:ext cx="6729922" cy="1552500"/>
      </dsp:txXfrm>
    </dsp:sp>
    <dsp:sp modelId="{29187329-F055-4D2D-A867-B7F96852363B}">
      <dsp:nvSpPr>
        <dsp:cNvPr id="0" name=""/>
        <dsp:cNvSpPr/>
      </dsp:nvSpPr>
      <dsp:spPr>
        <a:xfrm>
          <a:off x="0" y="1949072"/>
          <a:ext cx="6729922" cy="359774"/>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Suggestions :</a:t>
          </a:r>
          <a:endParaRPr lang="en-IN" sz="1500" kern="1200" dirty="0"/>
        </a:p>
      </dsp:txBody>
      <dsp:txXfrm>
        <a:off x="17563" y="1966635"/>
        <a:ext cx="6694796" cy="324648"/>
      </dsp:txXfrm>
    </dsp:sp>
    <dsp:sp modelId="{0FB2C1A7-4DAE-42F4-89E1-0B06B6EBF8C2}">
      <dsp:nvSpPr>
        <dsp:cNvPr id="0" name=""/>
        <dsp:cNvSpPr/>
      </dsp:nvSpPr>
      <dsp:spPr>
        <a:xfrm>
          <a:off x="0" y="2308847"/>
          <a:ext cx="6729922" cy="155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675" tIns="16510" rIns="92456" bIns="16510" numCol="1" spcCol="1270" anchor="t" anchorCtr="0">
          <a:noAutofit/>
        </a:bodyPr>
        <a:lstStyle/>
        <a:p>
          <a:pPr marL="114300" lvl="1" indent="-114300" algn="l" defTabSz="555625">
            <a:lnSpc>
              <a:spcPct val="90000"/>
            </a:lnSpc>
            <a:spcBef>
              <a:spcPct val="0"/>
            </a:spcBef>
            <a:spcAft>
              <a:spcPct val="20000"/>
            </a:spcAft>
            <a:buChar char="•"/>
          </a:pPr>
          <a:r>
            <a:rPr lang="en-US" sz="1250" kern="1200" dirty="0"/>
            <a:t>Ensure that there is a common key or identifier between the two datasets that can be used to establish a relationship in Power BI. This could be a unique facility identifier or </a:t>
          </a:r>
          <a:r>
            <a:rPr lang="en-US" sz="1250" kern="1200" dirty="0" err="1"/>
            <a:t>ProviderNumber</a:t>
          </a:r>
          <a:r>
            <a:rPr lang="en-US" sz="1250" kern="1200" dirty="0"/>
            <a:t>, for example.</a:t>
          </a:r>
          <a:endParaRPr lang="en-IN" sz="1250" kern="1200" dirty="0"/>
        </a:p>
        <a:p>
          <a:pPr marL="114300" lvl="1" indent="-114300" algn="l" defTabSz="555625">
            <a:lnSpc>
              <a:spcPct val="90000"/>
            </a:lnSpc>
            <a:spcBef>
              <a:spcPct val="0"/>
            </a:spcBef>
            <a:spcAft>
              <a:spcPct val="20000"/>
            </a:spcAft>
            <a:buChar char="•"/>
          </a:pPr>
          <a:r>
            <a:rPr lang="en-US" sz="1250" kern="1200" dirty="0"/>
            <a:t>Create </a:t>
          </a:r>
          <a:r>
            <a:rPr lang="en-US" sz="1250" kern="1200" dirty="0" err="1"/>
            <a:t>dax</a:t>
          </a:r>
          <a:r>
            <a:rPr lang="en-US" sz="1250" kern="1200" dirty="0"/>
            <a:t> for Total Performance Score as no score in </a:t>
          </a:r>
          <a:r>
            <a:rPr lang="en-US" sz="1250" kern="1200" dirty="0" err="1"/>
            <a:t>dialysis_two</a:t>
          </a:r>
          <a:r>
            <a:rPr lang="en-US" sz="1250" kern="1200" dirty="0"/>
            <a:t> dataset.</a:t>
          </a:r>
          <a:endParaRPr lang="en-IN" sz="1250" kern="1200" dirty="0"/>
        </a:p>
        <a:p>
          <a:pPr marL="114300" lvl="1" indent="-114300" algn="l" defTabSz="555625">
            <a:lnSpc>
              <a:spcPct val="90000"/>
            </a:lnSpc>
            <a:spcBef>
              <a:spcPct val="0"/>
            </a:spcBef>
            <a:spcAft>
              <a:spcPct val="20000"/>
            </a:spcAft>
            <a:buChar char="•"/>
          </a:pPr>
          <a:r>
            <a:rPr lang="en-US" sz="1250" kern="1200" dirty="0"/>
            <a:t>Validate the data in the "Chain Organizations" column to ensure it is clean and accurately reflects whether a facility is part of a chain or not.</a:t>
          </a:r>
          <a:endParaRPr lang="en-IN" sz="1250" kern="1200" dirty="0"/>
        </a:p>
        <a:p>
          <a:pPr marL="114300" lvl="1" indent="-114300" algn="l" defTabSz="555625">
            <a:lnSpc>
              <a:spcPct val="90000"/>
            </a:lnSpc>
            <a:spcBef>
              <a:spcPct val="0"/>
            </a:spcBef>
            <a:spcAft>
              <a:spcPct val="20000"/>
            </a:spcAft>
            <a:buChar char="•"/>
          </a:pPr>
          <a:r>
            <a:rPr lang="en-US" sz="1250" kern="1200" dirty="0"/>
            <a:t>Use Power BI's data modeling features to create relationships between the two datasets based on the common key.</a:t>
          </a:r>
          <a:endParaRPr lang="en-IN" sz="1250" kern="1200" dirty="0"/>
        </a:p>
      </dsp:txBody>
      <dsp:txXfrm>
        <a:off x="0" y="2308847"/>
        <a:ext cx="6729922" cy="1552500"/>
      </dsp:txXfrm>
    </dsp:sp>
    <dsp:sp modelId="{CD73E9AB-9256-40A8-A4E8-D73DE01F5E8D}">
      <dsp:nvSpPr>
        <dsp:cNvPr id="0" name=""/>
        <dsp:cNvSpPr/>
      </dsp:nvSpPr>
      <dsp:spPr>
        <a:xfrm>
          <a:off x="0" y="3861347"/>
          <a:ext cx="6729922" cy="359774"/>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Conclusions :</a:t>
          </a:r>
          <a:endParaRPr lang="en-IN" sz="1500" kern="1200" dirty="0"/>
        </a:p>
      </dsp:txBody>
      <dsp:txXfrm>
        <a:off x="17563" y="3878910"/>
        <a:ext cx="6694796" cy="324648"/>
      </dsp:txXfrm>
    </dsp:sp>
    <dsp:sp modelId="{2E221E22-538F-4466-AEF3-F820FDBA510F}">
      <dsp:nvSpPr>
        <dsp:cNvPr id="0" name=""/>
        <dsp:cNvSpPr/>
      </dsp:nvSpPr>
      <dsp:spPr>
        <a:xfrm>
          <a:off x="0" y="4221122"/>
          <a:ext cx="6729922" cy="152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675" tIns="16510" rIns="92456" bIns="16510" numCol="1" spcCol="1270" anchor="t" anchorCtr="0">
          <a:noAutofit/>
        </a:bodyPr>
        <a:lstStyle/>
        <a:p>
          <a:pPr marL="114300" lvl="1" indent="-114300" algn="l" defTabSz="555625">
            <a:lnSpc>
              <a:spcPct val="90000"/>
            </a:lnSpc>
            <a:spcBef>
              <a:spcPct val="0"/>
            </a:spcBef>
            <a:spcAft>
              <a:spcPct val="20000"/>
            </a:spcAft>
            <a:buChar char="•"/>
          </a:pPr>
          <a:r>
            <a:rPr lang="en-US" sz="1250" kern="1200" dirty="0"/>
            <a:t>After establishing relationships between the </a:t>
          </a:r>
          <a:r>
            <a:rPr lang="en-US" sz="1250" kern="1200" dirty="0" err="1"/>
            <a:t>datasets,create</a:t>
          </a:r>
          <a:r>
            <a:rPr lang="en-US" sz="1250" kern="1200" dirty="0"/>
            <a:t> a stacked bar chart in Power BI to visualize the distribution of Total Performance Scores (including "No Score") among different Chain Organizations.</a:t>
          </a:r>
          <a:endParaRPr lang="en-IN" sz="1250" kern="1200" dirty="0"/>
        </a:p>
        <a:p>
          <a:pPr marL="114300" lvl="1" indent="-114300" algn="l" defTabSz="555625">
            <a:lnSpc>
              <a:spcPct val="90000"/>
            </a:lnSpc>
            <a:spcBef>
              <a:spcPct val="0"/>
            </a:spcBef>
            <a:spcAft>
              <a:spcPct val="20000"/>
            </a:spcAft>
            <a:buChar char="•"/>
          </a:pPr>
          <a:r>
            <a:rPr lang="en-US" sz="1250" kern="1200" dirty="0"/>
            <a:t>A stacked bar chart allows you to see the contribution of each Chain Organization to the overall Total Performance Scores and understand how much of it is categorized as "No Score."</a:t>
          </a:r>
          <a:endParaRPr lang="en-IN" sz="1250" kern="1200" dirty="0"/>
        </a:p>
        <a:p>
          <a:pPr marL="114300" lvl="1" indent="-114300" algn="l" defTabSz="555625">
            <a:lnSpc>
              <a:spcPct val="90000"/>
            </a:lnSpc>
            <a:spcBef>
              <a:spcPct val="0"/>
            </a:spcBef>
            <a:spcAft>
              <a:spcPct val="20000"/>
            </a:spcAft>
            <a:buChar char="•"/>
          </a:pPr>
          <a:r>
            <a:rPr lang="en-US" sz="1250" kern="1200" dirty="0"/>
            <a:t>You can draw conclusions about which Chain Organizations are more likely to have a "No </a:t>
          </a:r>
          <a:r>
            <a:rPr lang="en-US" sz="1250" kern="1200" dirty="0" err="1"/>
            <a:t>Score“and</a:t>
          </a:r>
          <a:r>
            <a:rPr lang="en-US" sz="1250" kern="1200" dirty="0"/>
            <a:t> whether there are patterns or trends.</a:t>
          </a:r>
          <a:endParaRPr lang="en-IN" sz="1250" kern="1200" dirty="0"/>
        </a:p>
      </dsp:txBody>
      <dsp:txXfrm>
        <a:off x="0" y="4221122"/>
        <a:ext cx="6729922" cy="15214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130A5-E967-4684-AEB4-E0A24040EBF6}">
      <dsp:nvSpPr>
        <dsp:cNvPr id="0" name=""/>
        <dsp:cNvSpPr/>
      </dsp:nvSpPr>
      <dsp:spPr>
        <a:xfrm>
          <a:off x="0" y="245844"/>
          <a:ext cx="6990575" cy="407745"/>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Observations : </a:t>
          </a:r>
          <a:endParaRPr lang="en-IN" sz="1700" kern="1200" dirty="0"/>
        </a:p>
      </dsp:txBody>
      <dsp:txXfrm>
        <a:off x="19904" y="265748"/>
        <a:ext cx="6950767" cy="367937"/>
      </dsp:txXfrm>
    </dsp:sp>
    <dsp:sp modelId="{B8896FE7-F98B-4845-94BB-1D6AFB0343DF}">
      <dsp:nvSpPr>
        <dsp:cNvPr id="0" name=""/>
        <dsp:cNvSpPr/>
      </dsp:nvSpPr>
      <dsp:spPr>
        <a:xfrm>
          <a:off x="0" y="653589"/>
          <a:ext cx="6990575" cy="1653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951"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The funnel chart visually represents the distribution of dialysis stations across different Five-Star ratings.</a:t>
          </a:r>
          <a:endParaRPr lang="en-IN" sz="1300" kern="1200"/>
        </a:p>
        <a:p>
          <a:pPr marL="114300" lvl="1" indent="-114300" algn="l" defTabSz="577850">
            <a:lnSpc>
              <a:spcPct val="90000"/>
            </a:lnSpc>
            <a:spcBef>
              <a:spcPct val="0"/>
            </a:spcBef>
            <a:spcAft>
              <a:spcPct val="20000"/>
            </a:spcAft>
            <a:buChar char="•"/>
          </a:pPr>
          <a:r>
            <a:rPr lang="en-US" sz="1300" kern="1200"/>
            <a:t>The width of each section in the funnel indicates the relative proportion of dialysis stations in each rating category.</a:t>
          </a:r>
          <a:endParaRPr lang="en-IN" sz="1300" kern="1200"/>
        </a:p>
        <a:p>
          <a:pPr marL="114300" lvl="1" indent="-114300" algn="l" defTabSz="577850">
            <a:lnSpc>
              <a:spcPct val="90000"/>
            </a:lnSpc>
            <a:spcBef>
              <a:spcPct val="0"/>
            </a:spcBef>
            <a:spcAft>
              <a:spcPct val="20000"/>
            </a:spcAft>
            <a:buChar char="•"/>
          </a:pPr>
          <a:r>
            <a:rPr lang="en-US" sz="1300" kern="1200"/>
            <a:t>It appears that a higher number of dialysis stations are associated with facilities having lower Five-Star ratings, as these sections of the funnel are wider.</a:t>
          </a:r>
          <a:endParaRPr lang="en-IN" sz="1300" kern="1200"/>
        </a:p>
        <a:p>
          <a:pPr marL="114300" lvl="1" indent="-114300" algn="l" defTabSz="577850">
            <a:lnSpc>
              <a:spcPct val="90000"/>
            </a:lnSpc>
            <a:spcBef>
              <a:spcPct val="0"/>
            </a:spcBef>
            <a:spcAft>
              <a:spcPct val="20000"/>
            </a:spcAft>
            <a:buChar char="•"/>
          </a:pPr>
          <a:r>
            <a:rPr lang="en-US" sz="1300" kern="1200"/>
            <a:t>Conversely, facilities with higher Five-Star ratings seem to have a relatively lower count of dialysis stations, as indicated by the narrowing sections of the funnel.</a:t>
          </a:r>
          <a:endParaRPr lang="en-IN" sz="1300" kern="1200"/>
        </a:p>
      </dsp:txBody>
      <dsp:txXfrm>
        <a:off x="0" y="653589"/>
        <a:ext cx="6990575" cy="1653930"/>
      </dsp:txXfrm>
    </dsp:sp>
    <dsp:sp modelId="{AC6D3391-3DF5-46A6-9ABA-66FA338E39CF}">
      <dsp:nvSpPr>
        <dsp:cNvPr id="0" name=""/>
        <dsp:cNvSpPr/>
      </dsp:nvSpPr>
      <dsp:spPr>
        <a:xfrm>
          <a:off x="0" y="2307519"/>
          <a:ext cx="6990575" cy="407745"/>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Suggestions :</a:t>
          </a:r>
          <a:endParaRPr lang="en-IN" sz="1700" kern="1200" dirty="0"/>
        </a:p>
      </dsp:txBody>
      <dsp:txXfrm>
        <a:off x="19904" y="2327423"/>
        <a:ext cx="6950767" cy="367937"/>
      </dsp:txXfrm>
    </dsp:sp>
    <dsp:sp modelId="{F51392E5-A79F-4D34-81A4-E7B51818EA06}">
      <dsp:nvSpPr>
        <dsp:cNvPr id="0" name=""/>
        <dsp:cNvSpPr/>
      </dsp:nvSpPr>
      <dsp:spPr>
        <a:xfrm>
          <a:off x="0" y="2715264"/>
          <a:ext cx="6990575" cy="1583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951"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Investigate the factors that contribute to the Five-Star ratings. Are there specific characteristics or performance metrics that lead to higher or lower ratings?</a:t>
          </a:r>
          <a:endParaRPr lang="en-IN" sz="1300" kern="1200"/>
        </a:p>
        <a:p>
          <a:pPr marL="114300" lvl="1" indent="-114300" algn="l" defTabSz="577850">
            <a:lnSpc>
              <a:spcPct val="90000"/>
            </a:lnSpc>
            <a:spcBef>
              <a:spcPct val="0"/>
            </a:spcBef>
            <a:spcAft>
              <a:spcPct val="20000"/>
            </a:spcAft>
            <a:buChar char="•"/>
          </a:pPr>
          <a:r>
            <a:rPr lang="en-US" sz="1300" kern="1200"/>
            <a:t>Compare the distribution of dialysis stations across Five-Star ratings in your dataset with industry benchmarks or standards. This can help determine if the observed distribution is typical or if there are areas that need improvement.</a:t>
          </a:r>
          <a:endParaRPr lang="en-IN" sz="1300" kern="1200"/>
        </a:p>
        <a:p>
          <a:pPr marL="114300" lvl="1" indent="-114300" algn="l" defTabSz="577850">
            <a:lnSpc>
              <a:spcPct val="90000"/>
            </a:lnSpc>
            <a:spcBef>
              <a:spcPct val="0"/>
            </a:spcBef>
            <a:spcAft>
              <a:spcPct val="20000"/>
            </a:spcAft>
            <a:buChar char="•"/>
          </a:pPr>
          <a:r>
            <a:rPr lang="en-US" sz="1300" kern="1200"/>
            <a:t>Examine the performance metrics of facilities with different Five-Star ratings to understand the correlation between these ratings and overall facility performance.</a:t>
          </a:r>
          <a:endParaRPr lang="en-IN" sz="1300" kern="1200"/>
        </a:p>
      </dsp:txBody>
      <dsp:txXfrm>
        <a:off x="0" y="2715264"/>
        <a:ext cx="6990575" cy="1583550"/>
      </dsp:txXfrm>
    </dsp:sp>
    <dsp:sp modelId="{65BD0C23-79DE-449D-80B3-CE9DE5A37F1A}">
      <dsp:nvSpPr>
        <dsp:cNvPr id="0" name=""/>
        <dsp:cNvSpPr/>
      </dsp:nvSpPr>
      <dsp:spPr>
        <a:xfrm>
          <a:off x="0" y="4298814"/>
          <a:ext cx="6990575" cy="407745"/>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Conclusions :</a:t>
          </a:r>
          <a:endParaRPr lang="en-IN" sz="1700" kern="1200" dirty="0"/>
        </a:p>
      </dsp:txBody>
      <dsp:txXfrm>
        <a:off x="19904" y="4318718"/>
        <a:ext cx="6950767" cy="367937"/>
      </dsp:txXfrm>
    </dsp:sp>
    <dsp:sp modelId="{2E7D0E81-C68B-4B3C-B225-30C2ED8622FA}">
      <dsp:nvSpPr>
        <dsp:cNvPr id="0" name=""/>
        <dsp:cNvSpPr/>
      </dsp:nvSpPr>
      <dsp:spPr>
        <a:xfrm>
          <a:off x="0" y="4706559"/>
          <a:ext cx="6990575" cy="826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951"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The funnel chart provides a clear visualization of how the distribution of dialysis stations varies across different Five-Star ratings.</a:t>
          </a:r>
          <a:endParaRPr lang="en-IN" sz="1300" kern="1200"/>
        </a:p>
        <a:p>
          <a:pPr marL="114300" lvl="1" indent="-114300" algn="l" defTabSz="577850">
            <a:lnSpc>
              <a:spcPct val="90000"/>
            </a:lnSpc>
            <a:spcBef>
              <a:spcPct val="0"/>
            </a:spcBef>
            <a:spcAft>
              <a:spcPct val="20000"/>
            </a:spcAft>
            <a:buChar char="•"/>
          </a:pPr>
          <a:r>
            <a:rPr lang="en-US" sz="1300" kern="1200"/>
            <a:t>Facilities with lower Five-Star ratings appear to have a higher concentration of dialysis stations, while higher-rated facilities have a relatively lower count.</a:t>
          </a:r>
          <a:endParaRPr lang="en-IN" sz="1300" kern="1200"/>
        </a:p>
      </dsp:txBody>
      <dsp:txXfrm>
        <a:off x="0" y="4706559"/>
        <a:ext cx="6990575" cy="82696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E2A095-BC73-45AB-A7F6-03B96C5A33BB}" type="datetimeFigureOut">
              <a:rPr lang="en-IN" smtClean="0"/>
              <a:t>04-01-2024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7E725-E434-4114-8E09-754C12B1025A}" type="slidenum">
              <a:rPr lang="en-IN" smtClean="0"/>
              <a:t>‹#›</a:t>
            </a:fld>
            <a:endParaRPr lang="en-IN" dirty="0"/>
          </a:p>
        </p:txBody>
      </p:sp>
    </p:spTree>
    <p:extLst>
      <p:ext uri="{BB962C8B-B14F-4D97-AF65-F5344CB8AC3E}">
        <p14:creationId xmlns:p14="http://schemas.microsoft.com/office/powerpoint/2010/main" val="32757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F7E725-E434-4114-8E09-754C12B1025A}" type="slidenum">
              <a:rPr lang="en-IN" smtClean="0"/>
              <a:t>12</a:t>
            </a:fld>
            <a:endParaRPr lang="en-IN"/>
          </a:p>
        </p:txBody>
      </p:sp>
    </p:spTree>
    <p:extLst>
      <p:ext uri="{BB962C8B-B14F-4D97-AF65-F5344CB8AC3E}">
        <p14:creationId xmlns:p14="http://schemas.microsoft.com/office/powerpoint/2010/main" val="3090186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1/4/2024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1/4/2024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1/4/2024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1/4/2024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1/4/2024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10.xml"/><Relationship Id="rId7" Type="http://schemas.openxmlformats.org/officeDocument/2006/relationships/image" Target="../media/image16.png"/><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8.png"/><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6.xml"/><Relationship Id="rId7" Type="http://schemas.openxmlformats.org/officeDocument/2006/relationships/image" Target="../media/image9.png"/><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2.png"/><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8.xml"/><Relationship Id="rId7" Type="http://schemas.openxmlformats.org/officeDocument/2006/relationships/image" Target="../media/image13.png"/><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5.png"/><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35B8B-4A3B-46B0-BFB0-88D17A2F2A55}"/>
              </a:ext>
            </a:extLst>
          </p:cNvPr>
          <p:cNvSpPr>
            <a:spLocks noGrp="1"/>
          </p:cNvSpPr>
          <p:nvPr>
            <p:ph type="ctrTitle"/>
          </p:nvPr>
        </p:nvSpPr>
        <p:spPr>
          <a:xfrm>
            <a:off x="420190" y="1951599"/>
            <a:ext cx="9068586" cy="1149280"/>
          </a:xfrm>
        </p:spPr>
        <p:txBody>
          <a:bodyPr/>
          <a:lstStyle/>
          <a:p>
            <a:r>
              <a:rPr lang="en-IN" sz="7000" b="1" dirty="0">
                <a:solidFill>
                  <a:srgbClr val="9966FF"/>
                </a:solidFill>
              </a:rPr>
              <a:t>DIALYSIS OF PATIENTS</a:t>
            </a:r>
          </a:p>
        </p:txBody>
      </p:sp>
      <p:sp>
        <p:nvSpPr>
          <p:cNvPr id="3" name="Subtitle 2">
            <a:extLst>
              <a:ext uri="{FF2B5EF4-FFF2-40B4-BE49-F238E27FC236}">
                <a16:creationId xmlns:a16="http://schemas.microsoft.com/office/drawing/2014/main" id="{EA4368CE-667F-481A-8BAD-2DC57BFC0E87}"/>
              </a:ext>
            </a:extLst>
          </p:cNvPr>
          <p:cNvSpPr>
            <a:spLocks noGrp="1"/>
          </p:cNvSpPr>
          <p:nvPr>
            <p:ph type="subTitle" idx="1"/>
          </p:nvPr>
        </p:nvSpPr>
        <p:spPr>
          <a:xfrm>
            <a:off x="581219" y="3188931"/>
            <a:ext cx="9070848" cy="619265"/>
          </a:xfrm>
        </p:spPr>
        <p:txBody>
          <a:bodyPr>
            <a:normAutofit/>
          </a:bodyPr>
          <a:lstStyle/>
          <a:p>
            <a:r>
              <a:rPr lang="en-IN" sz="3200" b="1" dirty="0">
                <a:solidFill>
                  <a:srgbClr val="CC99FF"/>
                </a:solidFill>
              </a:rPr>
              <a:t>DOMAIN : HEALTHCARE</a:t>
            </a:r>
          </a:p>
        </p:txBody>
      </p:sp>
      <p:sp>
        <p:nvSpPr>
          <p:cNvPr id="4" name="TextBox 3">
            <a:extLst>
              <a:ext uri="{FF2B5EF4-FFF2-40B4-BE49-F238E27FC236}">
                <a16:creationId xmlns:a16="http://schemas.microsoft.com/office/drawing/2014/main" id="{A45DC3DF-E4E1-40C1-8335-F221D4A1C28E}"/>
              </a:ext>
            </a:extLst>
          </p:cNvPr>
          <p:cNvSpPr txBox="1"/>
          <p:nvPr/>
        </p:nvSpPr>
        <p:spPr>
          <a:xfrm>
            <a:off x="3954671" y="4022231"/>
            <a:ext cx="2323943" cy="523220"/>
          </a:xfrm>
          <a:prstGeom prst="rect">
            <a:avLst/>
          </a:prstGeom>
          <a:noFill/>
        </p:spPr>
        <p:txBody>
          <a:bodyPr wrap="square" rtlCol="0">
            <a:spAutoFit/>
          </a:bodyPr>
          <a:lstStyle/>
          <a:p>
            <a:r>
              <a:rPr lang="en-IN" sz="2800" b="1" dirty="0">
                <a:solidFill>
                  <a:schemeClr val="bg1"/>
                </a:solidFill>
              </a:rPr>
              <a:t>GROUP : 5</a:t>
            </a:r>
          </a:p>
        </p:txBody>
      </p:sp>
      <p:pic>
        <p:nvPicPr>
          <p:cNvPr id="6" name="Picture 5">
            <a:extLst>
              <a:ext uri="{FF2B5EF4-FFF2-40B4-BE49-F238E27FC236}">
                <a16:creationId xmlns:a16="http://schemas.microsoft.com/office/drawing/2014/main" id="{B2451267-5D97-4A66-96E0-A55463232FD5}"/>
              </a:ext>
            </a:extLst>
          </p:cNvPr>
          <p:cNvPicPr>
            <a:picLocks noChangeAspect="1"/>
          </p:cNvPicPr>
          <p:nvPr/>
        </p:nvPicPr>
        <p:blipFill>
          <a:blip r:embed="rId3"/>
          <a:stretch>
            <a:fillRect/>
          </a:stretch>
        </p:blipFill>
        <p:spPr>
          <a:xfrm>
            <a:off x="0" y="0"/>
            <a:ext cx="1271432" cy="1271432"/>
          </a:xfrm>
          <a:prstGeom prst="rect">
            <a:avLst/>
          </a:prstGeom>
        </p:spPr>
      </p:pic>
      <p:sp>
        <p:nvSpPr>
          <p:cNvPr id="8" name="TextBox 7">
            <a:extLst>
              <a:ext uri="{FF2B5EF4-FFF2-40B4-BE49-F238E27FC236}">
                <a16:creationId xmlns:a16="http://schemas.microsoft.com/office/drawing/2014/main" id="{E5603E31-7B74-49AE-B502-474CE337F580}"/>
              </a:ext>
            </a:extLst>
          </p:cNvPr>
          <p:cNvSpPr txBox="1"/>
          <p:nvPr/>
        </p:nvSpPr>
        <p:spPr>
          <a:xfrm>
            <a:off x="0" y="4759487"/>
            <a:ext cx="2500313" cy="2062103"/>
          </a:xfrm>
          <a:prstGeom prst="rect">
            <a:avLst/>
          </a:prstGeom>
          <a:noFill/>
        </p:spPr>
        <p:txBody>
          <a:bodyPr wrap="square" rtlCol="0">
            <a:spAutoFit/>
          </a:bodyPr>
          <a:lstStyle/>
          <a:p>
            <a:r>
              <a:rPr lang="en-IN" sz="1600" b="1" dirty="0">
                <a:solidFill>
                  <a:srgbClr val="CC99FF"/>
                </a:solidFill>
              </a:rPr>
              <a:t>Group Members</a:t>
            </a:r>
            <a:br>
              <a:rPr lang="en-IN" sz="1600" b="1" dirty="0">
                <a:solidFill>
                  <a:srgbClr val="CC99FF"/>
                </a:solidFill>
              </a:rPr>
            </a:br>
            <a:br>
              <a:rPr lang="en-IN" sz="1600" b="1" dirty="0">
                <a:solidFill>
                  <a:srgbClr val="CC99FF"/>
                </a:solidFill>
              </a:rPr>
            </a:br>
            <a:r>
              <a:rPr lang="en-IN" sz="1600" b="1" dirty="0">
                <a:solidFill>
                  <a:srgbClr val="CC99FF"/>
                </a:solidFill>
              </a:rPr>
              <a:t>1. Vaishnavi Adke</a:t>
            </a:r>
            <a:br>
              <a:rPr lang="en-IN" sz="1600" b="1" dirty="0">
                <a:solidFill>
                  <a:srgbClr val="CC99FF"/>
                </a:solidFill>
              </a:rPr>
            </a:br>
            <a:r>
              <a:rPr lang="en-IN" sz="1600" b="1" dirty="0">
                <a:solidFill>
                  <a:srgbClr val="CC99FF"/>
                </a:solidFill>
              </a:rPr>
              <a:t>2. </a:t>
            </a:r>
            <a:r>
              <a:rPr lang="en-IN" sz="1600" b="1" dirty="0" err="1">
                <a:solidFill>
                  <a:srgbClr val="CC99FF"/>
                </a:solidFill>
              </a:rPr>
              <a:t>Haripriya</a:t>
            </a:r>
            <a:r>
              <a:rPr lang="en-IN" sz="1600" b="1" dirty="0">
                <a:solidFill>
                  <a:srgbClr val="CC99FF"/>
                </a:solidFill>
              </a:rPr>
              <a:t> Santhanam</a:t>
            </a:r>
            <a:br>
              <a:rPr lang="en-IN" sz="1600" b="1" dirty="0">
                <a:solidFill>
                  <a:srgbClr val="CC99FF"/>
                </a:solidFill>
              </a:rPr>
            </a:br>
            <a:r>
              <a:rPr lang="en-IN" sz="1600" b="1" dirty="0">
                <a:solidFill>
                  <a:srgbClr val="CC99FF"/>
                </a:solidFill>
              </a:rPr>
              <a:t>3. Vishal Bhil</a:t>
            </a:r>
            <a:br>
              <a:rPr lang="en-IN" sz="1600" b="1" dirty="0">
                <a:solidFill>
                  <a:srgbClr val="CC99FF"/>
                </a:solidFill>
              </a:rPr>
            </a:br>
            <a:r>
              <a:rPr lang="en-IN" sz="1600" b="1" dirty="0">
                <a:solidFill>
                  <a:srgbClr val="CC99FF"/>
                </a:solidFill>
              </a:rPr>
              <a:t>4. </a:t>
            </a:r>
            <a:r>
              <a:rPr lang="en-IN" sz="1600" b="1" dirty="0" err="1">
                <a:solidFill>
                  <a:srgbClr val="CC99FF"/>
                </a:solidFill>
              </a:rPr>
              <a:t>Chethan</a:t>
            </a:r>
            <a:br>
              <a:rPr lang="en-IN" sz="1600" b="1" dirty="0">
                <a:solidFill>
                  <a:srgbClr val="CC99FF"/>
                </a:solidFill>
              </a:rPr>
            </a:br>
            <a:r>
              <a:rPr lang="en-IN" sz="1600" b="1" dirty="0">
                <a:solidFill>
                  <a:srgbClr val="CC99FF"/>
                </a:solidFill>
              </a:rPr>
              <a:t>5. </a:t>
            </a:r>
            <a:r>
              <a:rPr lang="en-IN" sz="1600" b="1" dirty="0" err="1">
                <a:solidFill>
                  <a:srgbClr val="CC99FF"/>
                </a:solidFill>
              </a:rPr>
              <a:t>Rushikesh</a:t>
            </a:r>
            <a:r>
              <a:rPr lang="en-IN" sz="1600" b="1" dirty="0">
                <a:solidFill>
                  <a:srgbClr val="CC99FF"/>
                </a:solidFill>
              </a:rPr>
              <a:t> Panchal</a:t>
            </a:r>
            <a:br>
              <a:rPr lang="en-IN" sz="1600" b="1" dirty="0">
                <a:solidFill>
                  <a:srgbClr val="CC99FF"/>
                </a:solidFill>
              </a:rPr>
            </a:br>
            <a:r>
              <a:rPr lang="en-IN" sz="1600" b="1" dirty="0">
                <a:solidFill>
                  <a:srgbClr val="CC99FF"/>
                </a:solidFill>
              </a:rPr>
              <a:t>6. Goutham Kumar</a:t>
            </a:r>
          </a:p>
        </p:txBody>
      </p:sp>
    </p:spTree>
    <p:extLst>
      <p:ext uri="{BB962C8B-B14F-4D97-AF65-F5344CB8AC3E}">
        <p14:creationId xmlns:p14="http://schemas.microsoft.com/office/powerpoint/2010/main" val="876870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DB0F-2D27-4581-977F-49528038A63D}"/>
              </a:ext>
            </a:extLst>
          </p:cNvPr>
          <p:cNvSpPr>
            <a:spLocks noGrp="1"/>
          </p:cNvSpPr>
          <p:nvPr>
            <p:ph type="title"/>
          </p:nvPr>
        </p:nvSpPr>
        <p:spPr>
          <a:xfrm>
            <a:off x="255494" y="349624"/>
            <a:ext cx="11658600" cy="500407"/>
          </a:xfrm>
        </p:spPr>
        <p:txBody>
          <a:bodyPr>
            <a:noAutofit/>
          </a:bodyPr>
          <a:lstStyle/>
          <a:p>
            <a:r>
              <a:rPr lang="en-IN" sz="2800" b="1" dirty="0">
                <a:solidFill>
                  <a:schemeClr val="tx2">
                    <a:lumMod val="50000"/>
                  </a:schemeClr>
                </a:solidFill>
                <a:highlight>
                  <a:srgbClr val="C0C0C0"/>
                </a:highlight>
              </a:rPr>
              <a:t>KPI6 : Average Payment Reduction Rate </a:t>
            </a:r>
          </a:p>
        </p:txBody>
      </p:sp>
      <p:graphicFrame>
        <p:nvGraphicFramePr>
          <p:cNvPr id="12" name="Content Placeholder 11">
            <a:extLst>
              <a:ext uri="{FF2B5EF4-FFF2-40B4-BE49-F238E27FC236}">
                <a16:creationId xmlns:a16="http://schemas.microsoft.com/office/drawing/2014/main" id="{134321E9-15C0-4694-A70C-EB5E2298EAE8}"/>
              </a:ext>
            </a:extLst>
          </p:cNvPr>
          <p:cNvGraphicFramePr>
            <a:graphicFrameLocks noGrp="1"/>
          </p:cNvGraphicFramePr>
          <p:nvPr>
            <p:ph sz="half" idx="1"/>
            <p:extLst>
              <p:ext uri="{D42A27DB-BD31-4B8C-83A1-F6EECF244321}">
                <p14:modId xmlns:p14="http://schemas.microsoft.com/office/powerpoint/2010/main" val="3906120891"/>
              </p:ext>
            </p:extLst>
          </p:nvPr>
        </p:nvGraphicFramePr>
        <p:xfrm>
          <a:off x="384585" y="997683"/>
          <a:ext cx="6070003" cy="5510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7">
            <a:extLst>
              <a:ext uri="{FF2B5EF4-FFF2-40B4-BE49-F238E27FC236}">
                <a16:creationId xmlns:a16="http://schemas.microsoft.com/office/drawing/2014/main" id="{612FAA89-E365-46D7-9348-2CB413991502}"/>
              </a:ext>
            </a:extLst>
          </p:cNvPr>
          <p:cNvPicPr>
            <a:picLocks noGrp="1" noChangeAspect="1"/>
          </p:cNvPicPr>
          <p:nvPr>
            <p:ph sz="half" idx="2"/>
          </p:nvPr>
        </p:nvPicPr>
        <p:blipFill>
          <a:blip r:embed="rId7"/>
          <a:stretch>
            <a:fillRect/>
          </a:stretch>
        </p:blipFill>
        <p:spPr>
          <a:xfrm>
            <a:off x="6749973" y="2267188"/>
            <a:ext cx="5083886" cy="933279"/>
          </a:xfrm>
          <a:prstGeom prst="rect">
            <a:avLst/>
          </a:prstGeom>
        </p:spPr>
      </p:pic>
      <p:pic>
        <p:nvPicPr>
          <p:cNvPr id="9" name="Picture 8">
            <a:extLst>
              <a:ext uri="{FF2B5EF4-FFF2-40B4-BE49-F238E27FC236}">
                <a16:creationId xmlns:a16="http://schemas.microsoft.com/office/drawing/2014/main" id="{98099EDC-5330-4ABA-84E2-F979200470B6}"/>
              </a:ext>
            </a:extLst>
          </p:cNvPr>
          <p:cNvPicPr>
            <a:picLocks noChangeAspect="1"/>
          </p:cNvPicPr>
          <p:nvPr/>
        </p:nvPicPr>
        <p:blipFill>
          <a:blip r:embed="rId8"/>
          <a:stretch>
            <a:fillRect/>
          </a:stretch>
        </p:blipFill>
        <p:spPr>
          <a:xfrm>
            <a:off x="8324993" y="4553085"/>
            <a:ext cx="1933845" cy="581106"/>
          </a:xfrm>
          <a:prstGeom prst="rect">
            <a:avLst/>
          </a:prstGeom>
        </p:spPr>
      </p:pic>
      <p:sp>
        <p:nvSpPr>
          <p:cNvPr id="11" name="TextBox 10">
            <a:extLst>
              <a:ext uri="{FF2B5EF4-FFF2-40B4-BE49-F238E27FC236}">
                <a16:creationId xmlns:a16="http://schemas.microsoft.com/office/drawing/2014/main" id="{B57F0374-6F01-44AF-8A87-B3B46DCBAB6B}"/>
              </a:ext>
            </a:extLst>
          </p:cNvPr>
          <p:cNvSpPr txBox="1"/>
          <p:nvPr/>
        </p:nvSpPr>
        <p:spPr>
          <a:xfrm>
            <a:off x="7114757" y="4076793"/>
            <a:ext cx="1210236" cy="369332"/>
          </a:xfrm>
          <a:prstGeom prst="rect">
            <a:avLst/>
          </a:prstGeom>
          <a:noFill/>
        </p:spPr>
        <p:txBody>
          <a:bodyPr wrap="square" rtlCol="0">
            <a:spAutoFit/>
          </a:bodyPr>
          <a:lstStyle/>
          <a:p>
            <a:r>
              <a:rPr lang="en-IN" b="1" dirty="0"/>
              <a:t>OUTPUT : </a:t>
            </a:r>
          </a:p>
        </p:txBody>
      </p:sp>
    </p:spTree>
    <p:extLst>
      <p:ext uri="{BB962C8B-B14F-4D97-AF65-F5344CB8AC3E}">
        <p14:creationId xmlns:p14="http://schemas.microsoft.com/office/powerpoint/2010/main" val="264017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DB0F-2D27-4581-977F-49528038A63D}"/>
              </a:ext>
            </a:extLst>
          </p:cNvPr>
          <p:cNvSpPr>
            <a:spLocks noGrp="1"/>
          </p:cNvSpPr>
          <p:nvPr>
            <p:ph type="title"/>
          </p:nvPr>
        </p:nvSpPr>
        <p:spPr>
          <a:xfrm>
            <a:off x="384586" y="349624"/>
            <a:ext cx="7320579" cy="634877"/>
          </a:xfrm>
        </p:spPr>
        <p:txBody>
          <a:bodyPr>
            <a:noAutofit/>
          </a:bodyPr>
          <a:lstStyle/>
          <a:p>
            <a:r>
              <a:rPr lang="en-IN" sz="2800" b="1" dirty="0">
                <a:solidFill>
                  <a:schemeClr val="tx2">
                    <a:lumMod val="50000"/>
                  </a:schemeClr>
                </a:solidFill>
                <a:highlight>
                  <a:srgbClr val="C0C0C0"/>
                </a:highlight>
              </a:rPr>
              <a:t>KPI5 : # of Category Text  - As Expected</a:t>
            </a:r>
          </a:p>
        </p:txBody>
      </p:sp>
      <p:graphicFrame>
        <p:nvGraphicFramePr>
          <p:cNvPr id="4" name="Content Placeholder 3">
            <a:extLst>
              <a:ext uri="{FF2B5EF4-FFF2-40B4-BE49-F238E27FC236}">
                <a16:creationId xmlns:a16="http://schemas.microsoft.com/office/drawing/2014/main" id="{04582EA8-3F1F-406A-86E3-5B3308B77CDC}"/>
              </a:ext>
            </a:extLst>
          </p:cNvPr>
          <p:cNvGraphicFramePr>
            <a:graphicFrameLocks noGrp="1"/>
          </p:cNvGraphicFramePr>
          <p:nvPr>
            <p:ph sz="half" idx="1"/>
            <p:extLst>
              <p:ext uri="{D42A27DB-BD31-4B8C-83A1-F6EECF244321}">
                <p14:modId xmlns:p14="http://schemas.microsoft.com/office/powerpoint/2010/main" val="3779401283"/>
              </p:ext>
            </p:extLst>
          </p:nvPr>
        </p:nvGraphicFramePr>
        <p:xfrm>
          <a:off x="384587" y="984501"/>
          <a:ext cx="6033246" cy="5644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02362103-804B-4976-B264-5A9F90F64560}"/>
              </a:ext>
            </a:extLst>
          </p:cNvPr>
          <p:cNvPicPr>
            <a:picLocks noGrp="1" noChangeAspect="1"/>
          </p:cNvPicPr>
          <p:nvPr>
            <p:ph sz="half" idx="2"/>
          </p:nvPr>
        </p:nvPicPr>
        <p:blipFill>
          <a:blip r:embed="rId7"/>
          <a:stretch>
            <a:fillRect/>
          </a:stretch>
        </p:blipFill>
        <p:spPr>
          <a:xfrm>
            <a:off x="6456380" y="2272552"/>
            <a:ext cx="5351033" cy="2749923"/>
          </a:xfrm>
          <a:prstGeom prst="rect">
            <a:avLst/>
          </a:prstGeom>
        </p:spPr>
      </p:pic>
    </p:spTree>
    <p:extLst>
      <p:ext uri="{BB962C8B-B14F-4D97-AF65-F5344CB8AC3E}">
        <p14:creationId xmlns:p14="http://schemas.microsoft.com/office/powerpoint/2010/main" val="2243213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7895CE19-91EE-491C-99FB-0E2A37993DC2}"/>
              </a:ext>
            </a:extLst>
          </p:cNvPr>
          <p:cNvSpPr>
            <a:spLocks noGrp="1"/>
          </p:cNvSpPr>
          <p:nvPr>
            <p:ph type="title"/>
          </p:nvPr>
        </p:nvSpPr>
        <p:spPr>
          <a:xfrm>
            <a:off x="464695" y="522673"/>
            <a:ext cx="10058400" cy="540747"/>
          </a:xfrm>
        </p:spPr>
        <p:txBody>
          <a:bodyPr>
            <a:noAutofit/>
          </a:bodyPr>
          <a:lstStyle/>
          <a:p>
            <a:r>
              <a:rPr lang="en-IN" sz="3600" b="1" dirty="0">
                <a:solidFill>
                  <a:schemeClr val="tx2">
                    <a:lumMod val="50000"/>
                  </a:schemeClr>
                </a:solidFill>
                <a:highlight>
                  <a:srgbClr val="C0C0C0"/>
                </a:highlight>
              </a:rPr>
              <a:t>CONCLUSION</a:t>
            </a:r>
          </a:p>
        </p:txBody>
      </p:sp>
      <p:graphicFrame>
        <p:nvGraphicFramePr>
          <p:cNvPr id="29" name="Content Placeholder 28">
            <a:extLst>
              <a:ext uri="{FF2B5EF4-FFF2-40B4-BE49-F238E27FC236}">
                <a16:creationId xmlns:a16="http://schemas.microsoft.com/office/drawing/2014/main" id="{00347C39-458D-40F0-A248-F9DE3BF92F15}"/>
              </a:ext>
            </a:extLst>
          </p:cNvPr>
          <p:cNvGraphicFramePr>
            <a:graphicFrameLocks noGrp="1"/>
          </p:cNvGraphicFramePr>
          <p:nvPr>
            <p:ph idx="1"/>
            <p:extLst>
              <p:ext uri="{D42A27DB-BD31-4B8C-83A1-F6EECF244321}">
                <p14:modId xmlns:p14="http://schemas.microsoft.com/office/powerpoint/2010/main" val="1186852331"/>
              </p:ext>
            </p:extLst>
          </p:nvPr>
        </p:nvGraphicFramePr>
        <p:xfrm>
          <a:off x="242889" y="1063420"/>
          <a:ext cx="11701462" cy="5427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2890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DF9313D-8208-4AFA-92A0-B9F1B613352E}"/>
              </a:ext>
            </a:extLst>
          </p:cNvPr>
          <p:cNvGraphicFramePr>
            <a:graphicFrameLocks noGrp="1"/>
          </p:cNvGraphicFramePr>
          <p:nvPr>
            <p:ph idx="1"/>
            <p:extLst>
              <p:ext uri="{D42A27DB-BD31-4B8C-83A1-F6EECF244321}">
                <p14:modId xmlns:p14="http://schemas.microsoft.com/office/powerpoint/2010/main" val="3625279462"/>
              </p:ext>
            </p:extLst>
          </p:nvPr>
        </p:nvGraphicFramePr>
        <p:xfrm>
          <a:off x="242888" y="242888"/>
          <a:ext cx="11687175" cy="6329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EDCFBB4A-6628-4C93-A085-35291AAB34D5}"/>
              </a:ext>
            </a:extLst>
          </p:cNvPr>
          <p:cNvGraphicFramePr/>
          <p:nvPr>
            <p:extLst>
              <p:ext uri="{D42A27DB-BD31-4B8C-83A1-F6EECF244321}">
                <p14:modId xmlns:p14="http://schemas.microsoft.com/office/powerpoint/2010/main" val="1642035595"/>
              </p:ext>
            </p:extLst>
          </p:nvPr>
        </p:nvGraphicFramePr>
        <p:xfrm>
          <a:off x="519659" y="5103674"/>
          <a:ext cx="11152682" cy="17543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87930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286DB02-CB54-4047-98FF-E8CEE0628362}"/>
              </a:ext>
            </a:extLst>
          </p:cNvPr>
          <p:cNvGraphicFramePr>
            <a:graphicFrameLocks noGrp="1"/>
          </p:cNvGraphicFramePr>
          <p:nvPr>
            <p:ph idx="1"/>
            <p:extLst>
              <p:ext uri="{D42A27DB-BD31-4B8C-83A1-F6EECF244321}">
                <p14:modId xmlns:p14="http://schemas.microsoft.com/office/powerpoint/2010/main" val="1920676448"/>
              </p:ext>
            </p:extLst>
          </p:nvPr>
        </p:nvGraphicFramePr>
        <p:xfrm>
          <a:off x="946879" y="1669904"/>
          <a:ext cx="10058400" cy="3518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190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8335-D416-409C-8CD1-14E70DABD27A}"/>
              </a:ext>
            </a:extLst>
          </p:cNvPr>
          <p:cNvSpPr>
            <a:spLocks noGrp="1"/>
          </p:cNvSpPr>
          <p:nvPr>
            <p:ph type="title"/>
          </p:nvPr>
        </p:nvSpPr>
        <p:spPr>
          <a:xfrm>
            <a:off x="482184" y="327800"/>
            <a:ext cx="4194748" cy="691531"/>
          </a:xfrm>
        </p:spPr>
        <p:txBody>
          <a:bodyPr>
            <a:normAutofit/>
          </a:bodyPr>
          <a:lstStyle/>
          <a:p>
            <a:r>
              <a:rPr lang="en-IN" sz="4000" b="1" dirty="0">
                <a:solidFill>
                  <a:schemeClr val="tx1"/>
                </a:solidFill>
              </a:rPr>
              <a:t>INTRODUCTION</a:t>
            </a:r>
          </a:p>
        </p:txBody>
      </p:sp>
      <p:graphicFrame>
        <p:nvGraphicFramePr>
          <p:cNvPr id="4" name="Content Placeholder 3">
            <a:extLst>
              <a:ext uri="{FF2B5EF4-FFF2-40B4-BE49-F238E27FC236}">
                <a16:creationId xmlns:a16="http://schemas.microsoft.com/office/drawing/2014/main" id="{6B7504CA-C022-4AAD-9F52-A9B7CF0F023D}"/>
              </a:ext>
            </a:extLst>
          </p:cNvPr>
          <p:cNvGraphicFramePr>
            <a:graphicFrameLocks noGrp="1"/>
          </p:cNvGraphicFramePr>
          <p:nvPr>
            <p:ph idx="1"/>
            <p:extLst>
              <p:ext uri="{D42A27DB-BD31-4B8C-83A1-F6EECF244321}">
                <p14:modId xmlns:p14="http://schemas.microsoft.com/office/powerpoint/2010/main" val="823755429"/>
              </p:ext>
            </p:extLst>
          </p:nvPr>
        </p:nvGraphicFramePr>
        <p:xfrm>
          <a:off x="254834" y="2503357"/>
          <a:ext cx="11647356" cy="4197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B0B135C4-4610-4105-A51C-2D1A01DFC57C}"/>
              </a:ext>
            </a:extLst>
          </p:cNvPr>
          <p:cNvGraphicFramePr/>
          <p:nvPr>
            <p:extLst>
              <p:ext uri="{D42A27DB-BD31-4B8C-83A1-F6EECF244321}">
                <p14:modId xmlns:p14="http://schemas.microsoft.com/office/powerpoint/2010/main" val="3976180791"/>
              </p:ext>
            </p:extLst>
          </p:nvPr>
        </p:nvGraphicFramePr>
        <p:xfrm>
          <a:off x="272322" y="1019331"/>
          <a:ext cx="11647356" cy="13744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98845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00D5816-CA17-4981-9188-E1EE63713261}"/>
              </a:ext>
            </a:extLst>
          </p:cNvPr>
          <p:cNvGraphicFramePr>
            <a:graphicFrameLocks noGrp="1"/>
          </p:cNvGraphicFramePr>
          <p:nvPr>
            <p:ph idx="1"/>
            <p:extLst>
              <p:ext uri="{D42A27DB-BD31-4B8C-83A1-F6EECF244321}">
                <p14:modId xmlns:p14="http://schemas.microsoft.com/office/powerpoint/2010/main" val="2732379168"/>
              </p:ext>
            </p:extLst>
          </p:nvPr>
        </p:nvGraphicFramePr>
        <p:xfrm>
          <a:off x="654570" y="1199213"/>
          <a:ext cx="11022768" cy="5037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6C6CB110-F201-473C-84C1-A70D680A963B}"/>
              </a:ext>
            </a:extLst>
          </p:cNvPr>
          <p:cNvSpPr txBox="1"/>
          <p:nvPr/>
        </p:nvSpPr>
        <p:spPr>
          <a:xfrm>
            <a:off x="654570" y="390510"/>
            <a:ext cx="3662597" cy="523220"/>
          </a:xfrm>
          <a:prstGeom prst="rect">
            <a:avLst/>
          </a:prstGeom>
          <a:noFill/>
        </p:spPr>
        <p:txBody>
          <a:bodyPr wrap="square" rtlCol="0">
            <a:spAutoFit/>
          </a:bodyPr>
          <a:lstStyle/>
          <a:p>
            <a:r>
              <a:rPr lang="en-IN" sz="2800" b="1" dirty="0">
                <a:solidFill>
                  <a:schemeClr val="tx2">
                    <a:lumMod val="50000"/>
                  </a:schemeClr>
                </a:solidFill>
                <a:highlight>
                  <a:srgbClr val="C0C0C0"/>
                </a:highlight>
              </a:rPr>
              <a:t>Datasets Overview :</a:t>
            </a:r>
            <a:endParaRPr lang="en-IN" sz="2800" dirty="0">
              <a:solidFill>
                <a:schemeClr val="tx2">
                  <a:lumMod val="50000"/>
                </a:schemeClr>
              </a:solidFill>
              <a:highlight>
                <a:srgbClr val="C0C0C0"/>
              </a:highlight>
            </a:endParaRPr>
          </a:p>
        </p:txBody>
      </p:sp>
    </p:spTree>
    <p:extLst>
      <p:ext uri="{BB962C8B-B14F-4D97-AF65-F5344CB8AC3E}">
        <p14:creationId xmlns:p14="http://schemas.microsoft.com/office/powerpoint/2010/main" val="3359048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7C5DA640-B3E0-46A7-BFCA-64C184D8BE94}"/>
              </a:ext>
            </a:extLst>
          </p:cNvPr>
          <p:cNvGraphicFramePr>
            <a:graphicFrameLocks noGrp="1"/>
          </p:cNvGraphicFramePr>
          <p:nvPr>
            <p:ph idx="1"/>
            <p:extLst>
              <p:ext uri="{D42A27DB-BD31-4B8C-83A1-F6EECF244321}">
                <p14:modId xmlns:p14="http://schemas.microsoft.com/office/powerpoint/2010/main" val="1093750608"/>
              </p:ext>
            </p:extLst>
          </p:nvPr>
        </p:nvGraphicFramePr>
        <p:xfrm>
          <a:off x="482182" y="1154243"/>
          <a:ext cx="11420007" cy="5375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14EE8DDE-50CD-4D99-B453-3AF572650D72}"/>
              </a:ext>
            </a:extLst>
          </p:cNvPr>
          <p:cNvSpPr txBox="1"/>
          <p:nvPr/>
        </p:nvSpPr>
        <p:spPr>
          <a:xfrm>
            <a:off x="482183" y="494676"/>
            <a:ext cx="7300210" cy="461665"/>
          </a:xfrm>
          <a:prstGeom prst="rect">
            <a:avLst/>
          </a:prstGeom>
          <a:noFill/>
        </p:spPr>
        <p:txBody>
          <a:bodyPr wrap="square" rtlCol="0">
            <a:spAutoFit/>
          </a:bodyPr>
          <a:lstStyle/>
          <a:p>
            <a:r>
              <a:rPr lang="en-US" sz="2400" b="1" dirty="0">
                <a:solidFill>
                  <a:schemeClr val="tx2">
                    <a:lumMod val="50000"/>
                  </a:schemeClr>
                </a:solidFill>
                <a:highlight>
                  <a:srgbClr val="C0C0C0"/>
                </a:highlight>
              </a:rPr>
              <a:t>Key Performance Indicators (KPIs) Explored:</a:t>
            </a:r>
            <a:endParaRPr lang="en-IN" sz="2400" dirty="0">
              <a:solidFill>
                <a:schemeClr val="tx2">
                  <a:lumMod val="50000"/>
                </a:schemeClr>
              </a:solidFill>
              <a:highlight>
                <a:srgbClr val="C0C0C0"/>
              </a:highlight>
            </a:endParaRPr>
          </a:p>
        </p:txBody>
      </p:sp>
    </p:spTree>
    <p:extLst>
      <p:ext uri="{BB962C8B-B14F-4D97-AF65-F5344CB8AC3E}">
        <p14:creationId xmlns:p14="http://schemas.microsoft.com/office/powerpoint/2010/main" val="374439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B5A04A4-EAA2-4A6F-85A1-0FCF45169170}"/>
              </a:ext>
            </a:extLst>
          </p:cNvPr>
          <p:cNvGraphicFramePr>
            <a:graphicFrameLocks noGrp="1"/>
          </p:cNvGraphicFramePr>
          <p:nvPr>
            <p:ph idx="1"/>
            <p:extLst>
              <p:ext uri="{D42A27DB-BD31-4B8C-83A1-F6EECF244321}">
                <p14:modId xmlns:p14="http://schemas.microsoft.com/office/powerpoint/2010/main" val="1180554489"/>
              </p:ext>
            </p:extLst>
          </p:nvPr>
        </p:nvGraphicFramePr>
        <p:xfrm>
          <a:off x="404734" y="1304144"/>
          <a:ext cx="11482466" cy="5291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3B3D485-03A8-403F-AC89-2E1FE284BFB0}"/>
              </a:ext>
            </a:extLst>
          </p:cNvPr>
          <p:cNvSpPr txBox="1"/>
          <p:nvPr/>
        </p:nvSpPr>
        <p:spPr>
          <a:xfrm>
            <a:off x="554637" y="561350"/>
            <a:ext cx="2488367" cy="523220"/>
          </a:xfrm>
          <a:prstGeom prst="rect">
            <a:avLst/>
          </a:prstGeom>
          <a:noFill/>
        </p:spPr>
        <p:txBody>
          <a:bodyPr wrap="square" rtlCol="0">
            <a:spAutoFit/>
          </a:bodyPr>
          <a:lstStyle/>
          <a:p>
            <a:r>
              <a:rPr lang="en-US" sz="2800" b="1" dirty="0">
                <a:solidFill>
                  <a:schemeClr val="tx2">
                    <a:lumMod val="50000"/>
                  </a:schemeClr>
                </a:solidFill>
                <a:highlight>
                  <a:srgbClr val="C0C0C0"/>
                </a:highlight>
              </a:rPr>
              <a:t>Tools Used :</a:t>
            </a:r>
            <a:endParaRPr lang="en-US" sz="2800" dirty="0">
              <a:solidFill>
                <a:schemeClr val="tx2">
                  <a:lumMod val="50000"/>
                </a:schemeClr>
              </a:solidFill>
              <a:highlight>
                <a:srgbClr val="C0C0C0"/>
              </a:highlight>
            </a:endParaRPr>
          </a:p>
        </p:txBody>
      </p:sp>
    </p:spTree>
    <p:extLst>
      <p:ext uri="{BB962C8B-B14F-4D97-AF65-F5344CB8AC3E}">
        <p14:creationId xmlns:p14="http://schemas.microsoft.com/office/powerpoint/2010/main" val="220501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DB0F-2D27-4581-977F-49528038A63D}"/>
              </a:ext>
            </a:extLst>
          </p:cNvPr>
          <p:cNvSpPr>
            <a:spLocks noGrp="1"/>
          </p:cNvSpPr>
          <p:nvPr>
            <p:ph type="title"/>
          </p:nvPr>
        </p:nvSpPr>
        <p:spPr>
          <a:xfrm>
            <a:off x="384585" y="349624"/>
            <a:ext cx="9485555" cy="634877"/>
          </a:xfrm>
        </p:spPr>
        <p:txBody>
          <a:bodyPr>
            <a:noAutofit/>
          </a:bodyPr>
          <a:lstStyle/>
          <a:p>
            <a:r>
              <a:rPr lang="en-IN" sz="2800" b="1" dirty="0">
                <a:solidFill>
                  <a:schemeClr val="tx2">
                    <a:lumMod val="50000"/>
                  </a:schemeClr>
                </a:solidFill>
                <a:highlight>
                  <a:srgbClr val="C0C0C0"/>
                </a:highlight>
              </a:rPr>
              <a:t>KPI1 : Number of Patients across various summaries</a:t>
            </a:r>
          </a:p>
        </p:txBody>
      </p:sp>
      <p:graphicFrame>
        <p:nvGraphicFramePr>
          <p:cNvPr id="12" name="Content Placeholder 11">
            <a:extLst>
              <a:ext uri="{FF2B5EF4-FFF2-40B4-BE49-F238E27FC236}">
                <a16:creationId xmlns:a16="http://schemas.microsoft.com/office/drawing/2014/main" id="{B1268E2C-8151-472F-9ED1-A530684BAD1F}"/>
              </a:ext>
            </a:extLst>
          </p:cNvPr>
          <p:cNvGraphicFramePr>
            <a:graphicFrameLocks noGrp="1"/>
          </p:cNvGraphicFramePr>
          <p:nvPr>
            <p:ph sz="half" idx="1"/>
            <p:extLst>
              <p:ext uri="{D42A27DB-BD31-4B8C-83A1-F6EECF244321}">
                <p14:modId xmlns:p14="http://schemas.microsoft.com/office/powerpoint/2010/main" val="3808986478"/>
              </p:ext>
            </p:extLst>
          </p:nvPr>
        </p:nvGraphicFramePr>
        <p:xfrm>
          <a:off x="384586" y="984501"/>
          <a:ext cx="6527201" cy="5523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a:extLst>
              <a:ext uri="{FF2B5EF4-FFF2-40B4-BE49-F238E27FC236}">
                <a16:creationId xmlns:a16="http://schemas.microsoft.com/office/drawing/2014/main" id="{2046452F-A167-42A9-A00A-877E33727EC0}"/>
              </a:ext>
            </a:extLst>
          </p:cNvPr>
          <p:cNvPicPr>
            <a:picLocks noGrp="1" noChangeAspect="1"/>
          </p:cNvPicPr>
          <p:nvPr>
            <p:ph sz="half" idx="2"/>
          </p:nvPr>
        </p:nvPicPr>
        <p:blipFill>
          <a:blip r:embed="rId7"/>
          <a:stretch>
            <a:fillRect/>
          </a:stretch>
        </p:blipFill>
        <p:spPr>
          <a:xfrm>
            <a:off x="6911787" y="1307229"/>
            <a:ext cx="4895439" cy="2608729"/>
          </a:xfrm>
          <a:prstGeom prst="rect">
            <a:avLst/>
          </a:prstGeom>
        </p:spPr>
      </p:pic>
      <p:pic>
        <p:nvPicPr>
          <p:cNvPr id="9" name="Picture 8">
            <a:extLst>
              <a:ext uri="{FF2B5EF4-FFF2-40B4-BE49-F238E27FC236}">
                <a16:creationId xmlns:a16="http://schemas.microsoft.com/office/drawing/2014/main" id="{C24AA302-116E-4300-8A84-47B960245386}"/>
              </a:ext>
            </a:extLst>
          </p:cNvPr>
          <p:cNvPicPr>
            <a:picLocks noChangeAspect="1"/>
          </p:cNvPicPr>
          <p:nvPr/>
        </p:nvPicPr>
        <p:blipFill>
          <a:blip r:embed="rId8"/>
          <a:stretch>
            <a:fillRect/>
          </a:stretch>
        </p:blipFill>
        <p:spPr>
          <a:xfrm>
            <a:off x="6911786" y="4700541"/>
            <a:ext cx="4895439" cy="657317"/>
          </a:xfrm>
          <a:prstGeom prst="rect">
            <a:avLst/>
          </a:prstGeom>
        </p:spPr>
      </p:pic>
      <p:pic>
        <p:nvPicPr>
          <p:cNvPr id="10" name="Picture 9">
            <a:extLst>
              <a:ext uri="{FF2B5EF4-FFF2-40B4-BE49-F238E27FC236}">
                <a16:creationId xmlns:a16="http://schemas.microsoft.com/office/drawing/2014/main" id="{0EB26E12-CF67-4CBA-B956-EE0FE7CBB57C}"/>
              </a:ext>
            </a:extLst>
          </p:cNvPr>
          <p:cNvPicPr>
            <a:picLocks noChangeAspect="1"/>
          </p:cNvPicPr>
          <p:nvPr/>
        </p:nvPicPr>
        <p:blipFill>
          <a:blip r:embed="rId9"/>
          <a:stretch>
            <a:fillRect/>
          </a:stretch>
        </p:blipFill>
        <p:spPr>
          <a:xfrm>
            <a:off x="6911785" y="5602155"/>
            <a:ext cx="4895440" cy="390580"/>
          </a:xfrm>
          <a:prstGeom prst="rect">
            <a:avLst/>
          </a:prstGeom>
        </p:spPr>
      </p:pic>
      <p:sp>
        <p:nvSpPr>
          <p:cNvPr id="11" name="TextBox 10">
            <a:extLst>
              <a:ext uri="{FF2B5EF4-FFF2-40B4-BE49-F238E27FC236}">
                <a16:creationId xmlns:a16="http://schemas.microsoft.com/office/drawing/2014/main" id="{2D65253F-89CF-4D14-AA16-9DD7EBB2A550}"/>
              </a:ext>
            </a:extLst>
          </p:cNvPr>
          <p:cNvSpPr txBox="1"/>
          <p:nvPr/>
        </p:nvSpPr>
        <p:spPr>
          <a:xfrm>
            <a:off x="6911785" y="4160255"/>
            <a:ext cx="1210236" cy="369332"/>
          </a:xfrm>
          <a:prstGeom prst="rect">
            <a:avLst/>
          </a:prstGeom>
          <a:noFill/>
        </p:spPr>
        <p:txBody>
          <a:bodyPr wrap="square" rtlCol="0">
            <a:spAutoFit/>
          </a:bodyPr>
          <a:lstStyle/>
          <a:p>
            <a:r>
              <a:rPr lang="en-IN" b="1" dirty="0"/>
              <a:t>OUTPUT : </a:t>
            </a:r>
          </a:p>
        </p:txBody>
      </p:sp>
    </p:spTree>
    <p:extLst>
      <p:ext uri="{BB962C8B-B14F-4D97-AF65-F5344CB8AC3E}">
        <p14:creationId xmlns:p14="http://schemas.microsoft.com/office/powerpoint/2010/main" val="322101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DB0F-2D27-4581-977F-49528038A63D}"/>
              </a:ext>
            </a:extLst>
          </p:cNvPr>
          <p:cNvSpPr>
            <a:spLocks noGrp="1"/>
          </p:cNvSpPr>
          <p:nvPr>
            <p:ph type="title"/>
          </p:nvPr>
        </p:nvSpPr>
        <p:spPr>
          <a:xfrm>
            <a:off x="384586" y="349624"/>
            <a:ext cx="6033247" cy="634877"/>
          </a:xfrm>
        </p:spPr>
        <p:txBody>
          <a:bodyPr>
            <a:noAutofit/>
          </a:bodyPr>
          <a:lstStyle/>
          <a:p>
            <a:r>
              <a:rPr lang="en-IN" sz="2800" b="1" dirty="0">
                <a:solidFill>
                  <a:schemeClr val="tx2">
                    <a:lumMod val="50000"/>
                  </a:schemeClr>
                </a:solidFill>
                <a:highlight>
                  <a:srgbClr val="C0C0C0"/>
                </a:highlight>
              </a:rPr>
              <a:t>KPI2 : Profit Vs Non-Profit Stats</a:t>
            </a:r>
          </a:p>
        </p:txBody>
      </p:sp>
      <p:graphicFrame>
        <p:nvGraphicFramePr>
          <p:cNvPr id="8" name="Content Placeholder 7">
            <a:extLst>
              <a:ext uri="{FF2B5EF4-FFF2-40B4-BE49-F238E27FC236}">
                <a16:creationId xmlns:a16="http://schemas.microsoft.com/office/drawing/2014/main" id="{5E7EB1E4-3741-465F-BD71-DF11129172A0}"/>
              </a:ext>
            </a:extLst>
          </p:cNvPr>
          <p:cNvGraphicFramePr>
            <a:graphicFrameLocks noGrp="1"/>
          </p:cNvGraphicFramePr>
          <p:nvPr>
            <p:ph sz="half" idx="1"/>
            <p:extLst>
              <p:ext uri="{D42A27DB-BD31-4B8C-83A1-F6EECF244321}">
                <p14:modId xmlns:p14="http://schemas.microsoft.com/office/powerpoint/2010/main" val="2947399620"/>
              </p:ext>
            </p:extLst>
          </p:nvPr>
        </p:nvGraphicFramePr>
        <p:xfrm>
          <a:off x="384585" y="984501"/>
          <a:ext cx="7785053" cy="5644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a:extLst>
              <a:ext uri="{FF2B5EF4-FFF2-40B4-BE49-F238E27FC236}">
                <a16:creationId xmlns:a16="http://schemas.microsoft.com/office/drawing/2014/main" id="{259ABEF1-0C5E-4538-988B-2A0ED2FB3ADF}"/>
              </a:ext>
            </a:extLst>
          </p:cNvPr>
          <p:cNvPicPr>
            <a:picLocks noGrp="1" noChangeAspect="1"/>
          </p:cNvPicPr>
          <p:nvPr>
            <p:ph sz="half" idx="2"/>
          </p:nvPr>
        </p:nvPicPr>
        <p:blipFill>
          <a:blip r:embed="rId7"/>
          <a:stretch>
            <a:fillRect/>
          </a:stretch>
        </p:blipFill>
        <p:spPr>
          <a:xfrm>
            <a:off x="8301700" y="1897514"/>
            <a:ext cx="3505715" cy="3062971"/>
          </a:xfrm>
          <a:prstGeom prst="rect">
            <a:avLst/>
          </a:prstGeom>
        </p:spPr>
      </p:pic>
    </p:spTree>
    <p:extLst>
      <p:ext uri="{BB962C8B-B14F-4D97-AF65-F5344CB8AC3E}">
        <p14:creationId xmlns:p14="http://schemas.microsoft.com/office/powerpoint/2010/main" val="146851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DB0F-2D27-4581-977F-49528038A63D}"/>
              </a:ext>
            </a:extLst>
          </p:cNvPr>
          <p:cNvSpPr>
            <a:spLocks noGrp="1"/>
          </p:cNvSpPr>
          <p:nvPr>
            <p:ph type="title"/>
          </p:nvPr>
        </p:nvSpPr>
        <p:spPr>
          <a:xfrm>
            <a:off x="255494" y="349624"/>
            <a:ext cx="11658600" cy="500407"/>
          </a:xfrm>
        </p:spPr>
        <p:txBody>
          <a:bodyPr>
            <a:noAutofit/>
          </a:bodyPr>
          <a:lstStyle/>
          <a:p>
            <a:r>
              <a:rPr lang="en-IN" sz="2700" b="1" dirty="0">
                <a:solidFill>
                  <a:schemeClr val="tx2">
                    <a:lumMod val="50000"/>
                  </a:schemeClr>
                </a:solidFill>
                <a:highlight>
                  <a:srgbClr val="C0C0C0"/>
                </a:highlight>
              </a:rPr>
              <a:t>KPI3 : Chain Organizations </a:t>
            </a:r>
            <a:r>
              <a:rPr lang="en-IN" sz="2700" b="1" dirty="0" err="1">
                <a:solidFill>
                  <a:schemeClr val="tx2">
                    <a:lumMod val="50000"/>
                  </a:schemeClr>
                </a:solidFill>
                <a:highlight>
                  <a:srgbClr val="C0C0C0"/>
                </a:highlight>
              </a:rPr>
              <a:t>w.r.t.</a:t>
            </a:r>
            <a:r>
              <a:rPr lang="en-IN" sz="2700" b="1" dirty="0">
                <a:solidFill>
                  <a:schemeClr val="tx2">
                    <a:lumMod val="50000"/>
                  </a:schemeClr>
                </a:solidFill>
                <a:highlight>
                  <a:srgbClr val="C0C0C0"/>
                </a:highlight>
              </a:rPr>
              <a:t> Total Performance Score as No Score</a:t>
            </a:r>
          </a:p>
        </p:txBody>
      </p:sp>
      <p:graphicFrame>
        <p:nvGraphicFramePr>
          <p:cNvPr id="11" name="Content Placeholder 10">
            <a:extLst>
              <a:ext uri="{FF2B5EF4-FFF2-40B4-BE49-F238E27FC236}">
                <a16:creationId xmlns:a16="http://schemas.microsoft.com/office/drawing/2014/main" id="{602794C3-D21B-49B5-943C-210970F98CD3}"/>
              </a:ext>
            </a:extLst>
          </p:cNvPr>
          <p:cNvGraphicFramePr>
            <a:graphicFrameLocks noGrp="1"/>
          </p:cNvGraphicFramePr>
          <p:nvPr>
            <p:ph sz="half" idx="1"/>
            <p:extLst>
              <p:ext uri="{D42A27DB-BD31-4B8C-83A1-F6EECF244321}">
                <p14:modId xmlns:p14="http://schemas.microsoft.com/office/powerpoint/2010/main" val="1753734963"/>
              </p:ext>
            </p:extLst>
          </p:nvPr>
        </p:nvGraphicFramePr>
        <p:xfrm>
          <a:off x="255494" y="762623"/>
          <a:ext cx="6729922" cy="5779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924EE197-0B0C-4754-B29F-632FEC280EEA}"/>
              </a:ext>
            </a:extLst>
          </p:cNvPr>
          <p:cNvPicPr>
            <a:picLocks noGrp="1" noChangeAspect="1"/>
          </p:cNvPicPr>
          <p:nvPr>
            <p:ph sz="half" idx="2"/>
          </p:nvPr>
        </p:nvPicPr>
        <p:blipFill>
          <a:blip r:embed="rId7"/>
          <a:stretch>
            <a:fillRect/>
          </a:stretch>
        </p:blipFill>
        <p:spPr>
          <a:xfrm>
            <a:off x="7092096" y="997683"/>
            <a:ext cx="4821998" cy="2654625"/>
          </a:xfrm>
          <a:prstGeom prst="rect">
            <a:avLst/>
          </a:prstGeom>
        </p:spPr>
      </p:pic>
      <p:pic>
        <p:nvPicPr>
          <p:cNvPr id="10" name="Picture 9">
            <a:extLst>
              <a:ext uri="{FF2B5EF4-FFF2-40B4-BE49-F238E27FC236}">
                <a16:creationId xmlns:a16="http://schemas.microsoft.com/office/drawing/2014/main" id="{81D6A19B-F750-474F-8DCB-B152D01A1D6C}"/>
              </a:ext>
            </a:extLst>
          </p:cNvPr>
          <p:cNvPicPr>
            <a:picLocks noChangeAspect="1"/>
          </p:cNvPicPr>
          <p:nvPr/>
        </p:nvPicPr>
        <p:blipFill>
          <a:blip r:embed="rId8"/>
          <a:stretch>
            <a:fillRect/>
          </a:stretch>
        </p:blipFill>
        <p:spPr>
          <a:xfrm>
            <a:off x="7092096" y="3799960"/>
            <a:ext cx="4821998" cy="2654625"/>
          </a:xfrm>
          <a:prstGeom prst="rect">
            <a:avLst/>
          </a:prstGeom>
        </p:spPr>
      </p:pic>
    </p:spTree>
    <p:extLst>
      <p:ext uri="{BB962C8B-B14F-4D97-AF65-F5344CB8AC3E}">
        <p14:creationId xmlns:p14="http://schemas.microsoft.com/office/powerpoint/2010/main" val="123603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DB0F-2D27-4581-977F-49528038A63D}"/>
              </a:ext>
            </a:extLst>
          </p:cNvPr>
          <p:cNvSpPr>
            <a:spLocks noGrp="1"/>
          </p:cNvSpPr>
          <p:nvPr>
            <p:ph type="title"/>
          </p:nvPr>
        </p:nvSpPr>
        <p:spPr>
          <a:xfrm>
            <a:off x="255494" y="349624"/>
            <a:ext cx="11658600" cy="500407"/>
          </a:xfrm>
        </p:spPr>
        <p:txBody>
          <a:bodyPr>
            <a:noAutofit/>
          </a:bodyPr>
          <a:lstStyle/>
          <a:p>
            <a:r>
              <a:rPr lang="en-IN" sz="2800" b="1" dirty="0">
                <a:solidFill>
                  <a:schemeClr val="tx2">
                    <a:lumMod val="50000"/>
                  </a:schemeClr>
                </a:solidFill>
                <a:highlight>
                  <a:srgbClr val="C0C0C0"/>
                </a:highlight>
              </a:rPr>
              <a:t>KPI4 : Dialysis Stations Stats </a:t>
            </a:r>
          </a:p>
        </p:txBody>
      </p:sp>
      <p:graphicFrame>
        <p:nvGraphicFramePr>
          <p:cNvPr id="9" name="Content Placeholder 8">
            <a:extLst>
              <a:ext uri="{FF2B5EF4-FFF2-40B4-BE49-F238E27FC236}">
                <a16:creationId xmlns:a16="http://schemas.microsoft.com/office/drawing/2014/main" id="{EF5B70E2-5DE2-468A-8A3E-8BECC483F313}"/>
              </a:ext>
            </a:extLst>
          </p:cNvPr>
          <p:cNvGraphicFramePr>
            <a:graphicFrameLocks noGrp="1"/>
          </p:cNvGraphicFramePr>
          <p:nvPr>
            <p:ph sz="half" idx="1"/>
            <p:extLst>
              <p:ext uri="{D42A27DB-BD31-4B8C-83A1-F6EECF244321}">
                <p14:modId xmlns:p14="http://schemas.microsoft.com/office/powerpoint/2010/main" val="1602116193"/>
              </p:ext>
            </p:extLst>
          </p:nvPr>
        </p:nvGraphicFramePr>
        <p:xfrm>
          <a:off x="384585" y="850031"/>
          <a:ext cx="6990575" cy="5779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a:extLst>
              <a:ext uri="{FF2B5EF4-FFF2-40B4-BE49-F238E27FC236}">
                <a16:creationId xmlns:a16="http://schemas.microsoft.com/office/drawing/2014/main" id="{A7611D88-E451-41DD-89BE-EAC1D770587D}"/>
              </a:ext>
            </a:extLst>
          </p:cNvPr>
          <p:cNvPicPr>
            <a:picLocks noGrp="1" noChangeAspect="1"/>
          </p:cNvPicPr>
          <p:nvPr>
            <p:ph sz="half" idx="2"/>
          </p:nvPr>
        </p:nvPicPr>
        <p:blipFill>
          <a:blip r:embed="rId7"/>
          <a:stretch>
            <a:fillRect/>
          </a:stretch>
        </p:blipFill>
        <p:spPr>
          <a:xfrm>
            <a:off x="7375160" y="1643356"/>
            <a:ext cx="4432255" cy="2825200"/>
          </a:xfrm>
          <a:prstGeom prst="rect">
            <a:avLst/>
          </a:prstGeom>
        </p:spPr>
      </p:pic>
      <p:sp>
        <p:nvSpPr>
          <p:cNvPr id="8" name="Rectangle 7">
            <a:extLst>
              <a:ext uri="{FF2B5EF4-FFF2-40B4-BE49-F238E27FC236}">
                <a16:creationId xmlns:a16="http://schemas.microsoft.com/office/drawing/2014/main" id="{64C1159B-494D-4D2D-B59F-AD622A6BCCDB}"/>
              </a:ext>
            </a:extLst>
          </p:cNvPr>
          <p:cNvSpPr/>
          <p:nvPr/>
        </p:nvSpPr>
        <p:spPr>
          <a:xfrm>
            <a:off x="7030385" y="5361638"/>
            <a:ext cx="4432255" cy="1292662"/>
          </a:xfrm>
          <a:prstGeom prst="rect">
            <a:avLst/>
          </a:prstGeom>
        </p:spPr>
        <p:txBody>
          <a:bodyPr wrap="square">
            <a:spAutoFit/>
          </a:bodyPr>
          <a:lstStyle/>
          <a:p>
            <a:pPr marL="742950" lvl="1" indent="-285750">
              <a:buFont typeface="Arial" panose="020B0604020202020204" pitchFamily="34" charset="0"/>
              <a:buChar char="•"/>
            </a:pPr>
            <a:r>
              <a:rPr lang="en-US" sz="1250" dirty="0"/>
              <a:t>Facilities with lower Five-Star ratings may consider focusing on improving performance metrics, patient satisfaction, or other factors that contribute to the rating. This could lead to a more balanced distribution of dialysis stations across different rating categories.</a:t>
            </a:r>
          </a:p>
        </p:txBody>
      </p:sp>
    </p:spTree>
    <p:extLst>
      <p:ext uri="{BB962C8B-B14F-4D97-AF65-F5344CB8AC3E}">
        <p14:creationId xmlns:p14="http://schemas.microsoft.com/office/powerpoint/2010/main" val="187424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602</TotalTime>
  <Words>2708</Words>
  <Application>Microsoft Office PowerPoint</Application>
  <PresentationFormat>Widescreen</PresentationFormat>
  <Paragraphs>166</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Garamond</vt:lpstr>
      <vt:lpstr>Savon</vt:lpstr>
      <vt:lpstr>DIALYSIS OF PATIENTS</vt:lpstr>
      <vt:lpstr>INTRODUCTION</vt:lpstr>
      <vt:lpstr>PowerPoint Presentation</vt:lpstr>
      <vt:lpstr>PowerPoint Presentation</vt:lpstr>
      <vt:lpstr>PowerPoint Presentation</vt:lpstr>
      <vt:lpstr>KPI1 : Number of Patients across various summaries</vt:lpstr>
      <vt:lpstr>KPI2 : Profit Vs Non-Profit Stats</vt:lpstr>
      <vt:lpstr>KPI3 : Chain Organizations w.r.t. Total Performance Score as No Score</vt:lpstr>
      <vt:lpstr>KPI4 : Dialysis Stations Stats </vt:lpstr>
      <vt:lpstr>KPI6 : Average Payment Reduction Rate </vt:lpstr>
      <vt:lpstr>KPI5 : # of Category Text  - As Expected</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Adke</dc:creator>
  <cp:lastModifiedBy>Vaishnavi Adke</cp:lastModifiedBy>
  <cp:revision>35</cp:revision>
  <dcterms:created xsi:type="dcterms:W3CDTF">2024-01-02T06:46:24Z</dcterms:created>
  <dcterms:modified xsi:type="dcterms:W3CDTF">2024-01-04T10:45:37Z</dcterms:modified>
</cp:coreProperties>
</file>