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60" r:id="rId5"/>
    <p:sldId id="265" r:id="rId6"/>
    <p:sldId id="261" r:id="rId7"/>
    <p:sldId id="262" r:id="rId8"/>
    <p:sldId id="263" r:id="rId9"/>
    <p:sldId id="264"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B0BFBB-10DB-444D-98EB-465F851D92CA}">
  <a:tblStyle styleId="{D5B0BFBB-10DB-444D-98EB-465F851D92CA}"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8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4"/>
        <p:cNvGrpSpPr/>
        <p:nvPr/>
      </p:nvGrpSpPr>
      <p:grpSpPr>
        <a:xfrm>
          <a:off x="0" y="0"/>
          <a:ext cx="0" cy="0"/>
          <a:chOff x="0" y="0"/>
          <a:chExt cx="0" cy="0"/>
        </a:xfrm>
      </p:grpSpPr>
      <p:sp>
        <p:nvSpPr>
          <p:cNvPr id="25" name="Google Shape;25;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 name="Google Shape;2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21711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7afc375b3dfc42e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 name="Google Shape;29;g7afc375b3dfc42e3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99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7afc375b3dfc42e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g7afc375b3dfc42e3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76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fc375b3dfc42e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g7afc375b3dfc42e3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87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pPr/>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pPr/>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pPr/>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pPr/>
              <a:t>9/8/2023</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pPr/>
              <a:t>‹#›</a:t>
            </a:fld>
            <a:endParaRPr lang="en-US"/>
          </a:p>
        </p:txBody>
      </p:sp>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caai.org/allergies/types/skin-allergies/hives-urticaria" TargetMode="External"/><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medicalnewstoday.com/articles/325244" TargetMode="External"/><Relationship Id="rId5" Type="http://schemas.openxmlformats.org/officeDocument/2006/relationships/hyperlink" Target="https://www.medicalnewstoday.com/articles/264419" TargetMode="External"/><Relationship Id="rId4" Type="http://schemas.openxmlformats.org/officeDocument/2006/relationships/hyperlink" Target="https://www.ncbi.nlm.nih.gov/books/NBK55591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topics/engineering/computervi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ciencedirect.com/topics/engineering/convolutional-neural-networ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38759556_A_Method_Of_Skin_Disease_Detection_Using_Image_Processing_And_Machine_Learning" TargetMode="External"/><Relationship Id="rId2" Type="http://schemas.openxmlformats.org/officeDocument/2006/relationships/hyperlink" Target="https://www.ijert.org/novel-method-for-dermatological-disease-detection-using-machine-learning"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42-6596/1998/1/01203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sp>
        <p:nvSpPr>
          <p:cNvPr id="15" name="Google Shape;15;p1"/>
          <p:cNvSpPr txBox="1"/>
          <p:nvPr/>
        </p:nvSpPr>
        <p:spPr>
          <a:xfrm>
            <a:off x="509452" y="235131"/>
            <a:ext cx="11129700" cy="94170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90000"/>
              </a:lnSpc>
              <a:spcBef>
                <a:spcPts val="0"/>
              </a:spcBef>
              <a:spcAft>
                <a:spcPts val="0"/>
              </a:spcAft>
              <a:buClr>
                <a:schemeClr val="dk1"/>
              </a:buClr>
              <a:buSzPct val="100000"/>
              <a:buFont typeface="Trebuchet MS"/>
              <a:buNone/>
            </a:pPr>
            <a:r>
              <a:rPr lang="en-US" sz="6000" b="1" i="0" u="none" strike="noStrike" cap="none" dirty="0" smtClean="0">
                <a:solidFill>
                  <a:schemeClr val="dk1"/>
                </a:solidFill>
                <a:latin typeface="Trebuchet MS"/>
                <a:ea typeface="Trebuchet MS"/>
                <a:cs typeface="Trebuchet MS"/>
                <a:sym typeface="Trebuchet MS"/>
              </a:rPr>
              <a:t>   Department </a:t>
            </a:r>
            <a:r>
              <a:rPr lang="en-US" sz="6000" b="1" i="0" u="none" strike="noStrike" cap="none" dirty="0">
                <a:solidFill>
                  <a:schemeClr val="dk1"/>
                </a:solidFill>
                <a:latin typeface="Trebuchet MS"/>
                <a:ea typeface="Trebuchet MS"/>
                <a:cs typeface="Trebuchet MS"/>
                <a:sym typeface="Trebuchet MS"/>
              </a:rPr>
              <a:t>of Artificial Intelligence</a:t>
            </a:r>
            <a:endParaRPr sz="6000" b="1" i="0" u="none" strike="noStrike" cap="none" dirty="0">
              <a:solidFill>
                <a:schemeClr val="dk1"/>
              </a:solidFill>
              <a:latin typeface="Trebuchet MS"/>
              <a:ea typeface="Trebuchet MS"/>
              <a:cs typeface="Trebuchet MS"/>
              <a:sym typeface="Trebuchet MS"/>
            </a:endParaRPr>
          </a:p>
        </p:txBody>
      </p:sp>
      <p:sp>
        <p:nvSpPr>
          <p:cNvPr id="16" name="Google Shape;16;p1"/>
          <p:cNvSpPr txBox="1"/>
          <p:nvPr/>
        </p:nvSpPr>
        <p:spPr>
          <a:xfrm flipH="1">
            <a:off x="3182474" y="2135166"/>
            <a:ext cx="8568247" cy="118465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600" b="1" dirty="0">
                <a:solidFill>
                  <a:schemeClr val="dk1"/>
                </a:solidFill>
                <a:latin typeface="Times New Roman"/>
                <a:ea typeface="Times New Roman"/>
                <a:cs typeface="Times New Roman"/>
                <a:sym typeface="Times New Roman"/>
              </a:rPr>
              <a:t>SKIN DISEASE PREDICTION USING </a:t>
            </a:r>
            <a:r>
              <a:rPr lang="en-US" sz="2600" b="1" dirty="0" smtClean="0">
                <a:solidFill>
                  <a:schemeClr val="dk1"/>
                </a:solidFill>
                <a:latin typeface="Times New Roman"/>
                <a:ea typeface="Times New Roman"/>
                <a:cs typeface="Times New Roman"/>
                <a:sym typeface="Times New Roman"/>
              </a:rPr>
              <a:t>CNN ALGORITHM</a:t>
            </a:r>
            <a:endParaRPr sz="2600" b="1" dirty="0">
              <a:solidFill>
                <a:schemeClr val="dk1"/>
              </a:solidFill>
              <a:latin typeface="Times New Roman"/>
              <a:ea typeface="Times New Roman"/>
              <a:cs typeface="Times New Roman"/>
              <a:sym typeface="Times New Roman"/>
            </a:endParaRPr>
          </a:p>
        </p:txBody>
      </p:sp>
      <p:sp>
        <p:nvSpPr>
          <p:cNvPr id="17" name="Google Shape;17;p1"/>
          <p:cNvSpPr txBox="1"/>
          <p:nvPr/>
        </p:nvSpPr>
        <p:spPr>
          <a:xfrm>
            <a:off x="8139225" y="4776888"/>
            <a:ext cx="3699600" cy="105461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0"/>
              </a:spcAft>
              <a:buNone/>
            </a:pPr>
            <a:r>
              <a:rPr lang="en-US" sz="2000" b="1" dirty="0">
                <a:solidFill>
                  <a:schemeClr val="dk1"/>
                </a:solidFill>
                <a:latin typeface="Times New Roman"/>
                <a:ea typeface="Times New Roman"/>
                <a:cs typeface="Times New Roman"/>
                <a:sym typeface="Times New Roman"/>
              </a:rPr>
              <a:t>TEAM GUIDE:</a:t>
            </a:r>
            <a:endParaRPr sz="2000" b="1"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800"/>
              </a:spcAft>
              <a:buNone/>
            </a:pPr>
            <a:r>
              <a:rPr lang="en-US" sz="2000" dirty="0">
                <a:solidFill>
                  <a:schemeClr val="dk1"/>
                </a:solidFill>
                <a:latin typeface="Times New Roman"/>
                <a:ea typeface="Times New Roman"/>
                <a:cs typeface="Times New Roman"/>
                <a:sym typeface="Times New Roman"/>
              </a:rPr>
              <a:t>Mr. K. JEYAGANESHKUMAR</a:t>
            </a:r>
            <a:endParaRPr sz="2000" dirty="0">
              <a:solidFill>
                <a:schemeClr val="dk1"/>
              </a:solidFill>
              <a:latin typeface="Times New Roman"/>
              <a:ea typeface="Times New Roman"/>
              <a:cs typeface="Times New Roman"/>
              <a:sym typeface="Times New Roman"/>
            </a:endParaRPr>
          </a:p>
        </p:txBody>
      </p:sp>
      <p:sp>
        <p:nvSpPr>
          <p:cNvPr id="18" name="Google Shape;18;p1"/>
          <p:cNvSpPr txBox="1"/>
          <p:nvPr/>
        </p:nvSpPr>
        <p:spPr>
          <a:xfrm flipH="1">
            <a:off x="3182625" y="1378800"/>
            <a:ext cx="6806400" cy="598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700" b="1" dirty="0" smtClean="0">
                <a:latin typeface="Times New Roman"/>
                <a:ea typeface="Times New Roman"/>
                <a:cs typeface="Times New Roman"/>
                <a:sym typeface="Times New Roman"/>
              </a:rPr>
              <a:t>                 MINOR </a:t>
            </a:r>
            <a:r>
              <a:rPr lang="en-US" sz="2700" b="1" dirty="0">
                <a:latin typeface="Times New Roman"/>
                <a:ea typeface="Times New Roman"/>
                <a:cs typeface="Times New Roman"/>
                <a:sym typeface="Times New Roman"/>
              </a:rPr>
              <a:t>PROJECT-3</a:t>
            </a:r>
            <a:endParaRPr sz="2700" b="1" dirty="0">
              <a:latin typeface="Times New Roman"/>
              <a:ea typeface="Times New Roman"/>
              <a:cs typeface="Times New Roman"/>
              <a:sym typeface="Times New Roman"/>
            </a:endParaRPr>
          </a:p>
        </p:txBody>
      </p:sp>
      <p:sp>
        <p:nvSpPr>
          <p:cNvPr id="19" name="Google Shape;19;p1"/>
          <p:cNvSpPr txBox="1"/>
          <p:nvPr/>
        </p:nvSpPr>
        <p:spPr>
          <a:xfrm>
            <a:off x="3182625" y="4347650"/>
            <a:ext cx="4384800" cy="19245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0"/>
              </a:spcAft>
              <a:buNone/>
            </a:pPr>
            <a:r>
              <a:rPr lang="en-US" sz="2000" b="1" dirty="0">
                <a:solidFill>
                  <a:schemeClr val="dk1"/>
                </a:solidFill>
                <a:latin typeface="Times New Roman"/>
                <a:ea typeface="Times New Roman"/>
                <a:cs typeface="Times New Roman"/>
                <a:sym typeface="Times New Roman"/>
              </a:rPr>
              <a:t>TEAM MEMBERS:</a:t>
            </a:r>
            <a:endParaRPr sz="2000" b="1"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0"/>
              </a:spcAft>
              <a:buNone/>
            </a:pPr>
            <a:r>
              <a:rPr lang="en-US" sz="2000" dirty="0">
                <a:solidFill>
                  <a:schemeClr val="dk1"/>
                </a:solidFill>
                <a:latin typeface="Times New Roman"/>
                <a:ea typeface="Times New Roman"/>
                <a:cs typeface="Times New Roman"/>
                <a:sym typeface="Times New Roman"/>
              </a:rPr>
              <a:t>I.HARIPRIYA (927621BAD013)</a:t>
            </a:r>
            <a:endParaRPr sz="2000"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0"/>
              </a:spcAft>
              <a:buNone/>
            </a:pPr>
            <a:r>
              <a:rPr lang="en-US" sz="2000" dirty="0">
                <a:solidFill>
                  <a:schemeClr val="dk1"/>
                </a:solidFill>
                <a:latin typeface="Times New Roman"/>
                <a:ea typeface="Times New Roman"/>
                <a:cs typeface="Times New Roman"/>
                <a:sym typeface="Times New Roman"/>
              </a:rPr>
              <a:t>R.JOTHIKA (927621BAD019)</a:t>
            </a:r>
            <a:endParaRPr sz="2000" dirty="0">
              <a:solidFill>
                <a:schemeClr val="dk1"/>
              </a:solidFill>
              <a:latin typeface="Times New Roman"/>
              <a:ea typeface="Times New Roman"/>
              <a:cs typeface="Times New Roman"/>
              <a:sym typeface="Times New Roman"/>
            </a:endParaRPr>
          </a:p>
          <a:p>
            <a:pPr marL="0" lvl="0" indent="0" algn="l" rtl="0">
              <a:lnSpc>
                <a:spcPct val="107916"/>
              </a:lnSpc>
              <a:spcBef>
                <a:spcPts val="800"/>
              </a:spcBef>
              <a:spcAft>
                <a:spcPts val="800"/>
              </a:spcAft>
              <a:buNone/>
            </a:pPr>
            <a:r>
              <a:rPr lang="en-US" sz="2000" dirty="0">
                <a:solidFill>
                  <a:schemeClr val="dk1"/>
                </a:solidFill>
                <a:latin typeface="Times New Roman"/>
                <a:ea typeface="Times New Roman"/>
                <a:cs typeface="Times New Roman"/>
                <a:sym typeface="Times New Roman"/>
              </a:rPr>
              <a:t>S.KEERTHIKA (927621BAD024)</a:t>
            </a:r>
            <a:endParaRPr sz="2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2"/>
          <p:cNvSpPr txBox="1"/>
          <p:nvPr/>
        </p:nvSpPr>
        <p:spPr>
          <a:xfrm>
            <a:off x="5803658" y="524684"/>
            <a:ext cx="4817660"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ABSTRACT</a:t>
            </a:r>
            <a:endParaRPr sz="2500" b="1" u="sng" dirty="0">
              <a:solidFill>
                <a:schemeClr val="dk1"/>
              </a:solidFill>
              <a:latin typeface="Times New Roman"/>
              <a:ea typeface="Times New Roman"/>
              <a:cs typeface="Times New Roman"/>
              <a:sym typeface="Times New Roman"/>
            </a:endParaRPr>
          </a:p>
        </p:txBody>
      </p:sp>
      <p:sp>
        <p:nvSpPr>
          <p:cNvPr id="22" name="Google Shape;22;p2"/>
          <p:cNvSpPr txBox="1"/>
          <p:nvPr/>
        </p:nvSpPr>
        <p:spPr>
          <a:xfrm>
            <a:off x="9140" y="2734365"/>
            <a:ext cx="12192000" cy="44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700">
              <a:latin typeface="Trebuchet MS"/>
              <a:ea typeface="Trebuchet MS"/>
              <a:cs typeface="Trebuchet MS"/>
              <a:sym typeface="Trebuchet MS"/>
            </a:endParaRPr>
          </a:p>
        </p:txBody>
      </p:sp>
      <p:sp>
        <p:nvSpPr>
          <p:cNvPr id="23" name="Google Shape;23;p2"/>
          <p:cNvSpPr txBox="1"/>
          <p:nvPr/>
        </p:nvSpPr>
        <p:spPr>
          <a:xfrm>
            <a:off x="2862251" y="1362438"/>
            <a:ext cx="8423492" cy="481359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just" rtl="0">
              <a:lnSpc>
                <a:spcPct val="107916"/>
              </a:lnSpc>
              <a:spcBef>
                <a:spcPts val="0"/>
              </a:spcBef>
              <a:spcAft>
                <a:spcPts val="0"/>
              </a:spcAft>
              <a:buFont typeface="Wingdings" panose="05000000000000000000" pitchFamily="2" charset="2"/>
              <a:buChar char="q"/>
            </a:pPr>
            <a:r>
              <a:rPr lang="en-US" sz="2000" b="1" dirty="0">
                <a:solidFill>
                  <a:schemeClr val="dk1"/>
                </a:solidFill>
                <a:latin typeface="Times New Roman"/>
                <a:ea typeface="Times New Roman"/>
                <a:cs typeface="Times New Roman"/>
                <a:sym typeface="Times New Roman"/>
              </a:rPr>
              <a:t>Objective: </a:t>
            </a:r>
            <a:r>
              <a:rPr lang="en-US" sz="2000" dirty="0">
                <a:solidFill>
                  <a:schemeClr val="dk1"/>
                </a:solidFill>
                <a:latin typeface="Times New Roman"/>
                <a:ea typeface="Times New Roman"/>
                <a:cs typeface="Times New Roman"/>
                <a:sym typeface="Times New Roman"/>
              </a:rPr>
              <a:t>Skin is one of the most prominent and largest organs in the body which supports survival and acts as a barrier against injuries, heat and any form of damage that can be caused by Ultra Violate ray. With the help of datasets having the images of skin disease and by using Convolutional Neural Network we are going to predict that the image is cause of Hive disease or not</a:t>
            </a:r>
            <a:endParaRPr sz="2000" b="1" u="sng" dirty="0">
              <a:solidFill>
                <a:schemeClr val="dk1"/>
              </a:solidFill>
              <a:latin typeface="Times New Roman"/>
              <a:ea typeface="Times New Roman"/>
              <a:cs typeface="Times New Roman"/>
              <a:sym typeface="Times New Roman"/>
            </a:endParaRPr>
          </a:p>
          <a:p>
            <a:pPr marL="342900" lvl="0" indent="-342900" algn="just" rtl="0">
              <a:lnSpc>
                <a:spcPct val="107916"/>
              </a:lnSpc>
              <a:spcBef>
                <a:spcPts val="800"/>
              </a:spcBef>
              <a:spcAft>
                <a:spcPts val="0"/>
              </a:spcAft>
              <a:buFont typeface="Wingdings" panose="05000000000000000000" pitchFamily="2" charset="2"/>
              <a:buChar char="q"/>
            </a:pPr>
            <a:r>
              <a:rPr lang="en-US" sz="2000" b="1" dirty="0">
                <a:solidFill>
                  <a:schemeClr val="dk1"/>
                </a:solidFill>
                <a:latin typeface="Times New Roman"/>
                <a:ea typeface="Times New Roman"/>
                <a:cs typeface="Times New Roman"/>
                <a:sym typeface="Times New Roman"/>
              </a:rPr>
              <a:t>Methods: </a:t>
            </a:r>
            <a:r>
              <a:rPr lang="en-US" sz="2000" dirty="0">
                <a:solidFill>
                  <a:schemeClr val="dk1"/>
                </a:solidFill>
                <a:latin typeface="Times New Roman"/>
                <a:ea typeface="Times New Roman"/>
                <a:cs typeface="Times New Roman"/>
                <a:sym typeface="Times New Roman"/>
              </a:rPr>
              <a:t>To apply Convolutional Neural Network, we have collected the images of the particular disease like HIVES and created a dataset with that images. With the help of CNN algorithm we going to import the dataset and predict whether the image replication is of hives or not.</a:t>
            </a:r>
            <a:endParaRPr sz="2000" dirty="0">
              <a:solidFill>
                <a:schemeClr val="dk1"/>
              </a:solidFill>
              <a:latin typeface="Times New Roman"/>
              <a:ea typeface="Times New Roman"/>
              <a:cs typeface="Times New Roman"/>
              <a:sym typeface="Times New Roman"/>
            </a:endParaRPr>
          </a:p>
          <a:p>
            <a:pPr marL="342900" lvl="0" indent="-342900" algn="just" rtl="0">
              <a:lnSpc>
                <a:spcPct val="107916"/>
              </a:lnSpc>
              <a:spcBef>
                <a:spcPts val="800"/>
              </a:spcBef>
              <a:spcAft>
                <a:spcPts val="800"/>
              </a:spcAft>
              <a:buFont typeface="Wingdings" panose="05000000000000000000" pitchFamily="2" charset="2"/>
              <a:buChar char="q"/>
            </a:pPr>
            <a:r>
              <a:rPr lang="en-US" sz="2000" b="1" dirty="0">
                <a:solidFill>
                  <a:schemeClr val="dk1"/>
                </a:solidFill>
                <a:latin typeface="Times New Roman"/>
                <a:ea typeface="Times New Roman"/>
                <a:cs typeface="Times New Roman"/>
                <a:sym typeface="Times New Roman"/>
              </a:rPr>
              <a:t>Novelty: </a:t>
            </a:r>
            <a:r>
              <a:rPr lang="en-US" sz="2000" dirty="0">
                <a:solidFill>
                  <a:schemeClr val="dk1"/>
                </a:solidFill>
                <a:latin typeface="Times New Roman"/>
                <a:ea typeface="Times New Roman"/>
                <a:cs typeface="Times New Roman"/>
                <a:sym typeface="Times New Roman"/>
              </a:rPr>
              <a:t>By applying Convolutional Neural Network algorithm we have been able to improve the accuracy of the proposed model. We prove that the CNN model is the most accurate for this type of skin prediction</a:t>
            </a:r>
            <a:endParaRPr sz="2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3"/>
          <p:cNvSpPr txBox="1"/>
          <p:nvPr/>
        </p:nvSpPr>
        <p:spPr>
          <a:xfrm>
            <a:off x="5489099" y="603270"/>
            <a:ext cx="5882185"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INTRODUCTION</a:t>
            </a:r>
            <a:endParaRPr sz="2500" b="1" u="sng" dirty="0">
              <a:solidFill>
                <a:schemeClr val="dk1"/>
              </a:solidFill>
              <a:latin typeface="Times New Roman"/>
              <a:ea typeface="Times New Roman"/>
              <a:cs typeface="Times New Roman"/>
              <a:sym typeface="Times New Roman"/>
            </a:endParaRPr>
          </a:p>
        </p:txBody>
      </p:sp>
      <p:sp>
        <p:nvSpPr>
          <p:cNvPr id="32" name="Google Shape;32;p3"/>
          <p:cNvSpPr txBox="1"/>
          <p:nvPr/>
        </p:nvSpPr>
        <p:spPr>
          <a:xfrm>
            <a:off x="3093559" y="1545607"/>
            <a:ext cx="7940100" cy="338140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just" rtl="0">
              <a:lnSpc>
                <a:spcPct val="107916"/>
              </a:lnSpc>
              <a:spcBef>
                <a:spcPts val="0"/>
              </a:spcBef>
              <a:spcAft>
                <a:spcPts val="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Skin is one of the most prominent and largest organs in the body which supports survival and acts as a barrier against injuries, heat and any form of damage that can be caused by Ultra Violate ray.</a:t>
            </a:r>
            <a:endParaRPr sz="2000" b="1" u="sng" dirty="0">
              <a:solidFill>
                <a:schemeClr val="dk1"/>
              </a:solidFill>
              <a:latin typeface="Times New Roman"/>
              <a:ea typeface="Times New Roman"/>
              <a:cs typeface="Times New Roman"/>
              <a:sym typeface="Times New Roman"/>
            </a:endParaRPr>
          </a:p>
          <a:p>
            <a:pPr marL="342900" lvl="0" indent="-342900" algn="just" rtl="0">
              <a:lnSpc>
                <a:spcPct val="107916"/>
              </a:lnSpc>
              <a:spcBef>
                <a:spcPts val="800"/>
              </a:spcBef>
              <a:spcAft>
                <a:spcPts val="80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Hives often appears as a raised, itchy rash. The medical name for hives is “</a:t>
            </a:r>
            <a:r>
              <a:rPr lang="en-US" sz="2000" dirty="0" err="1">
                <a:solidFill>
                  <a:schemeClr val="dk1"/>
                </a:solidFill>
                <a:latin typeface="Times New Roman"/>
                <a:ea typeface="Times New Roman"/>
                <a:cs typeface="Times New Roman"/>
                <a:sym typeface="Times New Roman"/>
              </a:rPr>
              <a:t>urticaria</a:t>
            </a:r>
            <a:r>
              <a:rPr lang="en-US" sz="2000" dirty="0">
                <a:solidFill>
                  <a:schemeClr val="dk1"/>
                </a:solidFill>
                <a:latin typeface="Times New Roman"/>
                <a:ea typeface="Times New Roman"/>
                <a:cs typeface="Times New Roman"/>
                <a:sym typeface="Times New Roman"/>
              </a:rPr>
              <a:t>.” People also call it welts, wheals, or nettle rash. Hives affects around </a:t>
            </a:r>
            <a:r>
              <a:rPr lang="en-US" sz="2000" dirty="0">
                <a:solidFill>
                  <a:schemeClr val="tx1"/>
                </a:solidFill>
                <a:uFill>
                  <a:noFill/>
                </a:u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20%</a:t>
            </a:r>
            <a:r>
              <a:rPr lang="en-US" sz="2000" dirty="0">
                <a:solidFill>
                  <a:schemeClr val="tx1"/>
                </a:solidFill>
                <a:latin typeface="Times New Roman"/>
                <a:ea typeface="Times New Roman"/>
                <a:cs typeface="Times New Roman"/>
                <a:sym typeface="Times New Roman"/>
              </a:rPr>
              <a:t> of people at some time in their lives. The issue can be chronic or acute. Acute hives lasts </a:t>
            </a:r>
            <a:r>
              <a:rPr lang="en-US" sz="2000" dirty="0">
                <a:solidFill>
                  <a:schemeClr val="tx1"/>
                </a:solidFill>
                <a:uFill>
                  <a:noFill/>
                </a:u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6 weeks Trusted Source</a:t>
            </a:r>
            <a:r>
              <a:rPr lang="en-US" sz="2000" dirty="0">
                <a:solidFill>
                  <a:schemeClr val="tx1"/>
                </a:solidFill>
                <a:latin typeface="Times New Roman"/>
                <a:ea typeface="Times New Roman"/>
                <a:cs typeface="Times New Roman"/>
                <a:sym typeface="Times New Roman"/>
              </a:rPr>
              <a:t> or less, and it may result from exposure to an </a:t>
            </a:r>
            <a:r>
              <a:rPr lang="en-US" sz="2000" dirty="0">
                <a:solidFill>
                  <a:schemeClr val="tx1"/>
                </a:solidFill>
                <a:uFill>
                  <a:noFill/>
                </a:u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allergen</a:t>
            </a:r>
            <a:r>
              <a:rPr lang="en-US" sz="2000" dirty="0">
                <a:solidFill>
                  <a:schemeClr val="tx1"/>
                </a:solidFill>
                <a:latin typeface="Times New Roman"/>
                <a:ea typeface="Times New Roman"/>
                <a:cs typeface="Times New Roman"/>
                <a:sym typeface="Times New Roman"/>
              </a:rPr>
              <a:t> or irritant, such as a food or touching a </a:t>
            </a:r>
            <a:r>
              <a:rPr lang="en-US" sz="2000" dirty="0">
                <a:solidFill>
                  <a:schemeClr val="tx1"/>
                </a:solidFill>
                <a:uFill>
                  <a:noFill/>
                </a:uFill>
                <a:latin typeface="Times New Roman"/>
                <a:ea typeface="Times New Roman"/>
                <a:cs typeface="Times New Roman"/>
                <a:sym typeface="Times New Roman"/>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nettle</a:t>
            </a:r>
            <a:r>
              <a:rPr lang="en-US" sz="2000" dirty="0">
                <a:solidFill>
                  <a:schemeClr val="dk1"/>
                </a:solidFill>
                <a:latin typeface="Times New Roman"/>
                <a:ea typeface="Times New Roman"/>
                <a:cs typeface="Times New Roman"/>
                <a:sym typeface="Times New Roman"/>
              </a:rPr>
              <a:t>.</a:t>
            </a:r>
            <a:endParaRPr sz="2000" b="1"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800" y="4672969"/>
            <a:ext cx="3643532" cy="20488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5"/>
          <p:cNvSpPr txBox="1"/>
          <p:nvPr/>
        </p:nvSpPr>
        <p:spPr>
          <a:xfrm>
            <a:off x="4681181" y="511490"/>
            <a:ext cx="6653653"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PROBLEM STATEMENT</a:t>
            </a:r>
            <a:endParaRPr sz="2500" b="1" u="sng" dirty="0">
              <a:solidFill>
                <a:schemeClr val="dk1"/>
              </a:solidFill>
              <a:latin typeface="Times New Roman"/>
              <a:ea typeface="Times New Roman"/>
              <a:cs typeface="Times New Roman"/>
              <a:sym typeface="Times New Roman"/>
            </a:endParaRPr>
          </a:p>
        </p:txBody>
      </p:sp>
      <p:sp>
        <p:nvSpPr>
          <p:cNvPr id="44" name="Google Shape;44;p5"/>
          <p:cNvSpPr txBox="1"/>
          <p:nvPr/>
        </p:nvSpPr>
        <p:spPr>
          <a:xfrm>
            <a:off x="3065935" y="1493311"/>
            <a:ext cx="8268900" cy="338140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342900" lvl="0" indent="-342900" algn="just" rtl="0">
              <a:lnSpc>
                <a:spcPct val="107916"/>
              </a:lnSpc>
              <a:spcBef>
                <a:spcPts val="0"/>
              </a:spcBef>
              <a:spcAft>
                <a:spcPts val="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Hives, a skin rash that’s often very itchy, often results from an allergic reaction to food or something you’ve touched. Hives can go away quickly (acute hives) or last a long time (chronic hives) Acute hives are often an allergic reaction to something you put into your body, like food, drink or medication, or something that you touch. The skin has immune cells called mast cells. </a:t>
            </a:r>
            <a:endParaRPr sz="2000" dirty="0">
              <a:solidFill>
                <a:schemeClr val="dk1"/>
              </a:solidFill>
              <a:latin typeface="Times New Roman"/>
              <a:ea typeface="Times New Roman"/>
              <a:cs typeface="Times New Roman"/>
              <a:sym typeface="Times New Roman"/>
            </a:endParaRPr>
          </a:p>
          <a:p>
            <a:pPr marL="342900" lvl="0" indent="-342900" algn="just" rtl="0">
              <a:lnSpc>
                <a:spcPct val="107916"/>
              </a:lnSpc>
              <a:spcBef>
                <a:spcPts val="800"/>
              </a:spcBef>
              <a:spcAft>
                <a:spcPts val="800"/>
              </a:spcAft>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By apply Convolutional Neural Network, we have collected the images of the help of CNN algorithm we going to import the dataset and predict whether the image replication is of hives or not.</a:t>
            </a:r>
            <a:endParaRPr sz="2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152" y="164158"/>
            <a:ext cx="8623663" cy="1325563"/>
          </a:xfrm>
        </p:spPr>
        <p:txBody>
          <a:bodyPr>
            <a:normAutofit/>
          </a:bodyPr>
          <a:lstStyle/>
          <a:p>
            <a:r>
              <a:rPr lang="en-US" sz="2400" u="sng" dirty="0" smtClean="0">
                <a:latin typeface="Times New Roman" panose="02020603050405020304" pitchFamily="18" charset="0"/>
                <a:cs typeface="Times New Roman" panose="02020603050405020304" pitchFamily="18" charset="0"/>
              </a:rPr>
              <a:t>SOFTWARE REQUIREMENTS</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568700" y="1489721"/>
            <a:ext cx="8623300" cy="4995485"/>
          </a:xfrm>
        </p:spPr>
        <p:txBody>
          <a:bodyPr/>
          <a:lstStyle/>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Windows 10</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VS code or Brackets</a:t>
            </a:r>
          </a:p>
          <a:p>
            <a:endParaRPr lang="en-US" dirty="0"/>
          </a:p>
          <a:p>
            <a:pPr marL="0" indent="0">
              <a:buNone/>
            </a:pPr>
            <a:r>
              <a:rPr lang="en-US" dirty="0"/>
              <a:t> </a:t>
            </a:r>
            <a:r>
              <a:rPr lang="en-US" dirty="0" smtClean="0"/>
              <a:t>                         </a:t>
            </a:r>
            <a:r>
              <a:rPr lang="en-US" b="1" u="sng" dirty="0" smtClean="0">
                <a:latin typeface="Times New Roman" panose="02020603050405020304" pitchFamily="18" charset="0"/>
                <a:cs typeface="Times New Roman" panose="02020603050405020304" pitchFamily="18" charset="0"/>
              </a:rPr>
              <a:t>MODULES</a:t>
            </a:r>
          </a:p>
          <a:p>
            <a:pPr marL="0" indent="0">
              <a:buNone/>
            </a:pP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490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6"/>
          <p:cNvSpPr txBox="1"/>
          <p:nvPr/>
        </p:nvSpPr>
        <p:spPr>
          <a:xfrm>
            <a:off x="3833357" y="286641"/>
            <a:ext cx="6131656" cy="7027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07916"/>
              </a:lnSpc>
              <a:spcBef>
                <a:spcPts val="0"/>
              </a:spcBef>
              <a:spcAft>
                <a:spcPts val="800"/>
              </a:spcAft>
              <a:buNone/>
            </a:pPr>
            <a:r>
              <a:rPr lang="en-US" sz="2500" b="1" u="sng" dirty="0">
                <a:solidFill>
                  <a:schemeClr val="dk1"/>
                </a:solidFill>
                <a:latin typeface="Times New Roman"/>
                <a:ea typeface="Times New Roman"/>
                <a:cs typeface="Times New Roman"/>
                <a:sym typeface="Times New Roman"/>
              </a:rPr>
              <a:t>EXISTING SYSTEM ARCHITECTURE</a:t>
            </a:r>
            <a:endParaRPr sz="2500" b="1" u="sng" dirty="0">
              <a:solidFill>
                <a:schemeClr val="dk1"/>
              </a:solidFill>
              <a:latin typeface="Times New Roman"/>
              <a:ea typeface="Times New Roman"/>
              <a:cs typeface="Times New Roman"/>
              <a:sym typeface="Times New Roman"/>
            </a:endParaRPr>
          </a:p>
        </p:txBody>
      </p:sp>
      <p:sp>
        <p:nvSpPr>
          <p:cNvPr id="52" name="Google Shape;52;p6"/>
          <p:cNvSpPr txBox="1"/>
          <p:nvPr/>
        </p:nvSpPr>
        <p:spPr>
          <a:xfrm>
            <a:off x="2588454" y="989367"/>
            <a:ext cx="9505071" cy="568870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just" rtl="0">
              <a:lnSpc>
                <a:spcPct val="107916"/>
              </a:lnSpc>
              <a:spcBef>
                <a:spcPts val="0"/>
              </a:spcBef>
              <a:spcAft>
                <a:spcPts val="0"/>
              </a:spcAft>
              <a:buNone/>
            </a:pPr>
            <a:r>
              <a:rPr lang="en-US" sz="2000" dirty="0">
                <a:solidFill>
                  <a:schemeClr val="dk1"/>
                </a:solidFill>
                <a:latin typeface="Times New Roman"/>
                <a:ea typeface="Times New Roman"/>
                <a:cs typeface="Times New Roman"/>
                <a:sym typeface="Times New Roman"/>
              </a:rPr>
              <a:t>There are a number of existing systems for skin disease prediction. These systems typically use a combination of image processing and machine learning techniques to identify and classify skin lesions.</a:t>
            </a:r>
            <a:endParaRPr sz="2000" dirty="0">
              <a:solidFill>
                <a:schemeClr val="dk1"/>
              </a:solidFill>
              <a:latin typeface="Times New Roman"/>
              <a:ea typeface="Times New Roman"/>
              <a:cs typeface="Times New Roman"/>
              <a:sym typeface="Times New Roman"/>
            </a:endParaRPr>
          </a:p>
          <a:p>
            <a:pPr marL="342900" lvl="0" indent="-342900" algn="just" rtl="0">
              <a:spcBef>
                <a:spcPts val="1400"/>
              </a:spcBef>
              <a:spcAft>
                <a:spcPts val="0"/>
              </a:spcAft>
              <a:buFont typeface="Wingdings" panose="05000000000000000000" pitchFamily="2" charset="2"/>
              <a:buChar char="q"/>
            </a:pPr>
            <a:r>
              <a:rPr lang="en-US" sz="2000" u="sng" dirty="0">
                <a:solidFill>
                  <a:srgbClr val="2E2E2E"/>
                </a:solidFill>
                <a:latin typeface="Times New Roman"/>
                <a:ea typeface="Times New Roman"/>
                <a:cs typeface="Times New Roman"/>
                <a:sym typeface="Times New Roman"/>
              </a:rPr>
              <a:t>Automatic diagnosis of skin diseases using convolution neural network :</a:t>
            </a:r>
            <a:endParaRPr sz="2000" u="sng" dirty="0">
              <a:solidFill>
                <a:srgbClr val="2E2E2E"/>
              </a:solidFill>
              <a:latin typeface="Times New Roman"/>
              <a:ea typeface="Times New Roman"/>
              <a:cs typeface="Times New Roman"/>
              <a:sym typeface="Times New Roman"/>
            </a:endParaRPr>
          </a:p>
          <a:p>
            <a:pPr lvl="0" algn="just" rtl="0">
              <a:spcBef>
                <a:spcPts val="1400"/>
              </a:spcBef>
              <a:spcAft>
                <a:spcPts val="0"/>
              </a:spcAft>
            </a:pPr>
            <a:r>
              <a:rPr lang="en-US" sz="2000" dirty="0">
                <a:solidFill>
                  <a:srgbClr val="2E2E2E"/>
                </a:solidFill>
                <a:latin typeface="Georgia"/>
                <a:ea typeface="Georgia"/>
                <a:cs typeface="Georgia"/>
                <a:sym typeface="Georgia"/>
              </a:rPr>
              <a:t> </a:t>
            </a:r>
            <a:r>
              <a:rPr lang="en-US" sz="2000" dirty="0">
                <a:solidFill>
                  <a:srgbClr val="2E2E2E"/>
                </a:solidFill>
                <a:latin typeface="Times New Roman"/>
                <a:ea typeface="Times New Roman"/>
                <a:cs typeface="Times New Roman"/>
                <a:sym typeface="Times New Roman"/>
              </a:rPr>
              <a:t>The method proposed in this work detects four types of skin diseases using</a:t>
            </a:r>
            <a:r>
              <a:rPr lang="en-US" sz="2000" dirty="0">
                <a:solidFill>
                  <a:schemeClr val="tx1"/>
                </a:solidFill>
                <a:latin typeface="Times New Roman"/>
                <a:ea typeface="Times New Roman"/>
                <a:cs typeface="Times New Roman"/>
                <a:sym typeface="Times New Roman"/>
              </a:rPr>
              <a:t> </a:t>
            </a:r>
            <a:r>
              <a:rPr lang="en-US" sz="2000" dirty="0">
                <a:solidFill>
                  <a:schemeClr val="bg2"/>
                </a:solidFill>
                <a:uFill>
                  <a:noFill/>
                </a:u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computer vision</a:t>
            </a:r>
            <a:r>
              <a:rPr lang="en-US" sz="2000" dirty="0">
                <a:solidFill>
                  <a:schemeClr val="tx1">
                    <a:lumMod val="95000"/>
                    <a:lumOff val="5000"/>
                  </a:schemeClr>
                </a:solidFill>
                <a:latin typeface="Times New Roman"/>
                <a:ea typeface="Times New Roman"/>
                <a:cs typeface="Times New Roman"/>
                <a:sym typeface="Times New Roman"/>
              </a:rPr>
              <a:t>. The proposed approach involves </a:t>
            </a:r>
            <a:r>
              <a:rPr lang="en-US" sz="2000" dirty="0">
                <a:solidFill>
                  <a:schemeClr val="tx1">
                    <a:lumMod val="95000"/>
                    <a:lumOff val="5000"/>
                  </a:schemeClr>
                </a:solidFill>
                <a:uFill>
                  <a:noFill/>
                </a:u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Convolutional Neural Networks</a:t>
            </a:r>
            <a:r>
              <a:rPr lang="en-US" sz="2000" dirty="0">
                <a:solidFill>
                  <a:schemeClr val="tx1">
                    <a:lumMod val="95000"/>
                    <a:lumOff val="5000"/>
                  </a:schemeClr>
                </a:solidFill>
                <a:latin typeface="Times New Roman"/>
                <a:ea typeface="Times New Roman"/>
                <a:cs typeface="Times New Roman"/>
                <a:sym typeface="Times New Roman"/>
              </a:rPr>
              <a:t> with specific focus on skin disease.</a:t>
            </a:r>
            <a:endParaRPr sz="2000" u="sng" dirty="0">
              <a:solidFill>
                <a:schemeClr val="tx1">
                  <a:lumMod val="95000"/>
                  <a:lumOff val="5000"/>
                </a:schemeClr>
              </a:solidFill>
              <a:latin typeface="Times New Roman"/>
              <a:ea typeface="Times New Roman"/>
              <a:cs typeface="Times New Roman"/>
              <a:sym typeface="Times New Roman"/>
            </a:endParaRPr>
          </a:p>
          <a:p>
            <a:pPr marL="342900" lvl="0" indent="-342900" algn="just" rtl="0">
              <a:lnSpc>
                <a:spcPct val="107916"/>
              </a:lnSpc>
              <a:spcBef>
                <a:spcPts val="1400"/>
              </a:spcBef>
              <a:spcAft>
                <a:spcPts val="0"/>
              </a:spcAft>
              <a:buFont typeface="Wingdings" panose="05000000000000000000" pitchFamily="2" charset="2"/>
              <a:buChar char="q"/>
            </a:pPr>
            <a:r>
              <a:rPr lang="en-US" sz="2000" u="sng" dirty="0" err="1">
                <a:solidFill>
                  <a:schemeClr val="dk1"/>
                </a:solidFill>
                <a:latin typeface="Times New Roman"/>
                <a:ea typeface="Times New Roman"/>
                <a:cs typeface="Times New Roman"/>
                <a:sym typeface="Times New Roman"/>
              </a:rPr>
              <a:t>Derm</a:t>
            </a:r>
            <a:r>
              <a:rPr lang="en-US" sz="2000" u="sng" dirty="0">
                <a:solidFill>
                  <a:schemeClr val="dk1"/>
                </a:solidFill>
                <a:latin typeface="Times New Roman"/>
                <a:ea typeface="Times New Roman"/>
                <a:cs typeface="Times New Roman"/>
                <a:sym typeface="Times New Roman"/>
              </a:rPr>
              <a:t> CNN - Dermatology Diagnosis with Convolutional Neural Networks</a:t>
            </a:r>
            <a:endParaRPr sz="2000" u="sng" dirty="0">
              <a:solidFill>
                <a:schemeClr val="dk1"/>
              </a:solidFill>
              <a:latin typeface="Times New Roman"/>
              <a:ea typeface="Times New Roman"/>
              <a:cs typeface="Times New Roman"/>
              <a:sym typeface="Times New Roman"/>
            </a:endParaRPr>
          </a:p>
          <a:p>
            <a:pPr lvl="0" algn="just" rtl="0">
              <a:lnSpc>
                <a:spcPct val="107916"/>
              </a:lnSpc>
              <a:spcBef>
                <a:spcPts val="800"/>
              </a:spcBef>
              <a:spcAft>
                <a:spcPts val="0"/>
              </a:spcAft>
            </a:pP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Derm</a:t>
            </a:r>
            <a:r>
              <a:rPr lang="en-US" sz="2000" dirty="0" smtClean="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CNN is a deep learning-based system designed to assist dermatologists in diagnosing various skin diseases. The system utilizes convolutional neural networks (CNNs) to analyze skin images and provide potential disease predictions.</a:t>
            </a:r>
            <a:endParaRPr sz="2000" dirty="0">
              <a:solidFill>
                <a:schemeClr val="dk1"/>
              </a:solidFill>
              <a:latin typeface="Times New Roman"/>
              <a:ea typeface="Times New Roman"/>
              <a:cs typeface="Times New Roman"/>
              <a:sym typeface="Times New Roman"/>
            </a:endParaRPr>
          </a:p>
          <a:p>
            <a:pPr marL="342900" lvl="0" indent="-342900" algn="just" rtl="0">
              <a:lnSpc>
                <a:spcPct val="107916"/>
              </a:lnSpc>
              <a:spcBef>
                <a:spcPts val="800"/>
              </a:spcBef>
              <a:spcAft>
                <a:spcPts val="0"/>
              </a:spcAft>
              <a:buFont typeface="Wingdings" panose="05000000000000000000" pitchFamily="2" charset="2"/>
              <a:buChar char="q"/>
            </a:pPr>
            <a:r>
              <a:rPr lang="en-US" sz="2000" u="sng" dirty="0" err="1">
                <a:solidFill>
                  <a:schemeClr val="dk1"/>
                </a:solidFill>
                <a:latin typeface="Times New Roman"/>
                <a:ea typeface="Times New Roman"/>
                <a:cs typeface="Times New Roman"/>
                <a:sym typeface="Times New Roman"/>
              </a:rPr>
              <a:t>SkinDx</a:t>
            </a:r>
            <a:r>
              <a:rPr lang="en-US" sz="2000" u="sng" dirty="0">
                <a:solidFill>
                  <a:schemeClr val="dk1"/>
                </a:solidFill>
                <a:latin typeface="Times New Roman"/>
                <a:ea typeface="Times New Roman"/>
                <a:cs typeface="Times New Roman"/>
                <a:sym typeface="Times New Roman"/>
              </a:rPr>
              <a:t> - AI-Powered Skin Disease Diagnosis and Management</a:t>
            </a:r>
            <a:endParaRPr sz="2000" u="sng" dirty="0">
              <a:solidFill>
                <a:schemeClr val="dk1"/>
              </a:solidFill>
              <a:latin typeface="Times New Roman"/>
              <a:ea typeface="Times New Roman"/>
              <a:cs typeface="Times New Roman"/>
              <a:sym typeface="Times New Roman"/>
            </a:endParaRPr>
          </a:p>
          <a:p>
            <a:pPr lvl="0" algn="just" rtl="0">
              <a:lnSpc>
                <a:spcPct val="107916"/>
              </a:lnSpc>
              <a:spcBef>
                <a:spcPts val="800"/>
              </a:spcBef>
              <a:spcAft>
                <a:spcPts val="800"/>
              </a:spcAft>
            </a:pPr>
            <a:r>
              <a:rPr lang="en-US" sz="2000" dirty="0" smtClean="0">
                <a:solidFill>
                  <a:schemeClr val="dk1"/>
                </a:solidFill>
                <a:latin typeface="Calibri"/>
                <a:ea typeface="Calibri"/>
                <a:cs typeface="Calibri"/>
                <a:sym typeface="Calibri"/>
              </a:rPr>
              <a:t>      </a:t>
            </a:r>
            <a:r>
              <a:rPr lang="en-US" sz="2000" dirty="0" err="1">
                <a:solidFill>
                  <a:schemeClr val="dk1"/>
                </a:solidFill>
                <a:latin typeface="Times New Roman"/>
                <a:ea typeface="Times New Roman"/>
                <a:cs typeface="Times New Roman"/>
                <a:sym typeface="Times New Roman"/>
              </a:rPr>
              <a:t>SkinDx</a:t>
            </a:r>
            <a:r>
              <a:rPr lang="en-US" sz="2000" dirty="0">
                <a:solidFill>
                  <a:schemeClr val="dk1"/>
                </a:solidFill>
                <a:latin typeface="Times New Roman"/>
                <a:ea typeface="Times New Roman"/>
                <a:cs typeface="Times New Roman"/>
                <a:sym typeface="Times New Roman"/>
              </a:rPr>
              <a:t> is an integrated platform that leverages artificial intelligence and machine learning to aid in the diagnosis and management of a wide range of skin diseases.</a:t>
            </a:r>
            <a:endParaRP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3017" y="-225083"/>
            <a:ext cx="8623663" cy="1616330"/>
          </a:xfrm>
        </p:spPr>
        <p:txBody>
          <a:bodyPr>
            <a:normAutofit/>
          </a:bodyPr>
          <a:lstStyle/>
          <a:p>
            <a:r>
              <a:rPr lang="en-US" sz="2600" u="sng" dirty="0" smtClean="0">
                <a:latin typeface="Times New Roman" panose="02020603050405020304" pitchFamily="18" charset="0"/>
                <a:cs typeface="Times New Roman" panose="02020603050405020304" pitchFamily="18" charset="0"/>
              </a:rPr>
              <a:t>PROPOSED SYSTEM</a:t>
            </a:r>
            <a:endParaRPr lang="en-IN" sz="2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5897" y="1097280"/>
            <a:ext cx="8623663" cy="5131934"/>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apply Convolutional Neural Network, we have collected the images of the help of CNN algorithm we going to import the dataset and predict whether the image replication is of hives or not.</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Collect a diverse dataset of skin images, develop a deep learning model using CNNs, create a user-friendly web/mobile interface for image submission, implement backend processing, and offer predictions with confidence scores. Continuously improve accuracy, maintain privacy, and consider regulatory compliance</a:t>
            </a:r>
            <a:r>
              <a:rPr lang="en-US"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680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407" y="98475"/>
            <a:ext cx="8623663" cy="1209822"/>
          </a:xfrm>
        </p:spPr>
        <p:txBody>
          <a:bodyPr>
            <a:normAutofit/>
          </a:bodyPr>
          <a:lstStyle/>
          <a:p>
            <a:r>
              <a:rPr lang="en-US" sz="2700" u="sng" dirty="0" smtClean="0">
                <a:latin typeface="Times New Roman" panose="02020603050405020304" pitchFamily="18" charset="0"/>
                <a:cs typeface="Times New Roman" panose="02020603050405020304" pitchFamily="18" charset="0"/>
              </a:rPr>
              <a:t>CONCLUSION</a:t>
            </a:r>
            <a:endParaRPr lang="en-IN" sz="27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5897" y="1434905"/>
            <a:ext cx="8623663" cy="4794309"/>
          </a:xfrm>
        </p:spPr>
        <p:txBody>
          <a:bodyPr>
            <a:normAutofit/>
          </a:bodyPr>
          <a:lstStyle/>
          <a:p>
            <a:pPr algn="just">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The skin disease prediction project, employing Convolutional Neural Networks (CNNs), offers a promising leap in medical image analysis. Through meticulous dataset </a:t>
            </a:r>
            <a:r>
              <a:rPr lang="en-US" sz="2300" dirty="0" err="1" smtClean="0">
                <a:latin typeface="Times New Roman" panose="02020603050405020304" pitchFamily="18" charset="0"/>
                <a:cs typeface="Times New Roman" panose="02020603050405020304" pitchFamily="18" charset="0"/>
              </a:rPr>
              <a:t>curation</a:t>
            </a:r>
            <a:r>
              <a:rPr lang="en-US" sz="2300" dirty="0" smtClean="0">
                <a:latin typeface="Times New Roman" panose="02020603050405020304" pitchFamily="18" charset="0"/>
                <a:cs typeface="Times New Roman" panose="02020603050405020304" pitchFamily="18" charset="0"/>
              </a:rPr>
              <a:t> and advanced deep learning, the model demonstrates high accuracy in diagnosing skin conditions. The same way here we have imported images using dataset and predict whether the affected disease is hives or not</a:t>
            </a:r>
          </a:p>
          <a:p>
            <a:pPr marL="0" indent="0" algn="just">
              <a:buNone/>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410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580" y="121955"/>
            <a:ext cx="8623663" cy="1325563"/>
          </a:xfrm>
        </p:spPr>
        <p:txBody>
          <a:bodyPr>
            <a:normAutofit/>
          </a:bodyPr>
          <a:lstStyle/>
          <a:p>
            <a:r>
              <a:rPr lang="en-US" sz="2700" u="sng" dirty="0" smtClean="0">
                <a:latin typeface="Times New Roman" panose="02020603050405020304" pitchFamily="18" charset="0"/>
                <a:cs typeface="Times New Roman" panose="02020603050405020304" pitchFamily="18" charset="0"/>
              </a:rPr>
              <a:t>REFERENCES</a:t>
            </a:r>
            <a:endParaRPr lang="en-IN" sz="27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42679" y="1447518"/>
            <a:ext cx="8623663" cy="4387352"/>
          </a:xfrm>
        </p:spPr>
        <p:txBody>
          <a:bodyPr/>
          <a:lstStyle/>
          <a:p>
            <a:r>
              <a:rPr lang="en-IN" dirty="0">
                <a:latin typeface="Times New Roman" panose="02020603050405020304" pitchFamily="18" charset="0"/>
                <a:cs typeface="Times New Roman" panose="02020603050405020304" pitchFamily="18" charset="0"/>
                <a:hlinkClick r:id="rId2"/>
              </a:rPr>
              <a:t>https://</a:t>
            </a:r>
            <a:r>
              <a:rPr lang="en-IN" dirty="0" smtClean="0">
                <a:latin typeface="Times New Roman" panose="02020603050405020304" pitchFamily="18" charset="0"/>
                <a:cs typeface="Times New Roman" panose="02020603050405020304" pitchFamily="18" charset="0"/>
                <a:hlinkClick r:id="rId2"/>
              </a:rPr>
              <a:t>www.ijert.org/novel-method-for-dermatological-disease-detection-using-machine-learning</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rPr>
              <a:t>https://</a:t>
            </a:r>
            <a:r>
              <a:rPr lang="en-IN" dirty="0" smtClean="0">
                <a:latin typeface="Times New Roman" panose="02020603050405020304" pitchFamily="18" charset="0"/>
                <a:cs typeface="Times New Roman" panose="02020603050405020304" pitchFamily="18" charset="0"/>
                <a:hlinkClick r:id="rId3"/>
              </a:rPr>
              <a:t>www.researchgate.net/publication/338759556_A_Method_Of_Skin_Disease_Detection_Using_Image_Processing_And_Machine_Learning</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4"/>
              </a:rPr>
              <a:t>https://</a:t>
            </a:r>
            <a:r>
              <a:rPr lang="en-IN" dirty="0" smtClean="0">
                <a:latin typeface="Times New Roman" panose="02020603050405020304" pitchFamily="18" charset="0"/>
                <a:cs typeface="Times New Roman" panose="02020603050405020304" pitchFamily="18" charset="0"/>
                <a:hlinkClick r:id="rId4"/>
              </a:rPr>
              <a:t>iopscience.iop.org/article/10.1088/1742-6596/1998/1/012037/pdf</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65485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AI-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600</Words>
  <Application>Microsoft Office PowerPoint</Application>
  <PresentationFormat>Widescreen</PresentationFormat>
  <Paragraphs>41</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Georgia</vt:lpstr>
      <vt:lpstr>Times New Roman</vt:lpstr>
      <vt:lpstr>Trebuchet MS</vt:lpstr>
      <vt:lpstr>Wingdings</vt:lpstr>
      <vt:lpstr>AI-PowerPoint-Template</vt:lpstr>
      <vt:lpstr>PowerPoint Presentation</vt:lpstr>
      <vt:lpstr>PowerPoint Presentation</vt:lpstr>
      <vt:lpstr>PowerPoint Presentation</vt:lpstr>
      <vt:lpstr>PowerPoint Presentation</vt:lpstr>
      <vt:lpstr>SOFTWARE REQUIREMENTS</vt:lpstr>
      <vt:lpstr>PowerPoint Presentation</vt:lpstr>
      <vt:lpstr>PROPOSED SYSTEM</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JOTHIKA RAJA</dc:creator>
  <cp:lastModifiedBy>Microsoft account</cp:lastModifiedBy>
  <cp:revision>12</cp:revision>
  <dcterms:modified xsi:type="dcterms:W3CDTF">2023-09-08T14:55:24Z</dcterms:modified>
</cp:coreProperties>
</file>