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06" r:id="rId3"/>
    <p:sldId id="257" r:id="rId4"/>
    <p:sldId id="291" r:id="rId5"/>
    <p:sldId id="258" r:id="rId6"/>
    <p:sldId id="298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301" r:id="rId15"/>
    <p:sldId id="273" r:id="rId16"/>
    <p:sldId id="300" r:id="rId17"/>
    <p:sldId id="302" r:id="rId18"/>
    <p:sldId id="305" r:id="rId19"/>
    <p:sldId id="303" r:id="rId2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" panose="020F0502020204030204" pitchFamily="34" charset="0"/>
      <p:regular r:id="rId26"/>
      <p:bold r:id="rId27"/>
      <p:italic r:id="rId28"/>
      <p:boldItalic r:id="rId29"/>
    </p:embeddedFont>
    <p:embeddedFont>
      <p:font typeface="Fira Sans Extra Condensed SemiBold" panose="020B0603050000020004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CFFDA-D316-48E0-9B6B-4ED0ACFDA4EC}">
  <a:tblStyle styleId="{336CFFDA-D316-48E0-9B6B-4ED0ACFDA4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6"/>
    <p:restoredTop sz="94640"/>
  </p:normalViewPr>
  <p:slideViewPr>
    <p:cSldViewPr snapToGrid="0">
      <p:cViewPr varScale="1">
        <p:scale>
          <a:sx n="140" d="100"/>
          <a:sy n="140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58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06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365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74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129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90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7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34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3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871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940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413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25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untyshah/auto-insurance-claim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689884" y="1208541"/>
            <a:ext cx="4011687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Advanced Detection of </a:t>
            </a:r>
            <a:r>
              <a:rPr lang="en-US" sz="4000"/>
              <a:t>Fraudulant</a:t>
            </a:r>
            <a:r>
              <a:rPr lang="en-US" sz="4000" dirty="0"/>
              <a:t> claims Using Machine Learning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Claim Amount by Policy State and Fraud Reported</a:t>
            </a:r>
            <a:endParaRPr dirty="0"/>
          </a:p>
        </p:txBody>
      </p:sp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83204"/>
            <a:ext cx="2381203" cy="483000"/>
            <a:chOff x="457200" y="952124"/>
            <a:chExt cx="2518193" cy="483000"/>
          </a:xfrm>
        </p:grpSpPr>
        <p:sp>
          <p:nvSpPr>
            <p:cNvPr id="1549" name="Google Shape;1549;p33"/>
            <p:cNvSpPr txBox="1"/>
            <p:nvPr/>
          </p:nvSpPr>
          <p:spPr>
            <a:xfrm>
              <a:off x="914393" y="952124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Fraudulent claims distributed across all states.</a:t>
              </a:r>
            </a:p>
          </p:txBody>
        </p: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516791"/>
            <a:chOff x="457200" y="1964800"/>
            <a:chExt cx="2518200" cy="516791"/>
          </a:xfrm>
        </p:grpSpPr>
        <p:sp>
          <p:nvSpPr>
            <p:cNvPr id="1554" name="Google Shape;1554;p33"/>
            <p:cNvSpPr txBox="1"/>
            <p:nvPr/>
          </p:nvSpPr>
          <p:spPr>
            <a:xfrm>
              <a:off x="914400" y="1998591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Some variance in claim amounts by state.</a:t>
              </a:r>
            </a:p>
          </p:txBody>
        </p: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03" cy="523785"/>
            <a:chOff x="457200" y="959300"/>
            <a:chExt cx="2518193" cy="523785"/>
          </a:xfrm>
        </p:grpSpPr>
        <p:sp>
          <p:nvSpPr>
            <p:cNvPr id="1559" name="Google Shape;1559;p33"/>
            <p:cNvSpPr txBox="1"/>
            <p:nvPr/>
          </p:nvSpPr>
          <p:spPr>
            <a:xfrm>
              <a:off x="914393" y="100008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Ohio shows a broader range of fraudulent claim amounts.</a:t>
              </a:r>
            </a:p>
          </p:txBody>
        </p: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" name="chart">
            <a:extLst>
              <a:ext uri="{FF2B5EF4-FFF2-40B4-BE49-F238E27FC236}">
                <a16:creationId xmlns:a16="http://schemas.microsoft.com/office/drawing/2014/main" id="{53D0A725-F615-8926-A526-8ECF0C47C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58"/>
          <a:stretch/>
        </p:blipFill>
        <p:spPr>
          <a:xfrm>
            <a:off x="3452639" y="1025723"/>
            <a:ext cx="4457983" cy="370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4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Education Level vs. Fraud Reported</a:t>
            </a:r>
            <a:endParaRPr dirty="0"/>
          </a:p>
        </p:txBody>
      </p:sp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83204"/>
            <a:ext cx="2381203" cy="483000"/>
            <a:chOff x="457200" y="952124"/>
            <a:chExt cx="2518193" cy="483000"/>
          </a:xfrm>
        </p:grpSpPr>
        <p:sp>
          <p:nvSpPr>
            <p:cNvPr id="1549" name="Google Shape;1549;p33"/>
            <p:cNvSpPr txBox="1"/>
            <p:nvPr/>
          </p:nvSpPr>
          <p:spPr>
            <a:xfrm>
              <a:off x="914393" y="952124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Higher education levels show more fraud.</a:t>
              </a:r>
            </a:p>
          </p:txBody>
        </p: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516791"/>
            <a:chOff x="457200" y="1964800"/>
            <a:chExt cx="2518200" cy="516791"/>
          </a:xfrm>
        </p:grpSpPr>
        <p:sp>
          <p:nvSpPr>
            <p:cNvPr id="1554" name="Google Shape;1554;p33"/>
            <p:cNvSpPr txBox="1"/>
            <p:nvPr/>
          </p:nvSpPr>
          <p:spPr>
            <a:xfrm>
              <a:off x="914400" y="1998591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High School and College show less fraud.</a:t>
              </a:r>
            </a:p>
          </p:txBody>
        </p: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03" cy="523785"/>
            <a:chOff x="457200" y="959300"/>
            <a:chExt cx="2518193" cy="523785"/>
          </a:xfrm>
        </p:grpSpPr>
        <p:sp>
          <p:nvSpPr>
            <p:cNvPr id="1559" name="Google Shape;1559;p33"/>
            <p:cNvSpPr txBox="1"/>
            <p:nvPr/>
          </p:nvSpPr>
          <p:spPr>
            <a:xfrm>
              <a:off x="914393" y="100008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Education might be a factor in fraud risk.</a:t>
              </a:r>
            </a:p>
          </p:txBody>
        </p: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" name="chart">
            <a:extLst>
              <a:ext uri="{FF2B5EF4-FFF2-40B4-BE49-F238E27FC236}">
                <a16:creationId xmlns:a16="http://schemas.microsoft.com/office/drawing/2014/main" id="{A1BBB2BF-0704-876D-345C-65AE9F560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1" t="4961"/>
          <a:stretch/>
        </p:blipFill>
        <p:spPr>
          <a:xfrm>
            <a:off x="3731980" y="1083204"/>
            <a:ext cx="4412560" cy="37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Matrix of Numerical Features</a:t>
            </a:r>
            <a:endParaRPr dirty="0"/>
          </a:p>
        </p:txBody>
      </p:sp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chart">
            <a:extLst>
              <a:ext uri="{FF2B5EF4-FFF2-40B4-BE49-F238E27FC236}">
                <a16:creationId xmlns:a16="http://schemas.microsoft.com/office/drawing/2014/main" id="{63E96CF3-79AC-B1C6-AF36-5D73D3D02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3" y="951476"/>
            <a:ext cx="8229601" cy="39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0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196702" y="823660"/>
            <a:ext cx="7539451" cy="948522"/>
            <a:chOff x="457200" y="682114"/>
            <a:chExt cx="4568556" cy="948522"/>
          </a:xfrm>
        </p:grpSpPr>
        <p:sp>
          <p:nvSpPr>
            <p:cNvPr id="1549" name="Google Shape;1549;p33"/>
            <p:cNvSpPr txBox="1"/>
            <p:nvPr/>
          </p:nvSpPr>
          <p:spPr>
            <a:xfrm>
              <a:off x="679749" y="682114"/>
              <a:ext cx="4346007" cy="948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b="1" dirty="0"/>
                <a:t>Top Features</a:t>
              </a:r>
              <a:r>
                <a:rPr lang="en-US" sz="1400" dirty="0"/>
                <a:t>: </a:t>
              </a:r>
              <a:r>
                <a:rPr lang="en-US" sz="1400" dirty="0" err="1"/>
                <a:t>Incident_severity</a:t>
              </a:r>
              <a:r>
                <a:rPr lang="en-US" sz="1400" dirty="0"/>
                <a:t>, </a:t>
              </a:r>
              <a:r>
                <a:rPr lang="en-US" sz="1400" dirty="0" err="1"/>
                <a:t>insured_hobbies</a:t>
              </a:r>
              <a:r>
                <a:rPr lang="en-US" sz="1400" dirty="0"/>
                <a:t>, and </a:t>
              </a:r>
              <a:r>
                <a:rPr lang="en-US" sz="1400" dirty="0" err="1"/>
                <a:t>property_claim</a:t>
              </a:r>
              <a:r>
                <a:rPr lang="en-US" sz="1400" dirty="0"/>
                <a:t> highlight the importance of incident details and personal traits in detecting fraud.</a:t>
              </a:r>
            </a:p>
          </p:txBody>
        </p: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25095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196702" y="2200386"/>
            <a:ext cx="3685888" cy="516791"/>
            <a:chOff x="457200" y="1964800"/>
            <a:chExt cx="3897936" cy="516791"/>
          </a:xfrm>
        </p:grpSpPr>
        <p:sp>
          <p:nvSpPr>
            <p:cNvPr id="1554" name="Google Shape;1554;p33"/>
            <p:cNvSpPr txBox="1"/>
            <p:nvPr/>
          </p:nvSpPr>
          <p:spPr>
            <a:xfrm>
              <a:off x="914399" y="1998591"/>
              <a:ext cx="3440737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b="1" dirty="0"/>
                <a:t>Why Random Forest</a:t>
              </a:r>
              <a:r>
                <a:rPr lang="en-US" sz="1400" dirty="0"/>
                <a:t>: Selected for handling complex, non-linear relationships and delivering clear feature importance.</a:t>
              </a:r>
            </a:p>
            <a:p>
              <a:endParaRPr lang="en-US" sz="1400" dirty="0"/>
            </a:p>
          </p:txBody>
        </p: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196702" y="3392143"/>
            <a:ext cx="4114802" cy="523785"/>
            <a:chOff x="457200" y="959300"/>
            <a:chExt cx="4351526" cy="523785"/>
          </a:xfrm>
        </p:grpSpPr>
        <p:sp>
          <p:nvSpPr>
            <p:cNvPr id="1559" name="Google Shape;1559;p33"/>
            <p:cNvSpPr txBox="1"/>
            <p:nvPr/>
          </p:nvSpPr>
          <p:spPr>
            <a:xfrm>
              <a:off x="914393" y="1000085"/>
              <a:ext cx="3894333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b="1" dirty="0"/>
                <a:t>Model Robustness</a:t>
              </a:r>
              <a:r>
                <a:rPr lang="en-US" sz="1400" dirty="0"/>
                <a:t>: Random Forest’s ensemble method reduces overfitting, ensuring more reliable fraud predictions</a:t>
              </a:r>
            </a:p>
          </p:txBody>
        </p: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3" name="chart">
            <a:extLst>
              <a:ext uri="{FF2B5EF4-FFF2-40B4-BE49-F238E27FC236}">
                <a16:creationId xmlns:a16="http://schemas.microsoft.com/office/drawing/2014/main" id="{821F60BE-5E81-C939-E833-A553E4E1A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" t="2425"/>
          <a:stretch/>
        </p:blipFill>
        <p:spPr>
          <a:xfrm>
            <a:off x="4150063" y="1507094"/>
            <a:ext cx="4518562" cy="324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4125433" y="2298159"/>
            <a:ext cx="4561367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4125433" y="932121"/>
            <a:ext cx="4561367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1532" name="Google Shape;1532;p32"/>
          <p:cNvSpPr txBox="1"/>
          <p:nvPr/>
        </p:nvSpPr>
        <p:spPr>
          <a:xfrm>
            <a:off x="4125433" y="920915"/>
            <a:ext cx="629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6" name="Google Shape;1536;p32"/>
          <p:cNvSpPr txBox="1"/>
          <p:nvPr/>
        </p:nvSpPr>
        <p:spPr>
          <a:xfrm>
            <a:off x="4145527" y="2298159"/>
            <a:ext cx="629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Google Shape;1436;p32">
            <a:extLst>
              <a:ext uri="{FF2B5EF4-FFF2-40B4-BE49-F238E27FC236}">
                <a16:creationId xmlns:a16="http://schemas.microsoft.com/office/drawing/2014/main" id="{519EE04C-DE4D-D840-4A70-418778FEC300}"/>
              </a:ext>
            </a:extLst>
          </p:cNvPr>
          <p:cNvSpPr/>
          <p:nvPr/>
        </p:nvSpPr>
        <p:spPr>
          <a:xfrm>
            <a:off x="4125433" y="3626871"/>
            <a:ext cx="4561367" cy="1181100"/>
          </a:xfrm>
          <a:prstGeom prst="roundRect">
            <a:avLst>
              <a:gd name="adj" fmla="val 8324"/>
            </a:avLst>
          </a:prstGeom>
          <a:solidFill>
            <a:schemeClr val="accent6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36;p32">
            <a:extLst>
              <a:ext uri="{FF2B5EF4-FFF2-40B4-BE49-F238E27FC236}">
                <a16:creationId xmlns:a16="http://schemas.microsoft.com/office/drawing/2014/main" id="{FCA2C900-FD7B-969C-6001-7664DB526D1F}"/>
              </a:ext>
            </a:extLst>
          </p:cNvPr>
          <p:cNvSpPr txBox="1"/>
          <p:nvPr/>
        </p:nvSpPr>
        <p:spPr>
          <a:xfrm>
            <a:off x="4257300" y="3664197"/>
            <a:ext cx="629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534;p32">
            <a:extLst>
              <a:ext uri="{FF2B5EF4-FFF2-40B4-BE49-F238E27FC236}">
                <a16:creationId xmlns:a16="http://schemas.microsoft.com/office/drawing/2014/main" id="{C6E4BA32-5452-A901-18F9-F0C3F15C89DD}"/>
              </a:ext>
            </a:extLst>
          </p:cNvPr>
          <p:cNvSpPr txBox="1"/>
          <p:nvPr/>
        </p:nvSpPr>
        <p:spPr>
          <a:xfrm>
            <a:off x="4751568" y="1350729"/>
            <a:ext cx="393849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/>
              <a:t>Accuracy Improvement:</a:t>
            </a:r>
            <a:r>
              <a:rPr lang="en-US" sz="1400" dirty="0"/>
              <a:t> From 76% (baseline) to 97.56% (SMOTE), demonstrating the effectiveness of hyperparameter tuning.</a:t>
            </a:r>
          </a:p>
        </p:txBody>
      </p:sp>
      <p:sp>
        <p:nvSpPr>
          <p:cNvPr id="8" name="Google Shape;1534;p32">
            <a:extLst>
              <a:ext uri="{FF2B5EF4-FFF2-40B4-BE49-F238E27FC236}">
                <a16:creationId xmlns:a16="http://schemas.microsoft.com/office/drawing/2014/main" id="{FD926D3F-394D-3C62-CFE8-5E5CFFA88E23}"/>
              </a:ext>
            </a:extLst>
          </p:cNvPr>
          <p:cNvSpPr txBox="1"/>
          <p:nvPr/>
        </p:nvSpPr>
        <p:spPr>
          <a:xfrm>
            <a:off x="4751568" y="2611671"/>
            <a:ext cx="367387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/>
              <a:t>Enhanced Fraud Detection:</a:t>
            </a:r>
            <a:r>
              <a:rPr lang="en-US" sz="1400" dirty="0"/>
              <a:t> Significant reduction in false negatives, improving the model's ability to catch fraudulent claims.</a:t>
            </a:r>
          </a:p>
        </p:txBody>
      </p:sp>
      <p:sp>
        <p:nvSpPr>
          <p:cNvPr id="9" name="Google Shape;1534;p32">
            <a:extLst>
              <a:ext uri="{FF2B5EF4-FFF2-40B4-BE49-F238E27FC236}">
                <a16:creationId xmlns:a16="http://schemas.microsoft.com/office/drawing/2014/main" id="{9048E9B9-052C-237D-009B-FCF33D3DD2A8}"/>
              </a:ext>
            </a:extLst>
          </p:cNvPr>
          <p:cNvSpPr txBox="1"/>
          <p:nvPr/>
        </p:nvSpPr>
        <p:spPr>
          <a:xfrm>
            <a:off x="4798536" y="4045479"/>
            <a:ext cx="367387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/>
              <a:t>Balanced Performance:</a:t>
            </a:r>
            <a:r>
              <a:rPr lang="en-US" sz="1400" dirty="0"/>
              <a:t> Maintains a strong balance between precision and recall, ensuring reliable and consistent predictions.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B8A29-50A5-3C6C-123D-06D91A732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7"/>
          <a:stretch/>
        </p:blipFill>
        <p:spPr>
          <a:xfrm>
            <a:off x="193466" y="1142243"/>
            <a:ext cx="3547750" cy="1429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CA9831-ED98-18EB-1FFA-C3EE085B89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92"/>
          <a:stretch/>
        </p:blipFill>
        <p:spPr>
          <a:xfrm>
            <a:off x="71229" y="3031281"/>
            <a:ext cx="3669987" cy="1301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DD39CC-F5F8-DDC6-B4E2-514E9E567D9D}"/>
              </a:ext>
            </a:extLst>
          </p:cNvPr>
          <p:cNvSpPr txBox="1"/>
          <p:nvPr/>
        </p:nvSpPr>
        <p:spPr>
          <a:xfrm>
            <a:off x="780157" y="2469794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AB018-1C3D-B856-AE30-8D2BF27F1EE7}"/>
              </a:ext>
            </a:extLst>
          </p:cNvPr>
          <p:cNvSpPr txBox="1"/>
          <p:nvPr/>
        </p:nvSpPr>
        <p:spPr>
          <a:xfrm>
            <a:off x="185760" y="4332620"/>
            <a:ext cx="3857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metrics with oversampling</a:t>
            </a:r>
          </a:p>
        </p:txBody>
      </p:sp>
    </p:spTree>
    <p:extLst>
      <p:ext uri="{BB962C8B-B14F-4D97-AF65-F5344CB8AC3E}">
        <p14:creationId xmlns:p14="http://schemas.microsoft.com/office/powerpoint/2010/main" val="266190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4125433" y="2298159"/>
            <a:ext cx="4561367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4125433" y="932121"/>
            <a:ext cx="4561367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Random Forest</a:t>
            </a:r>
            <a:endParaRPr dirty="0"/>
          </a:p>
        </p:txBody>
      </p:sp>
      <p:sp>
        <p:nvSpPr>
          <p:cNvPr id="1532" name="Google Shape;1532;p32"/>
          <p:cNvSpPr txBox="1"/>
          <p:nvPr/>
        </p:nvSpPr>
        <p:spPr>
          <a:xfrm>
            <a:off x="4125433" y="920915"/>
            <a:ext cx="629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6" name="Google Shape;1536;p32"/>
          <p:cNvSpPr txBox="1"/>
          <p:nvPr/>
        </p:nvSpPr>
        <p:spPr>
          <a:xfrm>
            <a:off x="4145527" y="2298159"/>
            <a:ext cx="629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Google Shape;1436;p32">
            <a:extLst>
              <a:ext uri="{FF2B5EF4-FFF2-40B4-BE49-F238E27FC236}">
                <a16:creationId xmlns:a16="http://schemas.microsoft.com/office/drawing/2014/main" id="{519EE04C-DE4D-D840-4A70-418778FEC300}"/>
              </a:ext>
            </a:extLst>
          </p:cNvPr>
          <p:cNvSpPr/>
          <p:nvPr/>
        </p:nvSpPr>
        <p:spPr>
          <a:xfrm>
            <a:off x="4125433" y="3626871"/>
            <a:ext cx="4561367" cy="1181100"/>
          </a:xfrm>
          <a:prstGeom prst="roundRect">
            <a:avLst>
              <a:gd name="adj" fmla="val 8324"/>
            </a:avLst>
          </a:prstGeom>
          <a:solidFill>
            <a:schemeClr val="accent6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36;p32">
            <a:extLst>
              <a:ext uri="{FF2B5EF4-FFF2-40B4-BE49-F238E27FC236}">
                <a16:creationId xmlns:a16="http://schemas.microsoft.com/office/drawing/2014/main" id="{FCA2C900-FD7B-969C-6001-7664DB526D1F}"/>
              </a:ext>
            </a:extLst>
          </p:cNvPr>
          <p:cNvSpPr txBox="1"/>
          <p:nvPr/>
        </p:nvSpPr>
        <p:spPr>
          <a:xfrm>
            <a:off x="4257300" y="3664197"/>
            <a:ext cx="629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534;p32">
            <a:extLst>
              <a:ext uri="{FF2B5EF4-FFF2-40B4-BE49-F238E27FC236}">
                <a16:creationId xmlns:a16="http://schemas.microsoft.com/office/drawing/2014/main" id="{C6E4BA32-5452-A901-18F9-F0C3F15C89DD}"/>
              </a:ext>
            </a:extLst>
          </p:cNvPr>
          <p:cNvSpPr txBox="1"/>
          <p:nvPr/>
        </p:nvSpPr>
        <p:spPr>
          <a:xfrm>
            <a:off x="4751568" y="1350729"/>
            <a:ext cx="393849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/>
              <a:t>Accuracy Improvement:</a:t>
            </a:r>
            <a:r>
              <a:rPr lang="en-US" sz="1400" dirty="0"/>
              <a:t> From 89.55% (baseline) to 90.24% (tuned), showcasing the effectiveness of hyperparameter optimization.</a:t>
            </a:r>
          </a:p>
        </p:txBody>
      </p:sp>
      <p:sp>
        <p:nvSpPr>
          <p:cNvPr id="8" name="Google Shape;1534;p32">
            <a:extLst>
              <a:ext uri="{FF2B5EF4-FFF2-40B4-BE49-F238E27FC236}">
                <a16:creationId xmlns:a16="http://schemas.microsoft.com/office/drawing/2014/main" id="{FD926D3F-394D-3C62-CFE8-5E5CFFA88E23}"/>
              </a:ext>
            </a:extLst>
          </p:cNvPr>
          <p:cNvSpPr txBox="1"/>
          <p:nvPr/>
        </p:nvSpPr>
        <p:spPr>
          <a:xfrm>
            <a:off x="4751568" y="2611671"/>
            <a:ext cx="367387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/>
              <a:t>Balanced Precision and Recall:</a:t>
            </a:r>
            <a:r>
              <a:rPr lang="en-US" sz="1400" dirty="0"/>
              <a:t> Both models show a balance, but tuning further enhances the model’s reliability.</a:t>
            </a:r>
          </a:p>
        </p:txBody>
      </p:sp>
      <p:sp>
        <p:nvSpPr>
          <p:cNvPr id="9" name="Google Shape;1534;p32">
            <a:extLst>
              <a:ext uri="{FF2B5EF4-FFF2-40B4-BE49-F238E27FC236}">
                <a16:creationId xmlns:a16="http://schemas.microsoft.com/office/drawing/2014/main" id="{9048E9B9-052C-237D-009B-FCF33D3DD2A8}"/>
              </a:ext>
            </a:extLst>
          </p:cNvPr>
          <p:cNvSpPr txBox="1"/>
          <p:nvPr/>
        </p:nvSpPr>
        <p:spPr>
          <a:xfrm>
            <a:off x="4798536" y="4045479"/>
            <a:ext cx="367387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/>
              <a:t>Tuned Model Robustness:</a:t>
            </a:r>
            <a:r>
              <a:rPr lang="en-US" sz="1400" dirty="0"/>
              <a:t> The tuning process leads to a more robust model, with improved generalization and higher F1-scores.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98AE9D-1A88-EE7C-18F9-F10B469E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6" y="1155626"/>
            <a:ext cx="3813519" cy="1396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0526D-70BF-7262-BEFE-D6BF9656A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6" y="3015282"/>
            <a:ext cx="3813519" cy="1396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44C9F6-0A47-372A-0F35-1BC2D9809475}"/>
              </a:ext>
            </a:extLst>
          </p:cNvPr>
          <p:cNvSpPr txBox="1"/>
          <p:nvPr/>
        </p:nvSpPr>
        <p:spPr>
          <a:xfrm>
            <a:off x="1078150" y="2495149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metrics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39A31-CE1D-22F0-8D87-96262EFD2A8A}"/>
              </a:ext>
            </a:extLst>
          </p:cNvPr>
          <p:cNvSpPr txBox="1"/>
          <p:nvPr/>
        </p:nvSpPr>
        <p:spPr>
          <a:xfrm>
            <a:off x="800029" y="4335526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Tuned Random Forest metrics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4125433" y="2298159"/>
            <a:ext cx="4561367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4125433" y="932121"/>
            <a:ext cx="4561367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 Vector Classifier</a:t>
            </a:r>
            <a:endParaRPr dirty="0"/>
          </a:p>
        </p:txBody>
      </p:sp>
      <p:sp>
        <p:nvSpPr>
          <p:cNvPr id="1532" name="Google Shape;1532;p32"/>
          <p:cNvSpPr txBox="1"/>
          <p:nvPr/>
        </p:nvSpPr>
        <p:spPr>
          <a:xfrm>
            <a:off x="4125433" y="920915"/>
            <a:ext cx="629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6" name="Google Shape;1536;p32"/>
          <p:cNvSpPr txBox="1"/>
          <p:nvPr/>
        </p:nvSpPr>
        <p:spPr>
          <a:xfrm>
            <a:off x="4145527" y="2298159"/>
            <a:ext cx="629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Google Shape;1436;p32">
            <a:extLst>
              <a:ext uri="{FF2B5EF4-FFF2-40B4-BE49-F238E27FC236}">
                <a16:creationId xmlns:a16="http://schemas.microsoft.com/office/drawing/2014/main" id="{519EE04C-DE4D-D840-4A70-418778FEC300}"/>
              </a:ext>
            </a:extLst>
          </p:cNvPr>
          <p:cNvSpPr/>
          <p:nvPr/>
        </p:nvSpPr>
        <p:spPr>
          <a:xfrm>
            <a:off x="4125433" y="3626871"/>
            <a:ext cx="4561367" cy="1181100"/>
          </a:xfrm>
          <a:prstGeom prst="roundRect">
            <a:avLst>
              <a:gd name="adj" fmla="val 8324"/>
            </a:avLst>
          </a:prstGeom>
          <a:solidFill>
            <a:schemeClr val="accent6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36;p32">
            <a:extLst>
              <a:ext uri="{FF2B5EF4-FFF2-40B4-BE49-F238E27FC236}">
                <a16:creationId xmlns:a16="http://schemas.microsoft.com/office/drawing/2014/main" id="{FCA2C900-FD7B-969C-6001-7664DB526D1F}"/>
              </a:ext>
            </a:extLst>
          </p:cNvPr>
          <p:cNvSpPr txBox="1"/>
          <p:nvPr/>
        </p:nvSpPr>
        <p:spPr>
          <a:xfrm>
            <a:off x="4257300" y="3664197"/>
            <a:ext cx="629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534;p32">
            <a:extLst>
              <a:ext uri="{FF2B5EF4-FFF2-40B4-BE49-F238E27FC236}">
                <a16:creationId xmlns:a16="http://schemas.microsoft.com/office/drawing/2014/main" id="{C6E4BA32-5452-A901-18F9-F0C3F15C89DD}"/>
              </a:ext>
            </a:extLst>
          </p:cNvPr>
          <p:cNvSpPr txBox="1"/>
          <p:nvPr/>
        </p:nvSpPr>
        <p:spPr>
          <a:xfrm>
            <a:off x="4751568" y="1350729"/>
            <a:ext cx="393849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/>
              <a:t>SVC Performance:</a:t>
            </a:r>
            <a:r>
              <a:rPr lang="en-US" sz="1400" dirty="0"/>
              <a:t> Baseline SVC achieved an accuracy of 97.91%.</a:t>
            </a:r>
          </a:p>
        </p:txBody>
      </p:sp>
      <p:sp>
        <p:nvSpPr>
          <p:cNvPr id="8" name="Google Shape;1534;p32">
            <a:extLst>
              <a:ext uri="{FF2B5EF4-FFF2-40B4-BE49-F238E27FC236}">
                <a16:creationId xmlns:a16="http://schemas.microsoft.com/office/drawing/2014/main" id="{FD926D3F-394D-3C62-CFE8-5E5CFFA88E23}"/>
              </a:ext>
            </a:extLst>
          </p:cNvPr>
          <p:cNvSpPr txBox="1"/>
          <p:nvPr/>
        </p:nvSpPr>
        <p:spPr>
          <a:xfrm>
            <a:off x="4751568" y="2611671"/>
            <a:ext cx="367387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/>
              <a:t>Tuning Impact:</a:t>
            </a:r>
            <a:r>
              <a:rPr lang="en-US" sz="1400" dirty="0"/>
              <a:t> Slight reduction in accuracy to 96.86% after tuning, indicating potential overfitting or data sensitivity.</a:t>
            </a:r>
          </a:p>
        </p:txBody>
      </p:sp>
      <p:sp>
        <p:nvSpPr>
          <p:cNvPr id="9" name="Google Shape;1534;p32">
            <a:extLst>
              <a:ext uri="{FF2B5EF4-FFF2-40B4-BE49-F238E27FC236}">
                <a16:creationId xmlns:a16="http://schemas.microsoft.com/office/drawing/2014/main" id="{9048E9B9-052C-237D-009B-FCF33D3DD2A8}"/>
              </a:ext>
            </a:extLst>
          </p:cNvPr>
          <p:cNvSpPr txBox="1"/>
          <p:nvPr/>
        </p:nvSpPr>
        <p:spPr>
          <a:xfrm>
            <a:off x="4798536" y="4045479"/>
            <a:ext cx="367387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/>
              <a:t>Model Stability:</a:t>
            </a:r>
            <a:r>
              <a:rPr lang="en-US" sz="1400" dirty="0"/>
              <a:t> Both models exhibit high precision and recall, demonstrating strong performance across fraud detection tasks.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866D5-0494-3120-4417-BDCDEBD3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0" y="953891"/>
            <a:ext cx="3903975" cy="1429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CC175C-9C97-4565-B2AB-B9BBD788A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6" y="3025410"/>
            <a:ext cx="3903976" cy="1429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B631CC-B6F3-E89A-CDAB-F35FB906D2D0}"/>
              </a:ext>
            </a:extLst>
          </p:cNvPr>
          <p:cNvSpPr txBox="1"/>
          <p:nvPr/>
        </p:nvSpPr>
        <p:spPr>
          <a:xfrm>
            <a:off x="1479430" y="2303894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 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5E88-1DC2-9D4A-35E4-032197CEB9B3}"/>
              </a:ext>
            </a:extLst>
          </p:cNvPr>
          <p:cNvSpPr txBox="1"/>
          <p:nvPr/>
        </p:nvSpPr>
        <p:spPr>
          <a:xfrm>
            <a:off x="1201309" y="4454917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Tuned SVC metrics</a:t>
            </a:r>
          </a:p>
        </p:txBody>
      </p:sp>
    </p:spTree>
    <p:extLst>
      <p:ext uri="{BB962C8B-B14F-4D97-AF65-F5344CB8AC3E}">
        <p14:creationId xmlns:p14="http://schemas.microsoft.com/office/powerpoint/2010/main" val="35193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1140103" y="2423693"/>
            <a:ext cx="6937632" cy="911769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33" name="Google Shape;333;p17"/>
          <p:cNvSpPr/>
          <p:nvPr/>
        </p:nvSpPr>
        <p:spPr>
          <a:xfrm>
            <a:off x="1066265" y="1258965"/>
            <a:ext cx="6937632" cy="832175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1161116" y="1071502"/>
            <a:ext cx="606665" cy="56807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17"/>
          <p:cNvSpPr/>
          <p:nvPr/>
        </p:nvSpPr>
        <p:spPr>
          <a:xfrm>
            <a:off x="1244656" y="2231099"/>
            <a:ext cx="565826" cy="5157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94119" y="67015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Overall Model Performance Comparison</a:t>
            </a:r>
            <a:br>
              <a:rPr lang="en-US" b="1" dirty="0"/>
            </a:br>
            <a:endParaRPr dirty="0"/>
          </a:p>
        </p:txBody>
      </p:sp>
      <p:sp>
        <p:nvSpPr>
          <p:cNvPr id="347" name="Google Shape;347;p17"/>
          <p:cNvSpPr/>
          <p:nvPr/>
        </p:nvSpPr>
        <p:spPr>
          <a:xfrm>
            <a:off x="1507941" y="2438305"/>
            <a:ext cx="19628" cy="18716"/>
          </a:xfrm>
          <a:custGeom>
            <a:avLst/>
            <a:gdLst/>
            <a:ahLst/>
            <a:cxnLst/>
            <a:rect l="l" t="t" r="r" b="b"/>
            <a:pathLst>
              <a:path w="694" h="726" extrusionOk="0">
                <a:moveTo>
                  <a:pt x="347" y="1"/>
                </a:moveTo>
                <a:cubicBezTo>
                  <a:pt x="158" y="1"/>
                  <a:pt x="0" y="158"/>
                  <a:pt x="0" y="347"/>
                </a:cubicBezTo>
                <a:cubicBezTo>
                  <a:pt x="0" y="568"/>
                  <a:pt x="158" y="725"/>
                  <a:pt x="347" y="725"/>
                </a:cubicBezTo>
                <a:cubicBezTo>
                  <a:pt x="536" y="725"/>
                  <a:pt x="693" y="568"/>
                  <a:pt x="693" y="347"/>
                </a:cubicBezTo>
                <a:cubicBezTo>
                  <a:pt x="693" y="158"/>
                  <a:pt x="536" y="1"/>
                  <a:pt x="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C6A9B-F013-0BAE-AB72-B62DBB218C78}"/>
              </a:ext>
            </a:extLst>
          </p:cNvPr>
          <p:cNvSpPr txBox="1"/>
          <p:nvPr/>
        </p:nvSpPr>
        <p:spPr>
          <a:xfrm>
            <a:off x="1849199" y="1361314"/>
            <a:ext cx="62495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Accuracy Gains:</a:t>
            </a:r>
            <a:r>
              <a:rPr lang="en-US" dirty="0"/>
              <a:t> Significant improvements in accuracy were achieved across all models after tuning, with the best results seen in Logistic Regression and Random Forest.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1" name="Google Shape;333;p17">
            <a:extLst>
              <a:ext uri="{FF2B5EF4-FFF2-40B4-BE49-F238E27FC236}">
                <a16:creationId xmlns:a16="http://schemas.microsoft.com/office/drawing/2014/main" id="{C6CDC664-E642-D3A2-6FA2-BA6129E9E592}"/>
              </a:ext>
            </a:extLst>
          </p:cNvPr>
          <p:cNvSpPr/>
          <p:nvPr/>
        </p:nvSpPr>
        <p:spPr>
          <a:xfrm>
            <a:off x="1161116" y="3692467"/>
            <a:ext cx="6863793" cy="911769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4" name="Graphic 13" descr="Gears with solid fill">
            <a:extLst>
              <a:ext uri="{FF2B5EF4-FFF2-40B4-BE49-F238E27FC236}">
                <a16:creationId xmlns:a16="http://schemas.microsoft.com/office/drawing/2014/main" id="{97B3EC9F-F59F-76AE-D213-4A92DD66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2496" y="3672145"/>
            <a:ext cx="362441" cy="362441"/>
          </a:xfrm>
          <a:prstGeom prst="rect">
            <a:avLst/>
          </a:prstGeom>
        </p:spPr>
      </p:pic>
      <p:sp>
        <p:nvSpPr>
          <p:cNvPr id="16" name="Google Shape;334;p17">
            <a:extLst>
              <a:ext uri="{FF2B5EF4-FFF2-40B4-BE49-F238E27FC236}">
                <a16:creationId xmlns:a16="http://schemas.microsoft.com/office/drawing/2014/main" id="{8DE1DC69-10DC-94F9-89D1-49B8FD735230}"/>
              </a:ext>
            </a:extLst>
          </p:cNvPr>
          <p:cNvSpPr/>
          <p:nvPr/>
        </p:nvSpPr>
        <p:spPr>
          <a:xfrm>
            <a:off x="1231884" y="3401702"/>
            <a:ext cx="606665" cy="5680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D8E2E-99F2-AB77-8994-80DDE2339191}"/>
              </a:ext>
            </a:extLst>
          </p:cNvPr>
          <p:cNvSpPr/>
          <p:nvPr/>
        </p:nvSpPr>
        <p:spPr>
          <a:xfrm>
            <a:off x="1844941" y="2433646"/>
            <a:ext cx="62327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Balanced Precision and Recall:</a:t>
            </a:r>
            <a:r>
              <a:rPr lang="en-US" dirty="0"/>
              <a:t> All tuned models maintained a strong balance between precision and recall, ensuring reliable and consistent fraud detection.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4D3C7-09CF-296A-5B55-9D541225F14E}"/>
              </a:ext>
            </a:extLst>
          </p:cNvPr>
          <p:cNvSpPr/>
          <p:nvPr/>
        </p:nvSpPr>
        <p:spPr>
          <a:xfrm>
            <a:off x="1859261" y="3705035"/>
            <a:ext cx="6063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Takeaway:</a:t>
            </a:r>
            <a:r>
              <a:rPr lang="en-US" dirty="0"/>
              <a:t> Tuning hyperparameters has proven essential in enhancing model performance, reducing false negatives, and improving the overall robustness of fraud detection.</a:t>
            </a:r>
          </a:p>
        </p:txBody>
      </p:sp>
      <p:sp>
        <p:nvSpPr>
          <p:cNvPr id="4" name="Google Shape;5155;p48">
            <a:extLst>
              <a:ext uri="{FF2B5EF4-FFF2-40B4-BE49-F238E27FC236}">
                <a16:creationId xmlns:a16="http://schemas.microsoft.com/office/drawing/2014/main" id="{FEF943F3-C539-AF66-D8C1-34BEA3AD4E0F}"/>
              </a:ext>
            </a:extLst>
          </p:cNvPr>
          <p:cNvSpPr/>
          <p:nvPr/>
        </p:nvSpPr>
        <p:spPr>
          <a:xfrm>
            <a:off x="1277542" y="1229017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345;p48">
            <a:extLst>
              <a:ext uri="{FF2B5EF4-FFF2-40B4-BE49-F238E27FC236}">
                <a16:creationId xmlns:a16="http://schemas.microsoft.com/office/drawing/2014/main" id="{49DA7596-C54D-4A38-50C6-51EB37200D11}"/>
              </a:ext>
            </a:extLst>
          </p:cNvPr>
          <p:cNvSpPr/>
          <p:nvPr/>
        </p:nvSpPr>
        <p:spPr>
          <a:xfrm>
            <a:off x="1350668" y="2357452"/>
            <a:ext cx="353802" cy="265359"/>
          </a:xfrm>
          <a:custGeom>
            <a:avLst/>
            <a:gdLst/>
            <a:ahLst/>
            <a:cxnLst/>
            <a:rect l="l" t="t" r="r" b="b"/>
            <a:pathLst>
              <a:path w="11973" h="8980" extrusionOk="0">
                <a:moveTo>
                  <a:pt x="2017" y="3749"/>
                </a:moveTo>
                <a:lnTo>
                  <a:pt x="3119" y="5514"/>
                </a:lnTo>
                <a:lnTo>
                  <a:pt x="914" y="5514"/>
                </a:lnTo>
                <a:lnTo>
                  <a:pt x="2017" y="3749"/>
                </a:lnTo>
                <a:close/>
                <a:moveTo>
                  <a:pt x="9641" y="3749"/>
                </a:moveTo>
                <a:lnTo>
                  <a:pt x="10744" y="5514"/>
                </a:lnTo>
                <a:lnTo>
                  <a:pt x="8538" y="5514"/>
                </a:lnTo>
                <a:lnTo>
                  <a:pt x="9641" y="3749"/>
                </a:lnTo>
                <a:close/>
                <a:moveTo>
                  <a:pt x="5892" y="0"/>
                </a:moveTo>
                <a:cubicBezTo>
                  <a:pt x="5325" y="0"/>
                  <a:pt x="4852" y="473"/>
                  <a:pt x="4852" y="1040"/>
                </a:cubicBezTo>
                <a:lnTo>
                  <a:pt x="4852" y="1166"/>
                </a:lnTo>
                <a:lnTo>
                  <a:pt x="4537" y="1324"/>
                </a:lnTo>
                <a:cubicBezTo>
                  <a:pt x="3812" y="1733"/>
                  <a:pt x="3529" y="1891"/>
                  <a:pt x="3025" y="1954"/>
                </a:cubicBezTo>
                <a:cubicBezTo>
                  <a:pt x="2867" y="1607"/>
                  <a:pt x="2521" y="1324"/>
                  <a:pt x="2080" y="1324"/>
                </a:cubicBezTo>
                <a:cubicBezTo>
                  <a:pt x="1702" y="1324"/>
                  <a:pt x="1324" y="1576"/>
                  <a:pt x="1166" y="1922"/>
                </a:cubicBezTo>
                <a:cubicBezTo>
                  <a:pt x="946" y="1891"/>
                  <a:pt x="693" y="1796"/>
                  <a:pt x="504" y="1733"/>
                </a:cubicBezTo>
                <a:cubicBezTo>
                  <a:pt x="454" y="1708"/>
                  <a:pt x="403" y="1696"/>
                  <a:pt x="355" y="1696"/>
                </a:cubicBezTo>
                <a:cubicBezTo>
                  <a:pt x="223" y="1696"/>
                  <a:pt x="110" y="1784"/>
                  <a:pt x="63" y="1922"/>
                </a:cubicBezTo>
                <a:cubicBezTo>
                  <a:pt x="0" y="2111"/>
                  <a:pt x="63" y="2332"/>
                  <a:pt x="252" y="2363"/>
                </a:cubicBezTo>
                <a:cubicBezTo>
                  <a:pt x="536" y="2489"/>
                  <a:pt x="820" y="2552"/>
                  <a:pt x="1135" y="2615"/>
                </a:cubicBezTo>
                <a:cubicBezTo>
                  <a:pt x="1198" y="2867"/>
                  <a:pt x="1387" y="3119"/>
                  <a:pt x="1607" y="3277"/>
                </a:cubicBezTo>
                <a:lnTo>
                  <a:pt x="95" y="5671"/>
                </a:lnTo>
                <a:cubicBezTo>
                  <a:pt x="95" y="5703"/>
                  <a:pt x="63" y="5829"/>
                  <a:pt x="63" y="5860"/>
                </a:cubicBezTo>
                <a:lnTo>
                  <a:pt x="63" y="6238"/>
                </a:lnTo>
                <a:cubicBezTo>
                  <a:pt x="63" y="7372"/>
                  <a:pt x="1009" y="8318"/>
                  <a:pt x="2143" y="8318"/>
                </a:cubicBezTo>
                <a:cubicBezTo>
                  <a:pt x="3308" y="8318"/>
                  <a:pt x="4254" y="7372"/>
                  <a:pt x="4254" y="6238"/>
                </a:cubicBezTo>
                <a:lnTo>
                  <a:pt x="4254" y="5860"/>
                </a:lnTo>
                <a:cubicBezTo>
                  <a:pt x="4254" y="5829"/>
                  <a:pt x="4191" y="5703"/>
                  <a:pt x="4191" y="5671"/>
                </a:cubicBezTo>
                <a:lnTo>
                  <a:pt x="2710" y="3277"/>
                </a:lnTo>
                <a:cubicBezTo>
                  <a:pt x="2930" y="3151"/>
                  <a:pt x="3088" y="2930"/>
                  <a:pt x="3182" y="2647"/>
                </a:cubicBezTo>
                <a:cubicBezTo>
                  <a:pt x="3844" y="2521"/>
                  <a:pt x="4191" y="2363"/>
                  <a:pt x="4947" y="1922"/>
                </a:cubicBezTo>
                <a:lnTo>
                  <a:pt x="4947" y="8979"/>
                </a:lnTo>
                <a:lnTo>
                  <a:pt x="7089" y="8979"/>
                </a:lnTo>
                <a:lnTo>
                  <a:pt x="7089" y="1922"/>
                </a:lnTo>
                <a:cubicBezTo>
                  <a:pt x="7814" y="2332"/>
                  <a:pt x="8192" y="2521"/>
                  <a:pt x="8853" y="2647"/>
                </a:cubicBezTo>
                <a:cubicBezTo>
                  <a:pt x="8916" y="2899"/>
                  <a:pt x="9074" y="3119"/>
                  <a:pt x="9326" y="3277"/>
                </a:cubicBezTo>
                <a:lnTo>
                  <a:pt x="7814" y="5671"/>
                </a:lnTo>
                <a:cubicBezTo>
                  <a:pt x="7814" y="5703"/>
                  <a:pt x="7782" y="5829"/>
                  <a:pt x="7782" y="5860"/>
                </a:cubicBezTo>
                <a:lnTo>
                  <a:pt x="7782" y="6238"/>
                </a:lnTo>
                <a:cubicBezTo>
                  <a:pt x="7782" y="7372"/>
                  <a:pt x="8727" y="8318"/>
                  <a:pt x="9861" y="8318"/>
                </a:cubicBezTo>
                <a:cubicBezTo>
                  <a:pt x="11027" y="8318"/>
                  <a:pt x="11972" y="7372"/>
                  <a:pt x="11972" y="6238"/>
                </a:cubicBezTo>
                <a:lnTo>
                  <a:pt x="11972" y="5860"/>
                </a:lnTo>
                <a:cubicBezTo>
                  <a:pt x="11972" y="5829"/>
                  <a:pt x="11909" y="5703"/>
                  <a:pt x="11909" y="5671"/>
                </a:cubicBezTo>
                <a:lnTo>
                  <a:pt x="10429" y="3277"/>
                </a:lnTo>
                <a:cubicBezTo>
                  <a:pt x="10429" y="3151"/>
                  <a:pt x="10618" y="2930"/>
                  <a:pt x="10681" y="2615"/>
                </a:cubicBezTo>
                <a:cubicBezTo>
                  <a:pt x="10933" y="2521"/>
                  <a:pt x="11248" y="2458"/>
                  <a:pt x="11531" y="2363"/>
                </a:cubicBezTo>
                <a:cubicBezTo>
                  <a:pt x="11720" y="2300"/>
                  <a:pt x="11815" y="2080"/>
                  <a:pt x="11720" y="1922"/>
                </a:cubicBezTo>
                <a:cubicBezTo>
                  <a:pt x="11674" y="1784"/>
                  <a:pt x="11560" y="1696"/>
                  <a:pt x="11429" y="1696"/>
                </a:cubicBezTo>
                <a:cubicBezTo>
                  <a:pt x="11380" y="1696"/>
                  <a:pt x="11330" y="1708"/>
                  <a:pt x="11279" y="1733"/>
                </a:cubicBezTo>
                <a:cubicBezTo>
                  <a:pt x="11059" y="1796"/>
                  <a:pt x="10870" y="1891"/>
                  <a:pt x="10618" y="1922"/>
                </a:cubicBezTo>
                <a:cubicBezTo>
                  <a:pt x="10460" y="1576"/>
                  <a:pt x="10113" y="1324"/>
                  <a:pt x="9704" y="1324"/>
                </a:cubicBezTo>
                <a:cubicBezTo>
                  <a:pt x="9294" y="1324"/>
                  <a:pt x="8916" y="1576"/>
                  <a:pt x="8790" y="1954"/>
                </a:cubicBezTo>
                <a:cubicBezTo>
                  <a:pt x="8255" y="1891"/>
                  <a:pt x="8003" y="1733"/>
                  <a:pt x="7278" y="1324"/>
                </a:cubicBezTo>
                <a:lnTo>
                  <a:pt x="6963" y="1166"/>
                </a:lnTo>
                <a:lnTo>
                  <a:pt x="6963" y="1040"/>
                </a:lnTo>
                <a:cubicBezTo>
                  <a:pt x="6963" y="441"/>
                  <a:pt x="6490" y="0"/>
                  <a:pt x="58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5475;p48">
            <a:extLst>
              <a:ext uri="{FF2B5EF4-FFF2-40B4-BE49-F238E27FC236}">
                <a16:creationId xmlns:a16="http://schemas.microsoft.com/office/drawing/2014/main" id="{40668FEB-3F13-1539-4863-C2350956725A}"/>
              </a:ext>
            </a:extLst>
          </p:cNvPr>
          <p:cNvGrpSpPr/>
          <p:nvPr/>
        </p:nvGrpSpPr>
        <p:grpSpPr>
          <a:xfrm>
            <a:off x="1396164" y="3513062"/>
            <a:ext cx="350995" cy="349133"/>
            <a:chOff x="6168925" y="3936925"/>
            <a:chExt cx="296950" cy="295375"/>
          </a:xfrm>
        </p:grpSpPr>
        <p:sp>
          <p:nvSpPr>
            <p:cNvPr id="7" name="Google Shape;5476;p48">
              <a:extLst>
                <a:ext uri="{FF2B5EF4-FFF2-40B4-BE49-F238E27FC236}">
                  <a16:creationId xmlns:a16="http://schemas.microsoft.com/office/drawing/2014/main" id="{7EB4BEF8-30C8-524D-EB28-61398805B28C}"/>
                </a:ext>
              </a:extLst>
            </p:cNvPr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77;p48">
              <a:extLst>
                <a:ext uri="{FF2B5EF4-FFF2-40B4-BE49-F238E27FC236}">
                  <a16:creationId xmlns:a16="http://schemas.microsoft.com/office/drawing/2014/main" id="{6133E1FC-DC54-CB37-0D75-07105A4DC00D}"/>
                </a:ext>
              </a:extLst>
            </p:cNvPr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8;p48">
              <a:extLst>
                <a:ext uri="{FF2B5EF4-FFF2-40B4-BE49-F238E27FC236}">
                  <a16:creationId xmlns:a16="http://schemas.microsoft.com/office/drawing/2014/main" id="{61E57069-E1E8-07D3-0D2C-FCD4A1DA1274}"/>
                </a:ext>
              </a:extLst>
            </p:cNvPr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79;p48">
              <a:extLst>
                <a:ext uri="{FF2B5EF4-FFF2-40B4-BE49-F238E27FC236}">
                  <a16:creationId xmlns:a16="http://schemas.microsoft.com/office/drawing/2014/main" id="{FCC3D695-825A-DA77-95F9-FBEB5F7500CE}"/>
                </a:ext>
              </a:extLst>
            </p:cNvPr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480;p48">
              <a:extLst>
                <a:ext uri="{FF2B5EF4-FFF2-40B4-BE49-F238E27FC236}">
                  <a16:creationId xmlns:a16="http://schemas.microsoft.com/office/drawing/2014/main" id="{E56C2F69-4820-E9FD-B0AE-FC67ABD2627F}"/>
                </a:ext>
              </a:extLst>
            </p:cNvPr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81;p48">
              <a:extLst>
                <a:ext uri="{FF2B5EF4-FFF2-40B4-BE49-F238E27FC236}">
                  <a16:creationId xmlns:a16="http://schemas.microsoft.com/office/drawing/2014/main" id="{75E18F27-26B9-2512-AF9B-37AB974DC718}"/>
                </a:ext>
              </a:extLst>
            </p:cNvPr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364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1140103" y="2423693"/>
            <a:ext cx="6937632" cy="911769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33" name="Google Shape;333;p17"/>
          <p:cNvSpPr/>
          <p:nvPr/>
        </p:nvSpPr>
        <p:spPr>
          <a:xfrm>
            <a:off x="1066265" y="1258965"/>
            <a:ext cx="6937632" cy="832175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1161116" y="1071502"/>
            <a:ext cx="606665" cy="56807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17"/>
          <p:cNvSpPr/>
          <p:nvPr/>
        </p:nvSpPr>
        <p:spPr>
          <a:xfrm>
            <a:off x="1244656" y="2231099"/>
            <a:ext cx="565826" cy="5157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94119" y="67015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</a:t>
            </a:r>
            <a:endParaRPr dirty="0"/>
          </a:p>
        </p:txBody>
      </p:sp>
      <p:sp>
        <p:nvSpPr>
          <p:cNvPr id="347" name="Google Shape;347;p17"/>
          <p:cNvSpPr/>
          <p:nvPr/>
        </p:nvSpPr>
        <p:spPr>
          <a:xfrm>
            <a:off x="1507941" y="2438305"/>
            <a:ext cx="19628" cy="18716"/>
          </a:xfrm>
          <a:custGeom>
            <a:avLst/>
            <a:gdLst/>
            <a:ahLst/>
            <a:cxnLst/>
            <a:rect l="l" t="t" r="r" b="b"/>
            <a:pathLst>
              <a:path w="694" h="726" extrusionOk="0">
                <a:moveTo>
                  <a:pt x="347" y="1"/>
                </a:moveTo>
                <a:cubicBezTo>
                  <a:pt x="158" y="1"/>
                  <a:pt x="0" y="158"/>
                  <a:pt x="0" y="347"/>
                </a:cubicBezTo>
                <a:cubicBezTo>
                  <a:pt x="0" y="568"/>
                  <a:pt x="158" y="725"/>
                  <a:pt x="347" y="725"/>
                </a:cubicBezTo>
                <a:cubicBezTo>
                  <a:pt x="536" y="725"/>
                  <a:pt x="693" y="568"/>
                  <a:pt x="693" y="347"/>
                </a:cubicBezTo>
                <a:cubicBezTo>
                  <a:pt x="693" y="158"/>
                  <a:pt x="536" y="1"/>
                  <a:pt x="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C6A9B-F013-0BAE-AB72-B62DBB218C78}"/>
              </a:ext>
            </a:extLst>
          </p:cNvPr>
          <p:cNvSpPr txBox="1"/>
          <p:nvPr/>
        </p:nvSpPr>
        <p:spPr>
          <a:xfrm>
            <a:off x="1849199" y="1361314"/>
            <a:ext cx="62495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Real-World Application</a:t>
            </a:r>
            <a:r>
              <a:rPr lang="en-US" dirty="0"/>
              <a:t>: Provides a reliable framework for detecting and preventing fraud in real-world scenarios</a:t>
            </a:r>
          </a:p>
        </p:txBody>
      </p:sp>
      <p:sp>
        <p:nvSpPr>
          <p:cNvPr id="11" name="Google Shape;333;p17">
            <a:extLst>
              <a:ext uri="{FF2B5EF4-FFF2-40B4-BE49-F238E27FC236}">
                <a16:creationId xmlns:a16="http://schemas.microsoft.com/office/drawing/2014/main" id="{C6CDC664-E642-D3A2-6FA2-BA6129E9E592}"/>
              </a:ext>
            </a:extLst>
          </p:cNvPr>
          <p:cNvSpPr/>
          <p:nvPr/>
        </p:nvSpPr>
        <p:spPr>
          <a:xfrm>
            <a:off x="1161116" y="3692468"/>
            <a:ext cx="6916619" cy="6987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4" name="Graphic 13" descr="Gears with solid fill">
            <a:extLst>
              <a:ext uri="{FF2B5EF4-FFF2-40B4-BE49-F238E27FC236}">
                <a16:creationId xmlns:a16="http://schemas.microsoft.com/office/drawing/2014/main" id="{97B3EC9F-F59F-76AE-D213-4A92DD66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2496" y="3672145"/>
            <a:ext cx="362441" cy="362441"/>
          </a:xfrm>
          <a:prstGeom prst="rect">
            <a:avLst/>
          </a:prstGeom>
        </p:spPr>
      </p:pic>
      <p:sp>
        <p:nvSpPr>
          <p:cNvPr id="16" name="Google Shape;334;p17">
            <a:extLst>
              <a:ext uri="{FF2B5EF4-FFF2-40B4-BE49-F238E27FC236}">
                <a16:creationId xmlns:a16="http://schemas.microsoft.com/office/drawing/2014/main" id="{8DE1DC69-10DC-94F9-89D1-49B8FD735230}"/>
              </a:ext>
            </a:extLst>
          </p:cNvPr>
          <p:cNvSpPr/>
          <p:nvPr/>
        </p:nvSpPr>
        <p:spPr>
          <a:xfrm>
            <a:off x="1231884" y="3401702"/>
            <a:ext cx="606665" cy="5680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D8E2E-99F2-AB77-8994-80DDE2339191}"/>
              </a:ext>
            </a:extLst>
          </p:cNvPr>
          <p:cNvSpPr/>
          <p:nvPr/>
        </p:nvSpPr>
        <p:spPr>
          <a:xfrm>
            <a:off x="1844941" y="2433646"/>
            <a:ext cx="62327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Future Improvements</a:t>
            </a:r>
            <a:r>
              <a:rPr lang="en-US" dirty="0"/>
              <a:t>:</a:t>
            </a:r>
          </a:p>
          <a:p>
            <a:r>
              <a:rPr lang="en-US" dirty="0"/>
              <a:t>Incorporate additional data sources (e.g., social media, transaction history).</a:t>
            </a:r>
          </a:p>
          <a:p>
            <a:r>
              <a:rPr lang="en-US" dirty="0"/>
              <a:t>Implement real-time analytics for continuous model updates.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4D3C7-09CF-296A-5B55-9D541225F14E}"/>
              </a:ext>
            </a:extLst>
          </p:cNvPr>
          <p:cNvSpPr/>
          <p:nvPr/>
        </p:nvSpPr>
        <p:spPr>
          <a:xfrm>
            <a:off x="1859261" y="3705035"/>
            <a:ext cx="6063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Impact</a:t>
            </a:r>
            <a:r>
              <a:rPr lang="en-US" dirty="0"/>
              <a:t>: Lays the foundation for a more adaptive and effective fraud detection system.</a:t>
            </a:r>
          </a:p>
        </p:txBody>
      </p:sp>
      <p:sp>
        <p:nvSpPr>
          <p:cNvPr id="4" name="Google Shape;5155;p48">
            <a:extLst>
              <a:ext uri="{FF2B5EF4-FFF2-40B4-BE49-F238E27FC236}">
                <a16:creationId xmlns:a16="http://schemas.microsoft.com/office/drawing/2014/main" id="{FEF943F3-C539-AF66-D8C1-34BEA3AD4E0F}"/>
              </a:ext>
            </a:extLst>
          </p:cNvPr>
          <p:cNvSpPr/>
          <p:nvPr/>
        </p:nvSpPr>
        <p:spPr>
          <a:xfrm>
            <a:off x="1277542" y="1229017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345;p48">
            <a:extLst>
              <a:ext uri="{FF2B5EF4-FFF2-40B4-BE49-F238E27FC236}">
                <a16:creationId xmlns:a16="http://schemas.microsoft.com/office/drawing/2014/main" id="{49DA7596-C54D-4A38-50C6-51EB37200D11}"/>
              </a:ext>
            </a:extLst>
          </p:cNvPr>
          <p:cNvSpPr/>
          <p:nvPr/>
        </p:nvSpPr>
        <p:spPr>
          <a:xfrm>
            <a:off x="1350668" y="2357452"/>
            <a:ext cx="353802" cy="265359"/>
          </a:xfrm>
          <a:custGeom>
            <a:avLst/>
            <a:gdLst/>
            <a:ahLst/>
            <a:cxnLst/>
            <a:rect l="l" t="t" r="r" b="b"/>
            <a:pathLst>
              <a:path w="11973" h="8980" extrusionOk="0">
                <a:moveTo>
                  <a:pt x="2017" y="3749"/>
                </a:moveTo>
                <a:lnTo>
                  <a:pt x="3119" y="5514"/>
                </a:lnTo>
                <a:lnTo>
                  <a:pt x="914" y="5514"/>
                </a:lnTo>
                <a:lnTo>
                  <a:pt x="2017" y="3749"/>
                </a:lnTo>
                <a:close/>
                <a:moveTo>
                  <a:pt x="9641" y="3749"/>
                </a:moveTo>
                <a:lnTo>
                  <a:pt x="10744" y="5514"/>
                </a:lnTo>
                <a:lnTo>
                  <a:pt x="8538" y="5514"/>
                </a:lnTo>
                <a:lnTo>
                  <a:pt x="9641" y="3749"/>
                </a:lnTo>
                <a:close/>
                <a:moveTo>
                  <a:pt x="5892" y="0"/>
                </a:moveTo>
                <a:cubicBezTo>
                  <a:pt x="5325" y="0"/>
                  <a:pt x="4852" y="473"/>
                  <a:pt x="4852" y="1040"/>
                </a:cubicBezTo>
                <a:lnTo>
                  <a:pt x="4852" y="1166"/>
                </a:lnTo>
                <a:lnTo>
                  <a:pt x="4537" y="1324"/>
                </a:lnTo>
                <a:cubicBezTo>
                  <a:pt x="3812" y="1733"/>
                  <a:pt x="3529" y="1891"/>
                  <a:pt x="3025" y="1954"/>
                </a:cubicBezTo>
                <a:cubicBezTo>
                  <a:pt x="2867" y="1607"/>
                  <a:pt x="2521" y="1324"/>
                  <a:pt x="2080" y="1324"/>
                </a:cubicBezTo>
                <a:cubicBezTo>
                  <a:pt x="1702" y="1324"/>
                  <a:pt x="1324" y="1576"/>
                  <a:pt x="1166" y="1922"/>
                </a:cubicBezTo>
                <a:cubicBezTo>
                  <a:pt x="946" y="1891"/>
                  <a:pt x="693" y="1796"/>
                  <a:pt x="504" y="1733"/>
                </a:cubicBezTo>
                <a:cubicBezTo>
                  <a:pt x="454" y="1708"/>
                  <a:pt x="403" y="1696"/>
                  <a:pt x="355" y="1696"/>
                </a:cubicBezTo>
                <a:cubicBezTo>
                  <a:pt x="223" y="1696"/>
                  <a:pt x="110" y="1784"/>
                  <a:pt x="63" y="1922"/>
                </a:cubicBezTo>
                <a:cubicBezTo>
                  <a:pt x="0" y="2111"/>
                  <a:pt x="63" y="2332"/>
                  <a:pt x="252" y="2363"/>
                </a:cubicBezTo>
                <a:cubicBezTo>
                  <a:pt x="536" y="2489"/>
                  <a:pt x="820" y="2552"/>
                  <a:pt x="1135" y="2615"/>
                </a:cubicBezTo>
                <a:cubicBezTo>
                  <a:pt x="1198" y="2867"/>
                  <a:pt x="1387" y="3119"/>
                  <a:pt x="1607" y="3277"/>
                </a:cubicBezTo>
                <a:lnTo>
                  <a:pt x="95" y="5671"/>
                </a:lnTo>
                <a:cubicBezTo>
                  <a:pt x="95" y="5703"/>
                  <a:pt x="63" y="5829"/>
                  <a:pt x="63" y="5860"/>
                </a:cubicBezTo>
                <a:lnTo>
                  <a:pt x="63" y="6238"/>
                </a:lnTo>
                <a:cubicBezTo>
                  <a:pt x="63" y="7372"/>
                  <a:pt x="1009" y="8318"/>
                  <a:pt x="2143" y="8318"/>
                </a:cubicBezTo>
                <a:cubicBezTo>
                  <a:pt x="3308" y="8318"/>
                  <a:pt x="4254" y="7372"/>
                  <a:pt x="4254" y="6238"/>
                </a:cubicBezTo>
                <a:lnTo>
                  <a:pt x="4254" y="5860"/>
                </a:lnTo>
                <a:cubicBezTo>
                  <a:pt x="4254" y="5829"/>
                  <a:pt x="4191" y="5703"/>
                  <a:pt x="4191" y="5671"/>
                </a:cubicBezTo>
                <a:lnTo>
                  <a:pt x="2710" y="3277"/>
                </a:lnTo>
                <a:cubicBezTo>
                  <a:pt x="2930" y="3151"/>
                  <a:pt x="3088" y="2930"/>
                  <a:pt x="3182" y="2647"/>
                </a:cubicBezTo>
                <a:cubicBezTo>
                  <a:pt x="3844" y="2521"/>
                  <a:pt x="4191" y="2363"/>
                  <a:pt x="4947" y="1922"/>
                </a:cubicBezTo>
                <a:lnTo>
                  <a:pt x="4947" y="8979"/>
                </a:lnTo>
                <a:lnTo>
                  <a:pt x="7089" y="8979"/>
                </a:lnTo>
                <a:lnTo>
                  <a:pt x="7089" y="1922"/>
                </a:lnTo>
                <a:cubicBezTo>
                  <a:pt x="7814" y="2332"/>
                  <a:pt x="8192" y="2521"/>
                  <a:pt x="8853" y="2647"/>
                </a:cubicBezTo>
                <a:cubicBezTo>
                  <a:pt x="8916" y="2899"/>
                  <a:pt x="9074" y="3119"/>
                  <a:pt x="9326" y="3277"/>
                </a:cubicBezTo>
                <a:lnTo>
                  <a:pt x="7814" y="5671"/>
                </a:lnTo>
                <a:cubicBezTo>
                  <a:pt x="7814" y="5703"/>
                  <a:pt x="7782" y="5829"/>
                  <a:pt x="7782" y="5860"/>
                </a:cubicBezTo>
                <a:lnTo>
                  <a:pt x="7782" y="6238"/>
                </a:lnTo>
                <a:cubicBezTo>
                  <a:pt x="7782" y="7372"/>
                  <a:pt x="8727" y="8318"/>
                  <a:pt x="9861" y="8318"/>
                </a:cubicBezTo>
                <a:cubicBezTo>
                  <a:pt x="11027" y="8318"/>
                  <a:pt x="11972" y="7372"/>
                  <a:pt x="11972" y="6238"/>
                </a:cubicBezTo>
                <a:lnTo>
                  <a:pt x="11972" y="5860"/>
                </a:lnTo>
                <a:cubicBezTo>
                  <a:pt x="11972" y="5829"/>
                  <a:pt x="11909" y="5703"/>
                  <a:pt x="11909" y="5671"/>
                </a:cubicBezTo>
                <a:lnTo>
                  <a:pt x="10429" y="3277"/>
                </a:lnTo>
                <a:cubicBezTo>
                  <a:pt x="10429" y="3151"/>
                  <a:pt x="10618" y="2930"/>
                  <a:pt x="10681" y="2615"/>
                </a:cubicBezTo>
                <a:cubicBezTo>
                  <a:pt x="10933" y="2521"/>
                  <a:pt x="11248" y="2458"/>
                  <a:pt x="11531" y="2363"/>
                </a:cubicBezTo>
                <a:cubicBezTo>
                  <a:pt x="11720" y="2300"/>
                  <a:pt x="11815" y="2080"/>
                  <a:pt x="11720" y="1922"/>
                </a:cubicBezTo>
                <a:cubicBezTo>
                  <a:pt x="11674" y="1784"/>
                  <a:pt x="11560" y="1696"/>
                  <a:pt x="11429" y="1696"/>
                </a:cubicBezTo>
                <a:cubicBezTo>
                  <a:pt x="11380" y="1696"/>
                  <a:pt x="11330" y="1708"/>
                  <a:pt x="11279" y="1733"/>
                </a:cubicBezTo>
                <a:cubicBezTo>
                  <a:pt x="11059" y="1796"/>
                  <a:pt x="10870" y="1891"/>
                  <a:pt x="10618" y="1922"/>
                </a:cubicBezTo>
                <a:cubicBezTo>
                  <a:pt x="10460" y="1576"/>
                  <a:pt x="10113" y="1324"/>
                  <a:pt x="9704" y="1324"/>
                </a:cubicBezTo>
                <a:cubicBezTo>
                  <a:pt x="9294" y="1324"/>
                  <a:pt x="8916" y="1576"/>
                  <a:pt x="8790" y="1954"/>
                </a:cubicBezTo>
                <a:cubicBezTo>
                  <a:pt x="8255" y="1891"/>
                  <a:pt x="8003" y="1733"/>
                  <a:pt x="7278" y="1324"/>
                </a:cubicBezTo>
                <a:lnTo>
                  <a:pt x="6963" y="1166"/>
                </a:lnTo>
                <a:lnTo>
                  <a:pt x="6963" y="1040"/>
                </a:lnTo>
                <a:cubicBezTo>
                  <a:pt x="6963" y="441"/>
                  <a:pt x="6490" y="0"/>
                  <a:pt x="58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5475;p48">
            <a:extLst>
              <a:ext uri="{FF2B5EF4-FFF2-40B4-BE49-F238E27FC236}">
                <a16:creationId xmlns:a16="http://schemas.microsoft.com/office/drawing/2014/main" id="{40668FEB-3F13-1539-4863-C2350956725A}"/>
              </a:ext>
            </a:extLst>
          </p:cNvPr>
          <p:cNvGrpSpPr/>
          <p:nvPr/>
        </p:nvGrpSpPr>
        <p:grpSpPr>
          <a:xfrm>
            <a:off x="1396164" y="3513062"/>
            <a:ext cx="350995" cy="349133"/>
            <a:chOff x="6168925" y="3936925"/>
            <a:chExt cx="296950" cy="295375"/>
          </a:xfrm>
        </p:grpSpPr>
        <p:sp>
          <p:nvSpPr>
            <p:cNvPr id="7" name="Google Shape;5476;p48">
              <a:extLst>
                <a:ext uri="{FF2B5EF4-FFF2-40B4-BE49-F238E27FC236}">
                  <a16:creationId xmlns:a16="http://schemas.microsoft.com/office/drawing/2014/main" id="{7EB4BEF8-30C8-524D-EB28-61398805B28C}"/>
                </a:ext>
              </a:extLst>
            </p:cNvPr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77;p48">
              <a:extLst>
                <a:ext uri="{FF2B5EF4-FFF2-40B4-BE49-F238E27FC236}">
                  <a16:creationId xmlns:a16="http://schemas.microsoft.com/office/drawing/2014/main" id="{6133E1FC-DC54-CB37-0D75-07105A4DC00D}"/>
                </a:ext>
              </a:extLst>
            </p:cNvPr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8;p48">
              <a:extLst>
                <a:ext uri="{FF2B5EF4-FFF2-40B4-BE49-F238E27FC236}">
                  <a16:creationId xmlns:a16="http://schemas.microsoft.com/office/drawing/2014/main" id="{61E57069-E1E8-07D3-0D2C-FCD4A1DA1274}"/>
                </a:ext>
              </a:extLst>
            </p:cNvPr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79;p48">
              <a:extLst>
                <a:ext uri="{FF2B5EF4-FFF2-40B4-BE49-F238E27FC236}">
                  <a16:creationId xmlns:a16="http://schemas.microsoft.com/office/drawing/2014/main" id="{FCC3D695-825A-DA77-95F9-FBEB5F7500CE}"/>
                </a:ext>
              </a:extLst>
            </p:cNvPr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480;p48">
              <a:extLst>
                <a:ext uri="{FF2B5EF4-FFF2-40B4-BE49-F238E27FC236}">
                  <a16:creationId xmlns:a16="http://schemas.microsoft.com/office/drawing/2014/main" id="{E56C2F69-4820-E9FD-B0AE-FC67ABD2627F}"/>
                </a:ext>
              </a:extLst>
            </p:cNvPr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81;p48">
              <a:extLst>
                <a:ext uri="{FF2B5EF4-FFF2-40B4-BE49-F238E27FC236}">
                  <a16:creationId xmlns:a16="http://schemas.microsoft.com/office/drawing/2014/main" id="{75E18F27-26B9-2512-AF9B-37AB974DC718}"/>
                </a:ext>
              </a:extLst>
            </p:cNvPr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092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F3FD-38D6-9A74-EDFA-89A997FD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2200350"/>
            <a:ext cx="8229600" cy="371400"/>
          </a:xfrm>
        </p:spPr>
        <p:txBody>
          <a:bodyPr>
            <a:no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86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210709" y="22009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grpSp>
        <p:nvGrpSpPr>
          <p:cNvPr id="238" name="Google Shape;238;p16"/>
          <p:cNvGrpSpPr/>
          <p:nvPr/>
        </p:nvGrpSpPr>
        <p:grpSpPr>
          <a:xfrm>
            <a:off x="728420" y="918491"/>
            <a:ext cx="3177709" cy="1587086"/>
            <a:chOff x="3969537" y="1095053"/>
            <a:chExt cx="2402782" cy="1409145"/>
          </a:xfrm>
        </p:grpSpPr>
        <p:sp>
          <p:nvSpPr>
            <p:cNvPr id="239" name="Google Shape;239;p16"/>
            <p:cNvSpPr txBox="1"/>
            <p:nvPr/>
          </p:nvSpPr>
          <p:spPr>
            <a:xfrm>
              <a:off x="3995279" y="109505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Objective</a:t>
              </a:r>
              <a:endParaRPr sz="1800" b="1" dirty="0">
                <a:solidFill>
                  <a:srgbClr val="000000"/>
                </a:solidFill>
                <a:latin typeface="Fira Sans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3969537" y="1450274"/>
              <a:ext cx="2402782" cy="1053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685595"/>
              <a:r>
                <a:rPr lang="en-US" sz="1200" dirty="0"/>
                <a:t>To develop a machine learning model that accurately detects fraudulent auto insurance claims, helping reduce financial losses and enhance the efficiency of the claims processing system.</a:t>
              </a:r>
            </a:p>
          </p:txBody>
        </p:sp>
      </p:grpSp>
      <p:grpSp>
        <p:nvGrpSpPr>
          <p:cNvPr id="305" name="Google Shape;305;p16"/>
          <p:cNvGrpSpPr/>
          <p:nvPr/>
        </p:nvGrpSpPr>
        <p:grpSpPr>
          <a:xfrm>
            <a:off x="762464" y="2647926"/>
            <a:ext cx="3171583" cy="1263445"/>
            <a:chOff x="3586047" y="1221548"/>
            <a:chExt cx="2423815" cy="112179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586047" y="122154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16"/>
            <p:cNvSpPr txBox="1"/>
            <p:nvPr/>
          </p:nvSpPr>
          <p:spPr>
            <a:xfrm>
              <a:off x="3607090" y="2011538"/>
              <a:ext cx="240277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685595"/>
              <a:r>
                <a:rPr lang="en-US" sz="1200" dirty="0"/>
                <a:t>Auto insurance fraud costs the industry billions of dollars annually. </a:t>
              </a:r>
            </a:p>
            <a:p>
              <a:pPr defTabSz="685595"/>
              <a:endParaRPr lang="en-US" sz="1200" dirty="0"/>
            </a:p>
            <a:p>
              <a:pPr defTabSz="685595"/>
              <a:r>
                <a:rPr lang="en-US" sz="1200" dirty="0"/>
                <a:t>Accurate detection of fraudulent claims is crucial for minimizing these losses and maintaining trust with policyholders.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B6803C9-1540-BCE7-A5A9-0722B98B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6"/>
          <a:stretch/>
        </p:blipFill>
        <p:spPr>
          <a:xfrm>
            <a:off x="4386020" y="1013978"/>
            <a:ext cx="4318285" cy="31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5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210709" y="22009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Approach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1027217" y="762897"/>
            <a:ext cx="3336290" cy="779026"/>
            <a:chOff x="3297249" y="1014291"/>
            <a:chExt cx="3075070" cy="691683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7" y="1014291"/>
              <a:ext cx="2402782" cy="687022"/>
              <a:chOff x="3969537" y="1095053"/>
              <a:chExt cx="2402782" cy="687022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95279" y="109505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" panose="020B0503050000020004" pitchFamily="34" charset="0"/>
                    <a:ea typeface="Fira Sans Extra Condensed"/>
                    <a:cs typeface="Fira Sans Extra Condensed"/>
                    <a:sym typeface="Fira Sans Extra Condensed"/>
                  </a:rPr>
                  <a:t>Preprocessing</a:t>
                </a:r>
                <a:endParaRPr sz="1800" b="1" dirty="0">
                  <a:solidFill>
                    <a:srgbClr val="000000"/>
                  </a:solidFill>
                  <a:latin typeface="Fira Sans" panose="020B0503050000020004" pitchFamily="34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7" y="1450275"/>
                <a:ext cx="240278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45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sz="1200" dirty="0">
                    <a:latin typeface="+mj-lt"/>
                  </a:rPr>
                  <a:t>Utilize a dataset of auto insurance claims and preprocess it and Perform feature engineering</a:t>
                </a: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5070913" y="722202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1027216" y="2253186"/>
            <a:ext cx="3336290" cy="769064"/>
            <a:chOff x="3297248" y="2502860"/>
            <a:chExt cx="3075071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7" y="2502860"/>
              <a:ext cx="2402772" cy="673400"/>
              <a:chOff x="3581359" y="1153913"/>
              <a:chExt cx="2402772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EDA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59" y="1495513"/>
                <a:ext cx="240277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45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sz="1200" dirty="0">
                    <a:latin typeface="+mj-lt"/>
                  </a:rPr>
                  <a:t>Conduct Exploratory Data Analysis (EDA) to understand the data and uncover patterns.</a:t>
                </a: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1027216" y="3728134"/>
            <a:ext cx="3661742" cy="758434"/>
            <a:chOff x="3297248" y="3977808"/>
            <a:chExt cx="3375041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2702741" cy="673400"/>
              <a:chOff x="3581360" y="2254821"/>
              <a:chExt cx="2702741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Feature Selection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270274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45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sz="1200" dirty="0">
                    <a:latin typeface="+mj-lt"/>
                  </a:rPr>
                  <a:t>Perform feature selection using Random Forest model.</a:t>
                </a: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2" name="Google Shape;309;p16">
            <a:extLst>
              <a:ext uri="{FF2B5EF4-FFF2-40B4-BE49-F238E27FC236}">
                <a16:creationId xmlns:a16="http://schemas.microsoft.com/office/drawing/2014/main" id="{CC1A2C56-A8BE-F256-320E-E694CEBAB6B8}"/>
              </a:ext>
            </a:extLst>
          </p:cNvPr>
          <p:cNvGrpSpPr/>
          <p:nvPr/>
        </p:nvGrpSpPr>
        <p:grpSpPr>
          <a:xfrm>
            <a:off x="4782182" y="3662763"/>
            <a:ext cx="3658125" cy="758434"/>
            <a:chOff x="3297248" y="3977808"/>
            <a:chExt cx="3371708" cy="673400"/>
          </a:xfrm>
        </p:grpSpPr>
        <p:grpSp>
          <p:nvGrpSpPr>
            <p:cNvPr id="3" name="Google Shape;310;p16">
              <a:extLst>
                <a:ext uri="{FF2B5EF4-FFF2-40B4-BE49-F238E27FC236}">
                  <a16:creationId xmlns:a16="http://schemas.microsoft.com/office/drawing/2014/main" id="{35D6EA8F-F91B-269C-6844-7C5093D93339}"/>
                </a:ext>
              </a:extLst>
            </p:cNvPr>
            <p:cNvGrpSpPr/>
            <p:nvPr/>
          </p:nvGrpSpPr>
          <p:grpSpPr>
            <a:xfrm>
              <a:off x="3969547" y="3977808"/>
              <a:ext cx="2699409" cy="673400"/>
              <a:chOff x="3581359" y="2254821"/>
              <a:chExt cx="2699409" cy="673400"/>
            </a:xfrm>
          </p:grpSpPr>
          <p:sp>
            <p:nvSpPr>
              <p:cNvPr id="5" name="Google Shape;311;p16">
                <a:extLst>
                  <a:ext uri="{FF2B5EF4-FFF2-40B4-BE49-F238E27FC236}">
                    <a16:creationId xmlns:a16="http://schemas.microsoft.com/office/drawing/2014/main" id="{3FF03CC1-CF37-8712-CAE6-149E7B659803}"/>
                  </a:ext>
                </a:extLst>
              </p:cNvPr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ML techniques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312;p16">
                <a:extLst>
                  <a:ext uri="{FF2B5EF4-FFF2-40B4-BE49-F238E27FC236}">
                    <a16:creationId xmlns:a16="http://schemas.microsoft.com/office/drawing/2014/main" id="{804324C4-208C-5DD6-18F3-7B702B170BD6}"/>
                  </a:ext>
                </a:extLst>
              </p:cNvPr>
              <p:cNvSpPr txBox="1"/>
              <p:nvPr/>
            </p:nvSpPr>
            <p:spPr>
              <a:xfrm>
                <a:off x="3581359" y="2596421"/>
                <a:ext cx="2699409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45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sz="1400" dirty="0">
                    <a:latin typeface="+mj-lt"/>
                  </a:rPr>
                  <a:t>Apply various machine learning techniques to build and evaluate a robust fraud detection model.</a:t>
                </a:r>
              </a:p>
            </p:txBody>
          </p:sp>
        </p:grpSp>
        <p:sp>
          <p:nvSpPr>
            <p:cNvPr id="4" name="Google Shape;313;p16">
              <a:extLst>
                <a:ext uri="{FF2B5EF4-FFF2-40B4-BE49-F238E27FC236}">
                  <a16:creationId xmlns:a16="http://schemas.microsoft.com/office/drawing/2014/main" id="{C7A034B3-CE0F-6B76-1588-69802057DD77}"/>
                </a:ext>
              </a:extLst>
            </p:cNvPr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251944" y="1417275"/>
            <a:ext cx="2429206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033320" y="1417275"/>
            <a:ext cx="32186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537566" cy="3200400"/>
          </a:xfrm>
          <a:prstGeom prst="rect">
            <a:avLst/>
          </a:prstGeom>
          <a:solidFill>
            <a:schemeClr val="accent3">
              <a:lumMod val="40000"/>
              <a:lumOff val="6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43556" y="28330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Overview</a:t>
            </a:r>
            <a:endParaRPr dirty="0"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537566" cy="5607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033308" y="1147800"/>
            <a:ext cx="32186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251932" y="1147800"/>
            <a:ext cx="2429206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130520" cy="2086275"/>
            <a:chOff x="688824" y="1376475"/>
            <a:chExt cx="2240451" cy="208627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 Description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6" name="Google Shape;1866;p37"/>
            <p:cNvSpPr txBox="1"/>
            <p:nvPr/>
          </p:nvSpPr>
          <p:spPr>
            <a:xfrm>
              <a:off x="6888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/>
                <a:t>The size of dataset is 40,000.</a:t>
              </a:r>
            </a:p>
            <a:p>
              <a:pPr marL="285750" indent="-28575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>
                  <a:hlinkClick r:id="rId3"/>
                </a:rPr>
                <a:t>Dataset Link</a:t>
              </a:r>
              <a:endParaRPr lang="en-US" sz="1400" dirty="0"/>
            </a:p>
            <a:p>
              <a:pPr marL="285750" indent="-28575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/>
                <a:t>39 features</a:t>
              </a:r>
            </a:p>
            <a:p>
              <a:pPr marL="285750" indent="-28575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/>
                <a:t>Target variable: Fraud Reported (Yes/No).</a:t>
              </a:r>
            </a:p>
          </p:txBody>
        </p:sp>
      </p:grpSp>
      <p:grpSp>
        <p:nvGrpSpPr>
          <p:cNvPr id="1870" name="Google Shape;1870;p37"/>
          <p:cNvGrpSpPr/>
          <p:nvPr/>
        </p:nvGrpSpPr>
        <p:grpSpPr>
          <a:xfrm>
            <a:off x="3274709" y="1262175"/>
            <a:ext cx="2709378" cy="2086275"/>
            <a:chOff x="3451825" y="1376475"/>
            <a:chExt cx="2246311" cy="208627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Key Features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4" name="Google Shape;1874;p37"/>
            <p:cNvSpPr txBox="1"/>
            <p:nvPr/>
          </p:nvSpPr>
          <p:spPr>
            <a:xfrm>
              <a:off x="345182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/>
                <a:t>Customer Information: Age, occupation, education level</a:t>
              </a:r>
            </a:p>
            <a:p>
              <a:pPr marL="285750" indent="-28575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/>
                <a:t>Policy Details: Policy number, annual premium, deductible</a:t>
              </a:r>
            </a:p>
            <a:p>
              <a:pPr marL="288290" indent="-285750">
                <a:buSzPts val="1400"/>
                <a:buFont typeface="Arial" panose="020B0604020202020204" pitchFamily="34" charset="0"/>
                <a:buChar char="•"/>
              </a:pPr>
              <a:r>
                <a:rPr lang="en-US" sz="1400" dirty="0"/>
                <a:t>Claim Details: Total claim amount, property, injury, vehicle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8" name="Google Shape;1878;p37"/>
          <p:cNvGrpSpPr/>
          <p:nvPr/>
        </p:nvGrpSpPr>
        <p:grpSpPr>
          <a:xfrm>
            <a:off x="7392815" y="3428188"/>
            <a:ext cx="1082310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416746" y="1262175"/>
            <a:ext cx="2050316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Challenges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/>
                <a:t>Imbalanced classes</a:t>
              </a:r>
            </a:p>
            <a:p>
              <a:pPr marL="285750" indent="-28575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/>
                <a:t>Missing values and outliers</a:t>
              </a:r>
            </a:p>
            <a:p>
              <a:pPr marL="285750" indent="-28575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400" dirty="0"/>
                <a:t>High dimensionality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26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1140103" y="2423693"/>
            <a:ext cx="6937632" cy="780989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33" name="Google Shape;333;p17"/>
          <p:cNvSpPr/>
          <p:nvPr/>
        </p:nvSpPr>
        <p:spPr>
          <a:xfrm>
            <a:off x="1066265" y="1258965"/>
            <a:ext cx="6937632" cy="700145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1161116" y="1071502"/>
            <a:ext cx="606665" cy="56807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17"/>
          <p:cNvSpPr/>
          <p:nvPr/>
        </p:nvSpPr>
        <p:spPr>
          <a:xfrm>
            <a:off x="1231884" y="2183454"/>
            <a:ext cx="565826" cy="5157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506671" y="38370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1460710" y="2394455"/>
            <a:ext cx="114062" cy="105591"/>
            <a:chOff x="-44411500" y="3275325"/>
            <a:chExt cx="100825" cy="102400"/>
          </a:xfrm>
        </p:grpSpPr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9C6A9B-F013-0BAE-AB72-B62DBB218C78}"/>
              </a:ext>
            </a:extLst>
          </p:cNvPr>
          <p:cNvSpPr txBox="1"/>
          <p:nvPr/>
        </p:nvSpPr>
        <p:spPr>
          <a:xfrm>
            <a:off x="1849199" y="1361314"/>
            <a:ext cx="65328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/>
            <a:r>
              <a:rPr lang="en-US" sz="1400" b="1" dirty="0"/>
              <a:t>Initial Exploration – </a:t>
            </a:r>
          </a:p>
          <a:p>
            <a:pPr marL="285750" indent="-285750" defTabSz="914126">
              <a:buFont typeface="Arial" panose="020B0604020202020204" pitchFamily="34" charset="0"/>
              <a:buChar char="•"/>
            </a:pPr>
            <a:r>
              <a:rPr lang="en-US" sz="1400" dirty="0"/>
              <a:t>Analyzed data distribution and types including identifying missing values.</a:t>
            </a:r>
          </a:p>
        </p:txBody>
      </p:sp>
      <p:sp>
        <p:nvSpPr>
          <p:cNvPr id="11" name="Google Shape;333;p17">
            <a:extLst>
              <a:ext uri="{FF2B5EF4-FFF2-40B4-BE49-F238E27FC236}">
                <a16:creationId xmlns:a16="http://schemas.microsoft.com/office/drawing/2014/main" id="{C6CDC664-E642-D3A2-6FA2-BA6129E9E592}"/>
              </a:ext>
            </a:extLst>
          </p:cNvPr>
          <p:cNvSpPr/>
          <p:nvPr/>
        </p:nvSpPr>
        <p:spPr>
          <a:xfrm>
            <a:off x="1140104" y="3561577"/>
            <a:ext cx="6871515" cy="1159279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9BE0C168-C3F5-8185-67E9-DDD0DAE1D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6142" y="1128465"/>
            <a:ext cx="456612" cy="456612"/>
          </a:xfrm>
          <a:prstGeom prst="rect">
            <a:avLst/>
          </a:prstGeom>
        </p:spPr>
      </p:pic>
      <p:pic>
        <p:nvPicPr>
          <p:cNvPr id="13" name="Graphic 12" descr="Lost with solid fill">
            <a:extLst>
              <a:ext uri="{FF2B5EF4-FFF2-40B4-BE49-F238E27FC236}">
                <a16:creationId xmlns:a16="http://schemas.microsoft.com/office/drawing/2014/main" id="{80D86750-977D-968B-E6A8-0D1D7D48B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309300" y="2242797"/>
            <a:ext cx="408906" cy="408906"/>
          </a:xfrm>
          <a:prstGeom prst="rect">
            <a:avLst/>
          </a:prstGeom>
        </p:spPr>
      </p:pic>
      <p:pic>
        <p:nvPicPr>
          <p:cNvPr id="14" name="Graphic 13" descr="Gears with solid fill">
            <a:extLst>
              <a:ext uri="{FF2B5EF4-FFF2-40B4-BE49-F238E27FC236}">
                <a16:creationId xmlns:a16="http://schemas.microsoft.com/office/drawing/2014/main" id="{97B3EC9F-F59F-76AE-D213-4A92DD662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1184" y="3410317"/>
            <a:ext cx="362441" cy="362441"/>
          </a:xfrm>
          <a:prstGeom prst="rect">
            <a:avLst/>
          </a:prstGeom>
        </p:spPr>
      </p:pic>
      <p:sp>
        <p:nvSpPr>
          <p:cNvPr id="16" name="Google Shape;334;p17">
            <a:extLst>
              <a:ext uri="{FF2B5EF4-FFF2-40B4-BE49-F238E27FC236}">
                <a16:creationId xmlns:a16="http://schemas.microsoft.com/office/drawing/2014/main" id="{8DE1DC69-10DC-94F9-89D1-49B8FD735230}"/>
              </a:ext>
            </a:extLst>
          </p:cNvPr>
          <p:cNvSpPr/>
          <p:nvPr/>
        </p:nvSpPr>
        <p:spPr>
          <a:xfrm>
            <a:off x="1231584" y="3270764"/>
            <a:ext cx="606665" cy="5680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" name="Graphic 16" descr="Gears with solid fill">
            <a:extLst>
              <a:ext uri="{FF2B5EF4-FFF2-40B4-BE49-F238E27FC236}">
                <a16:creationId xmlns:a16="http://schemas.microsoft.com/office/drawing/2014/main" id="{FC6987AE-3969-911F-D74A-6BFC351BC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2534" y="3251469"/>
            <a:ext cx="606665" cy="6066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9D8E2E-99F2-AB77-8994-80DDE2339191}"/>
              </a:ext>
            </a:extLst>
          </p:cNvPr>
          <p:cNvSpPr/>
          <p:nvPr/>
        </p:nvSpPr>
        <p:spPr>
          <a:xfrm>
            <a:off x="1844941" y="2433647"/>
            <a:ext cx="8006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 dirty="0"/>
              <a:t>Handling Missing Values -</a:t>
            </a:r>
          </a:p>
          <a:p>
            <a:pPr marL="285750" indent="-285750" defTabSz="914126">
              <a:buFont typeface="Arial" panose="020B0604020202020204" pitchFamily="34" charset="0"/>
              <a:buChar char="•"/>
            </a:pPr>
            <a:r>
              <a:rPr lang="en-US" dirty="0"/>
              <a:t>Dropped column _c39 because it contained all null values.</a:t>
            </a:r>
          </a:p>
          <a:p>
            <a:pPr indent="-304587">
              <a:buFont typeface="Arial" panose="020B0604020202020204" pitchFamily="34" charset="0"/>
              <a:buChar char="•"/>
            </a:pPr>
            <a:r>
              <a:rPr lang="en-US" dirty="0"/>
              <a:t>Replaced missing values in </a:t>
            </a:r>
            <a:r>
              <a:rPr lang="en-US" dirty="0" err="1"/>
              <a:t>authorities_contacted</a:t>
            </a:r>
            <a:r>
              <a:rPr lang="en-US" dirty="0"/>
              <a:t> with the mode.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4D3C7-09CF-296A-5B55-9D541225F14E}"/>
              </a:ext>
            </a:extLst>
          </p:cNvPr>
          <p:cNvSpPr/>
          <p:nvPr/>
        </p:nvSpPr>
        <p:spPr>
          <a:xfrm>
            <a:off x="1838249" y="3574145"/>
            <a:ext cx="6063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 dirty="0"/>
              <a:t>Data Transformation -</a:t>
            </a:r>
          </a:p>
          <a:p>
            <a:pPr indent="-304587">
              <a:buFont typeface="Arial" panose="020B0604020202020204" pitchFamily="34" charset="0"/>
              <a:buChar char="•"/>
            </a:pPr>
            <a:r>
              <a:rPr lang="en-US" dirty="0"/>
              <a:t>Calculated customer tenure (months as a customer) from </a:t>
            </a:r>
            <a:r>
              <a:rPr lang="en-US" b="1" dirty="0" err="1"/>
              <a:t>policy_bind_date</a:t>
            </a:r>
            <a:r>
              <a:rPr lang="en-US" dirty="0"/>
              <a:t> for better analysis.</a:t>
            </a:r>
          </a:p>
          <a:p>
            <a:pPr indent="-304587">
              <a:buFont typeface="Arial" panose="020B0604020202020204" pitchFamily="34" charset="0"/>
              <a:buChar char="•"/>
            </a:pPr>
            <a:r>
              <a:rPr lang="en-US" dirty="0"/>
              <a:t>Transformed </a:t>
            </a:r>
            <a:r>
              <a:rPr lang="en-US" b="1" dirty="0" err="1"/>
              <a:t>fraud_reported</a:t>
            </a:r>
            <a:r>
              <a:rPr lang="en-US" dirty="0"/>
              <a:t> from categorical (Y/N) to binary (1/0).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 of Fraud Reported</a:t>
            </a:r>
            <a:endParaRPr dirty="0"/>
          </a:p>
        </p:txBody>
      </p:sp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435136" cy="663802"/>
            <a:chOff x="457200" y="959300"/>
            <a:chExt cx="2575229" cy="663802"/>
          </a:xfrm>
        </p:grpSpPr>
        <p:sp>
          <p:nvSpPr>
            <p:cNvPr id="1549" name="Google Shape;1549;p33"/>
            <p:cNvSpPr txBox="1"/>
            <p:nvPr/>
          </p:nvSpPr>
          <p:spPr>
            <a:xfrm>
              <a:off x="971429" y="1140102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Majority of claims are not fraudulent.</a:t>
              </a:r>
            </a:p>
            <a:p>
              <a:endParaRPr lang="en-US" sz="1400" dirty="0"/>
            </a:p>
          </p:txBody>
        </p: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516791"/>
            <a:chOff x="457200" y="1964800"/>
            <a:chExt cx="2518200" cy="516791"/>
          </a:xfrm>
        </p:grpSpPr>
        <p:sp>
          <p:nvSpPr>
            <p:cNvPr id="1554" name="Google Shape;1554;p33"/>
            <p:cNvSpPr txBox="1"/>
            <p:nvPr/>
          </p:nvSpPr>
          <p:spPr>
            <a:xfrm>
              <a:off x="914400" y="1998591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Imbalanced dataset with more non-fraud cases.</a:t>
              </a:r>
            </a:p>
          </p:txBody>
        </p: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03" cy="523785"/>
            <a:chOff x="457200" y="959300"/>
            <a:chExt cx="2518193" cy="523785"/>
          </a:xfrm>
        </p:grpSpPr>
        <p:sp>
          <p:nvSpPr>
            <p:cNvPr id="1559" name="Google Shape;1559;p33"/>
            <p:cNvSpPr txBox="1"/>
            <p:nvPr/>
          </p:nvSpPr>
          <p:spPr>
            <a:xfrm>
              <a:off x="914393" y="100008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Important for model training considerations.</a:t>
              </a:r>
            </a:p>
          </p:txBody>
        </p: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" name="chart">
            <a:extLst>
              <a:ext uri="{FF2B5EF4-FFF2-40B4-BE49-F238E27FC236}">
                <a16:creationId xmlns:a16="http://schemas.microsoft.com/office/drawing/2014/main" id="{8AACA23C-1E46-A791-3B0A-62CC106B6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80"/>
          <a:stretch/>
        </p:blipFill>
        <p:spPr>
          <a:xfrm>
            <a:off x="3099731" y="1202629"/>
            <a:ext cx="4651403" cy="36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7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Incident Severity vs. Fraud Reported</a:t>
            </a:r>
            <a:endParaRPr dirty="0"/>
          </a:p>
        </p:txBody>
      </p:sp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83204"/>
            <a:ext cx="2381203" cy="483000"/>
            <a:chOff x="457200" y="952124"/>
            <a:chExt cx="2518193" cy="483000"/>
          </a:xfrm>
        </p:grpSpPr>
        <p:sp>
          <p:nvSpPr>
            <p:cNvPr id="1549" name="Google Shape;1549;p33"/>
            <p:cNvSpPr txBox="1"/>
            <p:nvPr/>
          </p:nvSpPr>
          <p:spPr>
            <a:xfrm>
              <a:off x="914393" y="952124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Higher fraud in cases of major damage.</a:t>
              </a:r>
            </a:p>
          </p:txBody>
        </p: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516791"/>
            <a:chOff x="457200" y="1964800"/>
            <a:chExt cx="2518200" cy="516791"/>
          </a:xfrm>
        </p:grpSpPr>
        <p:sp>
          <p:nvSpPr>
            <p:cNvPr id="1554" name="Google Shape;1554;p33"/>
            <p:cNvSpPr txBox="1"/>
            <p:nvPr/>
          </p:nvSpPr>
          <p:spPr>
            <a:xfrm>
              <a:off x="914400" y="1998591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Minor damage incidents less likely to be fraudulent.</a:t>
              </a:r>
            </a:p>
          </p:txBody>
        </p: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03" cy="523785"/>
            <a:chOff x="457200" y="959300"/>
            <a:chExt cx="2518193" cy="523785"/>
          </a:xfrm>
        </p:grpSpPr>
        <p:sp>
          <p:nvSpPr>
            <p:cNvPr id="1559" name="Google Shape;1559;p33"/>
            <p:cNvSpPr txBox="1"/>
            <p:nvPr/>
          </p:nvSpPr>
          <p:spPr>
            <a:xfrm>
              <a:off x="914393" y="100008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Clear pattern between severity and fraud.</a:t>
              </a:r>
            </a:p>
          </p:txBody>
        </p: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" name="chart">
            <a:extLst>
              <a:ext uri="{FF2B5EF4-FFF2-40B4-BE49-F238E27FC236}">
                <a16:creationId xmlns:a16="http://schemas.microsoft.com/office/drawing/2014/main" id="{939EA255-BA42-CCD2-7FE7-0E874C316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05"/>
          <a:stretch/>
        </p:blipFill>
        <p:spPr>
          <a:xfrm>
            <a:off x="3465724" y="1075871"/>
            <a:ext cx="4788757" cy="39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Incident Type vs. Fraud Reported</a:t>
            </a:r>
            <a:endParaRPr dirty="0"/>
          </a:p>
        </p:txBody>
      </p:sp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83204"/>
            <a:ext cx="2381203" cy="483000"/>
            <a:chOff x="457200" y="952124"/>
            <a:chExt cx="2518193" cy="483000"/>
          </a:xfrm>
        </p:grpSpPr>
        <p:sp>
          <p:nvSpPr>
            <p:cNvPr id="1549" name="Google Shape;1549;p33"/>
            <p:cNvSpPr txBox="1"/>
            <p:nvPr/>
          </p:nvSpPr>
          <p:spPr>
            <a:xfrm>
              <a:off x="914393" y="952124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Multi-vehicle collisions have higher fraud.</a:t>
              </a:r>
            </a:p>
          </p:txBody>
        </p: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516791"/>
            <a:chOff x="457200" y="1964800"/>
            <a:chExt cx="2518200" cy="516791"/>
          </a:xfrm>
        </p:grpSpPr>
        <p:sp>
          <p:nvSpPr>
            <p:cNvPr id="1554" name="Google Shape;1554;p33"/>
            <p:cNvSpPr txBox="1"/>
            <p:nvPr/>
          </p:nvSpPr>
          <p:spPr>
            <a:xfrm>
              <a:off x="914400" y="1998591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Vehicle theft less associated with fraud.</a:t>
              </a:r>
            </a:p>
          </p:txBody>
        </p: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03" cy="523785"/>
            <a:chOff x="457200" y="959300"/>
            <a:chExt cx="2518193" cy="523785"/>
          </a:xfrm>
        </p:grpSpPr>
        <p:sp>
          <p:nvSpPr>
            <p:cNvPr id="1559" name="Google Shape;1559;p33"/>
            <p:cNvSpPr txBox="1"/>
            <p:nvPr/>
          </p:nvSpPr>
          <p:spPr>
            <a:xfrm>
              <a:off x="914393" y="100008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Incident type affects fraud probability.</a:t>
              </a:r>
            </a:p>
          </p:txBody>
        </p: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" name="chart">
            <a:extLst>
              <a:ext uri="{FF2B5EF4-FFF2-40B4-BE49-F238E27FC236}">
                <a16:creationId xmlns:a16="http://schemas.microsoft.com/office/drawing/2014/main" id="{B0FEB655-EE4F-40A5-C25E-80893CEB8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5"/>
          <a:stretch/>
        </p:blipFill>
        <p:spPr>
          <a:xfrm>
            <a:off x="3149579" y="1051731"/>
            <a:ext cx="4952430" cy="38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Claim Amount vs. Fraud Reported</a:t>
            </a:r>
            <a:endParaRPr dirty="0"/>
          </a:p>
        </p:txBody>
      </p:sp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83204"/>
            <a:ext cx="2381203" cy="483000"/>
            <a:chOff x="457200" y="952124"/>
            <a:chExt cx="2518193" cy="483000"/>
          </a:xfrm>
        </p:grpSpPr>
        <p:sp>
          <p:nvSpPr>
            <p:cNvPr id="1549" name="Google Shape;1549;p33"/>
            <p:cNvSpPr txBox="1"/>
            <p:nvPr/>
          </p:nvSpPr>
          <p:spPr>
            <a:xfrm>
              <a:off x="914393" y="952124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Higher claims more associated with fraud.</a:t>
              </a:r>
            </a:p>
          </p:txBody>
        </p: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424324" cy="499804"/>
            <a:chOff x="457200" y="1964800"/>
            <a:chExt cx="2563794" cy="499804"/>
          </a:xfrm>
        </p:grpSpPr>
        <p:sp>
          <p:nvSpPr>
            <p:cNvPr id="1554" name="Google Shape;1554;p33"/>
            <p:cNvSpPr txBox="1"/>
            <p:nvPr/>
          </p:nvSpPr>
          <p:spPr>
            <a:xfrm>
              <a:off x="959994" y="1981604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Slightly lower median for fraudulent claims.</a:t>
              </a:r>
            </a:p>
          </p:txBody>
        </p: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03" cy="523785"/>
            <a:chOff x="457200" y="959300"/>
            <a:chExt cx="2518193" cy="523785"/>
          </a:xfrm>
        </p:grpSpPr>
        <p:sp>
          <p:nvSpPr>
            <p:cNvPr id="1559" name="Google Shape;1559;p33"/>
            <p:cNvSpPr txBox="1"/>
            <p:nvPr/>
          </p:nvSpPr>
          <p:spPr>
            <a:xfrm>
              <a:off x="914393" y="100008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/>
                <a:t>Presence of outliers in fraudulent claims.</a:t>
              </a:r>
            </a:p>
          </p:txBody>
        </p: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chart">
            <a:extLst>
              <a:ext uri="{FF2B5EF4-FFF2-40B4-BE49-F238E27FC236}">
                <a16:creationId xmlns:a16="http://schemas.microsoft.com/office/drawing/2014/main" id="{2A258A19-7F6E-32A8-5BCD-70AD82691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13"/>
          <a:stretch/>
        </p:blipFill>
        <p:spPr>
          <a:xfrm>
            <a:off x="2968511" y="1250763"/>
            <a:ext cx="3812094" cy="31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91615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887</Words>
  <Application>Microsoft Macintosh PowerPoint</Application>
  <PresentationFormat>On-screen Show (16:9)</PresentationFormat>
  <Paragraphs>132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Roboto</vt:lpstr>
      <vt:lpstr>Fira Sans</vt:lpstr>
      <vt:lpstr>Fira Sans Extra Condensed SemiBold</vt:lpstr>
      <vt:lpstr>Fira Sans Extra Condensed</vt:lpstr>
      <vt:lpstr>Arial</vt:lpstr>
      <vt:lpstr>Machine Learning Infographics by Slidesgo</vt:lpstr>
      <vt:lpstr>Advanced Detection of Fraudulant claims Using Machine Learning</vt:lpstr>
      <vt:lpstr>Project Overview</vt:lpstr>
      <vt:lpstr>Machine Learning Approach</vt:lpstr>
      <vt:lpstr>Dataset Overview</vt:lpstr>
      <vt:lpstr>Data Preprocessing</vt:lpstr>
      <vt:lpstr>Distribution of Fraud Reported</vt:lpstr>
      <vt:lpstr>Incident Severity vs. Fraud Reported</vt:lpstr>
      <vt:lpstr>Incident Type vs. Fraud Reported</vt:lpstr>
      <vt:lpstr>Total Claim Amount vs. Fraud Reported</vt:lpstr>
      <vt:lpstr>Total Claim Amount by Policy State and Fraud Reported</vt:lpstr>
      <vt:lpstr>Education Level vs. Fraud Reported</vt:lpstr>
      <vt:lpstr>Correlation Matrix of Numerical Features</vt:lpstr>
      <vt:lpstr>Feature Selection</vt:lpstr>
      <vt:lpstr>Logistic Regression</vt:lpstr>
      <vt:lpstr>Random Forest</vt:lpstr>
      <vt:lpstr>Support Vector Classifier</vt:lpstr>
      <vt:lpstr>Overall Model Performance Comparison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Fraud Detection Using Machine Learning</dc:title>
  <cp:lastModifiedBy>Haripriya Janardhan Rao</cp:lastModifiedBy>
  <cp:revision>9</cp:revision>
  <dcterms:modified xsi:type="dcterms:W3CDTF">2024-08-19T12:43:27Z</dcterms:modified>
</cp:coreProperties>
</file>