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League Gothic" charset="1" panose="00000500000000000000"/>
      <p:regular r:id="rId24"/>
    </p:embeddedFont>
    <p:embeddedFont>
      <p:font typeface="Amsterdam Four" charset="1" panose="02000500000000000000"/>
      <p:regular r:id="rId25"/>
    </p:embeddedFont>
    <p:embeddedFont>
      <p:font typeface="Glacial Indifference" charset="1" panose="00000000000000000000"/>
      <p:regular r:id="rId26"/>
    </p:embeddedFont>
    <p:embeddedFont>
      <p:font typeface="Orelega One" charset="1" panose="02000503000000000000"/>
      <p:regular r:id="rId27"/>
    </p:embeddedFont>
    <p:embeddedFont>
      <p:font typeface="Open Sans Bold" charset="1" panose="020B0806030504020204"/>
      <p:regular r:id="rId28"/>
    </p:embeddedFont>
    <p:embeddedFont>
      <p:font typeface="ITC Franklin Gothic LT" charset="1" panose="020B0504030503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0.png" Type="http://schemas.openxmlformats.org/officeDocument/2006/relationships/image"/><Relationship Id="rId9" Target="../media/image3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4.png" Type="http://schemas.openxmlformats.org/officeDocument/2006/relationships/image"/><Relationship Id="rId7" Target="../media/image35.png" Type="http://schemas.openxmlformats.org/officeDocument/2006/relationships/image"/><Relationship Id="rId8" Target="../media/image36.png" Type="http://schemas.openxmlformats.org/officeDocument/2006/relationships/image"/><Relationship Id="rId9" Target="../media/image3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38.png" Type="http://schemas.openxmlformats.org/officeDocument/2006/relationships/image"/><Relationship Id="rId9" Target="../media/image3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41.png" Type="http://schemas.openxmlformats.org/officeDocument/2006/relationships/image"/><Relationship Id="rId8" Target="../media/image4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11" Target="../media/image48.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 Id="rId8" Target="../media/image45.png" Type="http://schemas.openxmlformats.org/officeDocument/2006/relationships/image"/><Relationship Id="rId9" Target="../media/image4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9.png" Type="http://schemas.openxmlformats.org/officeDocument/2006/relationships/image"/><Relationship Id="rId7" Target="../media/image5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55.png" Type="http://schemas.openxmlformats.org/officeDocument/2006/relationships/image"/><Relationship Id="rId13" Target="../media/image56.sv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 Id="rId8"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png" Type="http://schemas.openxmlformats.org/officeDocument/2006/relationships/image"/><Relationship Id="rId12" Target="../media/image26.png" Type="http://schemas.openxmlformats.org/officeDocument/2006/relationships/image"/><Relationship Id="rId13" Target="../media/image27.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4917956" y="5085847"/>
            <a:ext cx="3827651" cy="38276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4" id="4"/>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14039" y="1672355"/>
            <a:ext cx="3389171" cy="338917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04805" y="4038431"/>
            <a:ext cx="2094831" cy="209483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5784365" y="2991016"/>
            <a:ext cx="2094831" cy="20948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557510" y="-889891"/>
            <a:ext cx="19403020" cy="1779782"/>
            <a:chOff x="0" y="0"/>
            <a:chExt cx="5110260" cy="468749"/>
          </a:xfrm>
        </p:grpSpPr>
        <p:sp>
          <p:nvSpPr>
            <p:cNvPr name="Freeform 15" id="15"/>
            <p:cNvSpPr/>
            <p:nvPr/>
          </p:nvSpPr>
          <p:spPr>
            <a:xfrm flipH="false" flipV="false" rot="0">
              <a:off x="0" y="0"/>
              <a:ext cx="5110261" cy="468749"/>
            </a:xfrm>
            <a:custGeom>
              <a:avLst/>
              <a:gdLst/>
              <a:ahLst/>
              <a:cxnLst/>
              <a:rect r="r" b="b" t="t" l="l"/>
              <a:pathLst>
                <a:path h="468749" w="5110261">
                  <a:moveTo>
                    <a:pt x="0" y="0"/>
                  </a:moveTo>
                  <a:lnTo>
                    <a:pt x="5110261" y="0"/>
                  </a:lnTo>
                  <a:lnTo>
                    <a:pt x="5110261" y="468749"/>
                  </a:lnTo>
                  <a:lnTo>
                    <a:pt x="0" y="468749"/>
                  </a:lnTo>
                  <a:close/>
                </a:path>
              </a:pathLst>
            </a:custGeom>
            <a:solidFill>
              <a:srgbClr val="8DAFA8"/>
            </a:solidFill>
          </p:spPr>
        </p:sp>
        <p:sp>
          <p:nvSpPr>
            <p:cNvPr name="TextBox 16" id="16"/>
            <p:cNvSpPr txBox="true"/>
            <p:nvPr/>
          </p:nvSpPr>
          <p:spPr>
            <a:xfrm>
              <a:off x="0" y="-76200"/>
              <a:ext cx="5110260" cy="544949"/>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57510" y="9397109"/>
            <a:ext cx="19403020" cy="1779782"/>
            <a:chOff x="0" y="0"/>
            <a:chExt cx="5110260" cy="468749"/>
          </a:xfrm>
        </p:grpSpPr>
        <p:sp>
          <p:nvSpPr>
            <p:cNvPr name="Freeform 18" id="18"/>
            <p:cNvSpPr/>
            <p:nvPr/>
          </p:nvSpPr>
          <p:spPr>
            <a:xfrm flipH="false" flipV="false" rot="0">
              <a:off x="0" y="0"/>
              <a:ext cx="5110261" cy="468749"/>
            </a:xfrm>
            <a:custGeom>
              <a:avLst/>
              <a:gdLst/>
              <a:ahLst/>
              <a:cxnLst/>
              <a:rect r="r" b="b" t="t" l="l"/>
              <a:pathLst>
                <a:path h="468749" w="5110261">
                  <a:moveTo>
                    <a:pt x="0" y="0"/>
                  </a:moveTo>
                  <a:lnTo>
                    <a:pt x="5110261" y="0"/>
                  </a:lnTo>
                  <a:lnTo>
                    <a:pt x="5110261" y="468749"/>
                  </a:lnTo>
                  <a:lnTo>
                    <a:pt x="0" y="468749"/>
                  </a:lnTo>
                  <a:close/>
                </a:path>
              </a:pathLst>
            </a:custGeom>
            <a:solidFill>
              <a:srgbClr val="8DAFA8"/>
            </a:solidFill>
          </p:spPr>
        </p:sp>
        <p:sp>
          <p:nvSpPr>
            <p:cNvPr name="TextBox 19" id="19"/>
            <p:cNvSpPr txBox="true"/>
            <p:nvPr/>
          </p:nvSpPr>
          <p:spPr>
            <a:xfrm>
              <a:off x="0" y="-76200"/>
              <a:ext cx="5110260" cy="544949"/>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1627902">
            <a:off x="6335051" y="2326537"/>
            <a:ext cx="2254244" cy="971374"/>
          </a:xfrm>
          <a:custGeom>
            <a:avLst/>
            <a:gdLst/>
            <a:ahLst/>
            <a:cxnLst/>
            <a:rect r="r" b="b" t="t" l="l"/>
            <a:pathLst>
              <a:path h="971374" w="2254244">
                <a:moveTo>
                  <a:pt x="0" y="0"/>
                </a:moveTo>
                <a:lnTo>
                  <a:pt x="2254244" y="0"/>
                </a:lnTo>
                <a:lnTo>
                  <a:pt x="2254244" y="971375"/>
                </a:lnTo>
                <a:lnTo>
                  <a:pt x="0" y="9713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true" rot="2906847">
            <a:off x="3790833" y="8102817"/>
            <a:ext cx="2254244" cy="971374"/>
          </a:xfrm>
          <a:custGeom>
            <a:avLst/>
            <a:gdLst/>
            <a:ahLst/>
            <a:cxnLst/>
            <a:rect r="r" b="b" t="t" l="l"/>
            <a:pathLst>
              <a:path h="971374" w="2254244">
                <a:moveTo>
                  <a:pt x="0" y="971374"/>
                </a:moveTo>
                <a:lnTo>
                  <a:pt x="2254245" y="971374"/>
                </a:lnTo>
                <a:lnTo>
                  <a:pt x="2254245" y="0"/>
                </a:lnTo>
                <a:lnTo>
                  <a:pt x="0" y="0"/>
                </a:lnTo>
                <a:lnTo>
                  <a:pt x="0" y="97137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5668316" y="5656544"/>
            <a:ext cx="632667" cy="675664"/>
          </a:xfrm>
          <a:custGeom>
            <a:avLst/>
            <a:gdLst/>
            <a:ahLst/>
            <a:cxnLst/>
            <a:rect r="r" b="b" t="t" l="l"/>
            <a:pathLst>
              <a:path h="675664" w="632667">
                <a:moveTo>
                  <a:pt x="0" y="0"/>
                </a:moveTo>
                <a:lnTo>
                  <a:pt x="632667" y="0"/>
                </a:lnTo>
                <a:lnTo>
                  <a:pt x="632667" y="675664"/>
                </a:lnTo>
                <a:lnTo>
                  <a:pt x="0" y="6756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3" id="23"/>
          <p:cNvSpPr txBox="true"/>
          <p:nvPr/>
        </p:nvSpPr>
        <p:spPr>
          <a:xfrm rot="0">
            <a:off x="3378303" y="2902058"/>
            <a:ext cx="12372907" cy="3569037"/>
          </a:xfrm>
          <a:prstGeom prst="rect">
            <a:avLst/>
          </a:prstGeom>
        </p:spPr>
        <p:txBody>
          <a:bodyPr anchor="t" rtlCol="false" tIns="0" lIns="0" bIns="0" rIns="0">
            <a:spAutoFit/>
          </a:bodyPr>
          <a:lstStyle/>
          <a:p>
            <a:pPr algn="r">
              <a:lnSpc>
                <a:spcPts val="29031"/>
              </a:lnSpc>
              <a:spcBef>
                <a:spcPct val="0"/>
              </a:spcBef>
            </a:pPr>
            <a:r>
              <a:rPr lang="en-US" sz="20736">
                <a:solidFill>
                  <a:srgbClr val="1E302C"/>
                </a:solidFill>
                <a:latin typeface="League Gothic"/>
                <a:ea typeface="League Gothic"/>
                <a:cs typeface="League Gothic"/>
                <a:sym typeface="League Gothic"/>
              </a:rPr>
              <a:t>MINI PORTOFOLIO</a:t>
            </a:r>
          </a:p>
        </p:txBody>
      </p:sp>
      <p:sp>
        <p:nvSpPr>
          <p:cNvPr name="TextBox 24" id="24"/>
          <p:cNvSpPr txBox="true"/>
          <p:nvPr/>
        </p:nvSpPr>
        <p:spPr>
          <a:xfrm rot="0">
            <a:off x="9144000" y="5130372"/>
            <a:ext cx="6524316" cy="1906825"/>
          </a:xfrm>
          <a:prstGeom prst="rect">
            <a:avLst/>
          </a:prstGeom>
        </p:spPr>
        <p:txBody>
          <a:bodyPr anchor="t" rtlCol="false" tIns="0" lIns="0" bIns="0" rIns="0">
            <a:spAutoFit/>
          </a:bodyPr>
          <a:lstStyle/>
          <a:p>
            <a:pPr algn="r">
              <a:lnSpc>
                <a:spcPts val="15509"/>
              </a:lnSpc>
              <a:spcBef>
                <a:spcPct val="0"/>
              </a:spcBef>
            </a:pPr>
            <a:r>
              <a:rPr lang="en-US" sz="11077">
                <a:solidFill>
                  <a:srgbClr val="8F6234"/>
                </a:solidFill>
                <a:latin typeface="Amsterdam Four"/>
                <a:ea typeface="Amsterdam Four"/>
                <a:cs typeface="Amsterdam Four"/>
                <a:sym typeface="Amsterdam Four"/>
              </a:rPr>
              <a:t>data science</a:t>
            </a:r>
          </a:p>
        </p:txBody>
      </p:sp>
      <p:sp>
        <p:nvSpPr>
          <p:cNvPr name="TextBox 25" id="25"/>
          <p:cNvSpPr txBox="true"/>
          <p:nvPr/>
        </p:nvSpPr>
        <p:spPr>
          <a:xfrm rot="0">
            <a:off x="9564756" y="7115589"/>
            <a:ext cx="6218789" cy="1109854"/>
          </a:xfrm>
          <a:prstGeom prst="rect">
            <a:avLst/>
          </a:prstGeom>
        </p:spPr>
        <p:txBody>
          <a:bodyPr anchor="t" rtlCol="false" tIns="0" lIns="0" bIns="0" rIns="0">
            <a:spAutoFit/>
          </a:bodyPr>
          <a:lstStyle/>
          <a:p>
            <a:pPr algn="r">
              <a:lnSpc>
                <a:spcPts val="4451"/>
              </a:lnSpc>
              <a:spcBef>
                <a:spcPct val="0"/>
              </a:spcBef>
            </a:pPr>
            <a:r>
              <a:rPr lang="en-US" sz="3179">
                <a:solidFill>
                  <a:srgbClr val="8F6234"/>
                </a:solidFill>
                <a:latin typeface="Glacial Indifference"/>
                <a:ea typeface="Glacial Indifference"/>
                <a:cs typeface="Glacial Indifference"/>
                <a:sym typeface="Glacial Indifference"/>
              </a:rPr>
              <a:t>digital skill fair 29.0 by dibimbing using Phyton</a:t>
            </a:r>
          </a:p>
        </p:txBody>
      </p:sp>
      <p:sp>
        <p:nvSpPr>
          <p:cNvPr name="Freeform 26" id="26"/>
          <p:cNvSpPr/>
          <p:nvPr/>
        </p:nvSpPr>
        <p:spPr>
          <a:xfrm flipH="true" flipV="false" rot="0">
            <a:off x="2675286" y="5627219"/>
            <a:ext cx="1320252" cy="1409978"/>
          </a:xfrm>
          <a:custGeom>
            <a:avLst/>
            <a:gdLst/>
            <a:ahLst/>
            <a:cxnLst/>
            <a:rect r="r" b="b" t="t" l="l"/>
            <a:pathLst>
              <a:path h="1409978" w="1320252">
                <a:moveTo>
                  <a:pt x="1320251" y="0"/>
                </a:moveTo>
                <a:lnTo>
                  <a:pt x="0" y="0"/>
                </a:lnTo>
                <a:lnTo>
                  <a:pt x="0" y="1409978"/>
                </a:lnTo>
                <a:lnTo>
                  <a:pt x="1320251" y="1409978"/>
                </a:lnTo>
                <a:lnTo>
                  <a:pt x="132025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8876172"/>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DAFA8"/>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911228" y="5916519"/>
            <a:ext cx="2740577" cy="274057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56814" y="4828409"/>
            <a:ext cx="2740577" cy="27405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49697" y="6198697"/>
            <a:ext cx="2094831" cy="20948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4079643" y="2998990"/>
            <a:ext cx="1926929" cy="192692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2166887">
            <a:off x="665736" y="2943586"/>
            <a:ext cx="2254244" cy="971374"/>
          </a:xfrm>
          <a:custGeom>
            <a:avLst/>
            <a:gdLst/>
            <a:ahLst/>
            <a:cxnLst/>
            <a:rect r="r" b="b" t="t" l="l"/>
            <a:pathLst>
              <a:path h="971374" w="2254244">
                <a:moveTo>
                  <a:pt x="0" y="0"/>
                </a:moveTo>
                <a:lnTo>
                  <a:pt x="2254244" y="0"/>
                </a:lnTo>
                <a:lnTo>
                  <a:pt x="2254244" y="971374"/>
                </a:lnTo>
                <a:lnTo>
                  <a:pt x="0" y="971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5702288" y="3616426"/>
            <a:ext cx="814201" cy="869535"/>
          </a:xfrm>
          <a:custGeom>
            <a:avLst/>
            <a:gdLst/>
            <a:ahLst/>
            <a:cxnLst/>
            <a:rect r="r" b="b" t="t" l="l"/>
            <a:pathLst>
              <a:path h="869535" w="814201">
                <a:moveTo>
                  <a:pt x="814201" y="0"/>
                </a:moveTo>
                <a:lnTo>
                  <a:pt x="0" y="0"/>
                </a:lnTo>
                <a:lnTo>
                  <a:pt x="0" y="869535"/>
                </a:lnTo>
                <a:lnTo>
                  <a:pt x="814201" y="869535"/>
                </a:lnTo>
                <a:lnTo>
                  <a:pt x="81420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true" flipV="false" rot="0">
            <a:off x="2582556" y="7787562"/>
            <a:ext cx="669085" cy="714557"/>
          </a:xfrm>
          <a:custGeom>
            <a:avLst/>
            <a:gdLst/>
            <a:ahLst/>
            <a:cxnLst/>
            <a:rect r="r" b="b" t="t" l="l"/>
            <a:pathLst>
              <a:path h="714557" w="669085">
                <a:moveTo>
                  <a:pt x="669085" y="0"/>
                </a:moveTo>
                <a:lnTo>
                  <a:pt x="0" y="0"/>
                </a:lnTo>
                <a:lnTo>
                  <a:pt x="0" y="714556"/>
                </a:lnTo>
                <a:lnTo>
                  <a:pt x="669085" y="714556"/>
                </a:lnTo>
                <a:lnTo>
                  <a:pt x="66908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7341323" y="1867835"/>
            <a:ext cx="3605354" cy="1009499"/>
          </a:xfrm>
          <a:custGeom>
            <a:avLst/>
            <a:gdLst/>
            <a:ahLst/>
            <a:cxnLst/>
            <a:rect r="r" b="b" t="t" l="l"/>
            <a:pathLst>
              <a:path h="1009499" w="3605354">
                <a:moveTo>
                  <a:pt x="0" y="0"/>
                </a:moveTo>
                <a:lnTo>
                  <a:pt x="3605354" y="0"/>
                </a:lnTo>
                <a:lnTo>
                  <a:pt x="3605354" y="1009500"/>
                </a:lnTo>
                <a:lnTo>
                  <a:pt x="0" y="1009500"/>
                </a:lnTo>
                <a:lnTo>
                  <a:pt x="0" y="0"/>
                </a:lnTo>
                <a:close/>
              </a:path>
            </a:pathLst>
          </a:custGeom>
          <a:blipFill>
            <a:blip r:embed="rId6"/>
            <a:stretch>
              <a:fillRect l="0" t="0" r="0" b="0"/>
            </a:stretch>
          </a:blipFill>
        </p:spPr>
      </p:sp>
      <p:sp>
        <p:nvSpPr>
          <p:cNvPr name="Freeform 21" id="21"/>
          <p:cNvSpPr/>
          <p:nvPr/>
        </p:nvSpPr>
        <p:spPr>
          <a:xfrm flipH="false" flipV="false" rot="0">
            <a:off x="2280123" y="3250025"/>
            <a:ext cx="14639854" cy="5043504"/>
          </a:xfrm>
          <a:custGeom>
            <a:avLst/>
            <a:gdLst/>
            <a:ahLst/>
            <a:cxnLst/>
            <a:rect r="r" b="b" t="t" l="l"/>
            <a:pathLst>
              <a:path h="5043504" w="14639854">
                <a:moveTo>
                  <a:pt x="0" y="0"/>
                </a:moveTo>
                <a:lnTo>
                  <a:pt x="14639854" y="0"/>
                </a:lnTo>
                <a:lnTo>
                  <a:pt x="14639854" y="5043504"/>
                </a:lnTo>
                <a:lnTo>
                  <a:pt x="0" y="5043504"/>
                </a:lnTo>
                <a:lnTo>
                  <a:pt x="0" y="0"/>
                </a:lnTo>
                <a:close/>
              </a:path>
            </a:pathLst>
          </a:custGeom>
          <a:blipFill>
            <a:blip r:embed="rId7"/>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133080"/>
            <a:ext cx="19403020" cy="1779782"/>
            <a:chOff x="0" y="0"/>
            <a:chExt cx="5110260" cy="468749"/>
          </a:xfrm>
        </p:grpSpPr>
        <p:sp>
          <p:nvSpPr>
            <p:cNvPr name="Freeform 3" id="3"/>
            <p:cNvSpPr/>
            <p:nvPr/>
          </p:nvSpPr>
          <p:spPr>
            <a:xfrm flipH="false" flipV="false" rot="0">
              <a:off x="0" y="0"/>
              <a:ext cx="5110261" cy="468749"/>
            </a:xfrm>
            <a:custGeom>
              <a:avLst/>
              <a:gdLst/>
              <a:ahLst/>
              <a:cxnLst/>
              <a:rect r="r" b="b" t="t" l="l"/>
              <a:pathLst>
                <a:path h="468749" w="5110261">
                  <a:moveTo>
                    <a:pt x="0" y="0"/>
                  </a:moveTo>
                  <a:lnTo>
                    <a:pt x="5110261" y="0"/>
                  </a:lnTo>
                  <a:lnTo>
                    <a:pt x="5110261" y="468749"/>
                  </a:lnTo>
                  <a:lnTo>
                    <a:pt x="0" y="468749"/>
                  </a:lnTo>
                  <a:close/>
                </a:path>
              </a:pathLst>
            </a:custGeom>
            <a:solidFill>
              <a:srgbClr val="8F6234"/>
            </a:solidFill>
          </p:spPr>
        </p:sp>
        <p:sp>
          <p:nvSpPr>
            <p:cNvPr name="TextBox 4" id="4"/>
            <p:cNvSpPr txBox="true"/>
            <p:nvPr/>
          </p:nvSpPr>
          <p:spPr>
            <a:xfrm>
              <a:off x="0" y="-76200"/>
              <a:ext cx="5110260" cy="5449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987553" y="1741608"/>
            <a:ext cx="6684726" cy="668472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763173" y="2234242"/>
            <a:ext cx="3729774" cy="372977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198835" y="4790890"/>
            <a:ext cx="3373245" cy="337324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8491720">
            <a:off x="6963099" y="5409702"/>
            <a:ext cx="2254244" cy="971374"/>
          </a:xfrm>
          <a:custGeom>
            <a:avLst/>
            <a:gdLst/>
            <a:ahLst/>
            <a:cxnLst/>
            <a:rect r="r" b="b" t="t" l="l"/>
            <a:pathLst>
              <a:path h="971374" w="2254244">
                <a:moveTo>
                  <a:pt x="0" y="0"/>
                </a:moveTo>
                <a:lnTo>
                  <a:pt x="2254245" y="0"/>
                </a:lnTo>
                <a:lnTo>
                  <a:pt x="2254245" y="971375"/>
                </a:lnTo>
                <a:lnTo>
                  <a:pt x="0" y="9713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3134415">
            <a:off x="15791243" y="2210316"/>
            <a:ext cx="1503369" cy="647815"/>
          </a:xfrm>
          <a:custGeom>
            <a:avLst/>
            <a:gdLst/>
            <a:ahLst/>
            <a:cxnLst/>
            <a:rect r="r" b="b" t="t" l="l"/>
            <a:pathLst>
              <a:path h="647815" w="1503369">
                <a:moveTo>
                  <a:pt x="0" y="0"/>
                </a:moveTo>
                <a:lnTo>
                  <a:pt x="1503370" y="0"/>
                </a:lnTo>
                <a:lnTo>
                  <a:pt x="1503370" y="647816"/>
                </a:lnTo>
                <a:lnTo>
                  <a:pt x="0" y="6478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9665503" y="889891"/>
            <a:ext cx="1941184" cy="2073109"/>
          </a:xfrm>
          <a:custGeom>
            <a:avLst/>
            <a:gdLst/>
            <a:ahLst/>
            <a:cxnLst/>
            <a:rect r="r" b="b" t="t" l="l"/>
            <a:pathLst>
              <a:path h="2073109" w="1941184">
                <a:moveTo>
                  <a:pt x="0" y="0"/>
                </a:moveTo>
                <a:lnTo>
                  <a:pt x="1941184" y="0"/>
                </a:lnTo>
                <a:lnTo>
                  <a:pt x="1941184" y="2073109"/>
                </a:lnTo>
                <a:lnTo>
                  <a:pt x="0" y="2073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11388732" y="5620686"/>
            <a:ext cx="1941184" cy="2073109"/>
          </a:xfrm>
          <a:custGeom>
            <a:avLst/>
            <a:gdLst/>
            <a:ahLst/>
            <a:cxnLst/>
            <a:rect r="r" b="b" t="t" l="l"/>
            <a:pathLst>
              <a:path h="2073109" w="1941184">
                <a:moveTo>
                  <a:pt x="1941184" y="0"/>
                </a:moveTo>
                <a:lnTo>
                  <a:pt x="0" y="0"/>
                </a:lnTo>
                <a:lnTo>
                  <a:pt x="0" y="2073110"/>
                </a:lnTo>
                <a:lnTo>
                  <a:pt x="1941184" y="2073110"/>
                </a:lnTo>
                <a:lnTo>
                  <a:pt x="194118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161108" y="2426668"/>
            <a:ext cx="8983830" cy="2594730"/>
          </a:xfrm>
          <a:custGeom>
            <a:avLst/>
            <a:gdLst/>
            <a:ahLst/>
            <a:cxnLst/>
            <a:rect r="r" b="b" t="t" l="l"/>
            <a:pathLst>
              <a:path h="2594730" w="8983830">
                <a:moveTo>
                  <a:pt x="0" y="0"/>
                </a:moveTo>
                <a:lnTo>
                  <a:pt x="8983830" y="0"/>
                </a:lnTo>
                <a:lnTo>
                  <a:pt x="8983830" y="2594729"/>
                </a:lnTo>
                <a:lnTo>
                  <a:pt x="0" y="2594729"/>
                </a:lnTo>
                <a:lnTo>
                  <a:pt x="0" y="0"/>
                </a:lnTo>
                <a:close/>
              </a:path>
            </a:pathLst>
          </a:custGeom>
          <a:blipFill>
            <a:blip r:embed="rId8"/>
            <a:stretch>
              <a:fillRect l="0" t="0" r="0" b="0"/>
            </a:stretch>
          </a:blipFill>
        </p:spPr>
      </p:sp>
      <p:sp>
        <p:nvSpPr>
          <p:cNvPr name="Freeform 19" id="19"/>
          <p:cNvSpPr/>
          <p:nvPr/>
        </p:nvSpPr>
        <p:spPr>
          <a:xfrm flipH="false" flipV="false" rot="0">
            <a:off x="10560388" y="2739324"/>
            <a:ext cx="7011692" cy="4954472"/>
          </a:xfrm>
          <a:custGeom>
            <a:avLst/>
            <a:gdLst/>
            <a:ahLst/>
            <a:cxnLst/>
            <a:rect r="r" b="b" t="t" l="l"/>
            <a:pathLst>
              <a:path h="4954472" w="7011692">
                <a:moveTo>
                  <a:pt x="0" y="0"/>
                </a:moveTo>
                <a:lnTo>
                  <a:pt x="7011692" y="0"/>
                </a:lnTo>
                <a:lnTo>
                  <a:pt x="7011692" y="4954472"/>
                </a:lnTo>
                <a:lnTo>
                  <a:pt x="0" y="4954472"/>
                </a:lnTo>
                <a:lnTo>
                  <a:pt x="0" y="0"/>
                </a:lnTo>
                <a:close/>
              </a:path>
            </a:pathLst>
          </a:custGeom>
          <a:blipFill>
            <a:blip r:embed="rId9"/>
            <a:stretch>
              <a:fillRect l="0" t="0" r="0" b="0"/>
            </a:stretch>
          </a:blipFill>
        </p:spPr>
      </p:sp>
      <p:sp>
        <p:nvSpPr>
          <p:cNvPr name="TextBox 20" id="20"/>
          <p:cNvSpPr txBox="true"/>
          <p:nvPr/>
        </p:nvSpPr>
        <p:spPr>
          <a:xfrm rot="0">
            <a:off x="1003723" y="482462"/>
            <a:ext cx="16644063" cy="1344917"/>
          </a:xfrm>
          <a:prstGeom prst="rect">
            <a:avLst/>
          </a:prstGeom>
        </p:spPr>
        <p:txBody>
          <a:bodyPr anchor="t" rtlCol="false" tIns="0" lIns="0" bIns="0" rIns="0">
            <a:spAutoFit/>
          </a:bodyPr>
          <a:lstStyle/>
          <a:p>
            <a:pPr algn="l">
              <a:lnSpc>
                <a:spcPts val="10920"/>
              </a:lnSpc>
              <a:spcBef>
                <a:spcPct val="0"/>
              </a:spcBef>
            </a:pPr>
            <a:r>
              <a:rPr lang="en-US" sz="7800">
                <a:solidFill>
                  <a:srgbClr val="1E302C"/>
                </a:solidFill>
                <a:latin typeface="League Gothic"/>
                <a:ea typeface="League Gothic"/>
                <a:cs typeface="League Gothic"/>
                <a:sym typeface="League Gothic"/>
              </a:rPr>
              <a:t>STRONGEST POKEMON BASED ON ATTACK IN EACH GENERATION</a:t>
            </a:r>
          </a:p>
        </p:txBody>
      </p:sp>
      <p:sp>
        <p:nvSpPr>
          <p:cNvPr name="TextBox 21" id="21"/>
          <p:cNvSpPr txBox="true"/>
          <p:nvPr/>
        </p:nvSpPr>
        <p:spPr>
          <a:xfrm rot="0">
            <a:off x="1318492" y="5582586"/>
            <a:ext cx="8669061" cy="3106420"/>
          </a:xfrm>
          <a:prstGeom prst="rect">
            <a:avLst/>
          </a:prstGeom>
        </p:spPr>
        <p:txBody>
          <a:bodyPr anchor="t" rtlCol="false" tIns="0" lIns="0" bIns="0" rIns="0">
            <a:spAutoFit/>
          </a:bodyPr>
          <a:lstStyle/>
          <a:p>
            <a:pPr algn="just">
              <a:lnSpc>
                <a:spcPts val="3079"/>
              </a:lnSpc>
            </a:pPr>
            <a:r>
              <a:rPr lang="en-US" sz="2199">
                <a:solidFill>
                  <a:srgbClr val="1E302C"/>
                </a:solidFill>
                <a:latin typeface="Open Sans Bold"/>
                <a:ea typeface="Open Sans Bold"/>
                <a:cs typeface="Open Sans Bold"/>
                <a:sym typeface="Open Sans Bold"/>
              </a:rPr>
              <a:t>In the first generation, the strongest pokemon is the MewtwoMega Mewtwo X with a score of 190.0. in the second generation, the strongestt pokemon is HeracrossMega Heracross with a score of 185.0. in the third generation, the strongest pokemon is the GroudonPrimal Groudon with a score of 180.0. and in the fourth generation, the strongest pokemon is the GarchompMega Garchomp with a score of 170.0.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140709"/>
            <a:ext cx="19403020" cy="1779782"/>
            <a:chOff x="0" y="0"/>
            <a:chExt cx="5110260" cy="468749"/>
          </a:xfrm>
        </p:grpSpPr>
        <p:sp>
          <p:nvSpPr>
            <p:cNvPr name="Freeform 3" id="3"/>
            <p:cNvSpPr/>
            <p:nvPr/>
          </p:nvSpPr>
          <p:spPr>
            <a:xfrm flipH="false" flipV="false" rot="0">
              <a:off x="0" y="0"/>
              <a:ext cx="5110261" cy="468749"/>
            </a:xfrm>
            <a:custGeom>
              <a:avLst/>
              <a:gdLst/>
              <a:ahLst/>
              <a:cxnLst/>
              <a:rect r="r" b="b" t="t" l="l"/>
              <a:pathLst>
                <a:path h="468749" w="5110261">
                  <a:moveTo>
                    <a:pt x="0" y="0"/>
                  </a:moveTo>
                  <a:lnTo>
                    <a:pt x="5110261" y="0"/>
                  </a:lnTo>
                  <a:lnTo>
                    <a:pt x="5110261" y="468749"/>
                  </a:lnTo>
                  <a:lnTo>
                    <a:pt x="0" y="468749"/>
                  </a:lnTo>
                  <a:close/>
                </a:path>
              </a:pathLst>
            </a:custGeom>
            <a:solidFill>
              <a:srgbClr val="8DAFA8"/>
            </a:solidFill>
          </p:spPr>
        </p:sp>
        <p:sp>
          <p:nvSpPr>
            <p:cNvPr name="TextBox 4" id="4"/>
            <p:cNvSpPr txBox="true"/>
            <p:nvPr/>
          </p:nvSpPr>
          <p:spPr>
            <a:xfrm>
              <a:off x="0" y="-76200"/>
              <a:ext cx="5110260" cy="5449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987553" y="1741608"/>
            <a:ext cx="6684726" cy="668472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763173" y="2234242"/>
            <a:ext cx="3729774" cy="372977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198835" y="4790890"/>
            <a:ext cx="3373245" cy="337324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8491720">
            <a:off x="6963099" y="5409702"/>
            <a:ext cx="2254244" cy="971374"/>
          </a:xfrm>
          <a:custGeom>
            <a:avLst/>
            <a:gdLst/>
            <a:ahLst/>
            <a:cxnLst/>
            <a:rect r="r" b="b" t="t" l="l"/>
            <a:pathLst>
              <a:path h="971374" w="2254244">
                <a:moveTo>
                  <a:pt x="0" y="0"/>
                </a:moveTo>
                <a:lnTo>
                  <a:pt x="2254245" y="0"/>
                </a:lnTo>
                <a:lnTo>
                  <a:pt x="2254245" y="971375"/>
                </a:lnTo>
                <a:lnTo>
                  <a:pt x="0" y="9713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3134415">
            <a:off x="15791243" y="2210316"/>
            <a:ext cx="1503369" cy="647815"/>
          </a:xfrm>
          <a:custGeom>
            <a:avLst/>
            <a:gdLst/>
            <a:ahLst/>
            <a:cxnLst/>
            <a:rect r="r" b="b" t="t" l="l"/>
            <a:pathLst>
              <a:path h="647815" w="1503369">
                <a:moveTo>
                  <a:pt x="0" y="0"/>
                </a:moveTo>
                <a:lnTo>
                  <a:pt x="1503370" y="0"/>
                </a:lnTo>
                <a:lnTo>
                  <a:pt x="1503370" y="647816"/>
                </a:lnTo>
                <a:lnTo>
                  <a:pt x="0" y="6478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9665503" y="889891"/>
            <a:ext cx="1941184" cy="2073109"/>
          </a:xfrm>
          <a:custGeom>
            <a:avLst/>
            <a:gdLst/>
            <a:ahLst/>
            <a:cxnLst/>
            <a:rect r="r" b="b" t="t" l="l"/>
            <a:pathLst>
              <a:path h="2073109" w="1941184">
                <a:moveTo>
                  <a:pt x="0" y="0"/>
                </a:moveTo>
                <a:lnTo>
                  <a:pt x="1941184" y="0"/>
                </a:lnTo>
                <a:lnTo>
                  <a:pt x="1941184" y="2073109"/>
                </a:lnTo>
                <a:lnTo>
                  <a:pt x="0" y="2073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11388732" y="5620686"/>
            <a:ext cx="1941184" cy="2073109"/>
          </a:xfrm>
          <a:custGeom>
            <a:avLst/>
            <a:gdLst/>
            <a:ahLst/>
            <a:cxnLst/>
            <a:rect r="r" b="b" t="t" l="l"/>
            <a:pathLst>
              <a:path h="2073109" w="1941184">
                <a:moveTo>
                  <a:pt x="1941184" y="0"/>
                </a:moveTo>
                <a:lnTo>
                  <a:pt x="0" y="0"/>
                </a:lnTo>
                <a:lnTo>
                  <a:pt x="0" y="2073110"/>
                </a:lnTo>
                <a:lnTo>
                  <a:pt x="1941184" y="2073110"/>
                </a:lnTo>
                <a:lnTo>
                  <a:pt x="194118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268437" y="2534224"/>
            <a:ext cx="7464331" cy="2200135"/>
          </a:xfrm>
          <a:custGeom>
            <a:avLst/>
            <a:gdLst/>
            <a:ahLst/>
            <a:cxnLst/>
            <a:rect r="r" b="b" t="t" l="l"/>
            <a:pathLst>
              <a:path h="2200135" w="7464331">
                <a:moveTo>
                  <a:pt x="0" y="0"/>
                </a:moveTo>
                <a:lnTo>
                  <a:pt x="7464331" y="0"/>
                </a:lnTo>
                <a:lnTo>
                  <a:pt x="7464331" y="2200135"/>
                </a:lnTo>
                <a:lnTo>
                  <a:pt x="0" y="2200135"/>
                </a:lnTo>
                <a:lnTo>
                  <a:pt x="0" y="0"/>
                </a:lnTo>
                <a:close/>
              </a:path>
            </a:pathLst>
          </a:custGeom>
          <a:blipFill>
            <a:blip r:embed="rId8"/>
            <a:stretch>
              <a:fillRect l="0" t="0" r="0" b="0"/>
            </a:stretch>
          </a:blipFill>
        </p:spPr>
      </p:sp>
      <p:sp>
        <p:nvSpPr>
          <p:cNvPr name="Freeform 19" id="19"/>
          <p:cNvSpPr/>
          <p:nvPr/>
        </p:nvSpPr>
        <p:spPr>
          <a:xfrm flipH="false" flipV="false" rot="0">
            <a:off x="10636095" y="2934297"/>
            <a:ext cx="7134051" cy="5099493"/>
          </a:xfrm>
          <a:custGeom>
            <a:avLst/>
            <a:gdLst/>
            <a:ahLst/>
            <a:cxnLst/>
            <a:rect r="r" b="b" t="t" l="l"/>
            <a:pathLst>
              <a:path h="5099493" w="7134051">
                <a:moveTo>
                  <a:pt x="0" y="0"/>
                </a:moveTo>
                <a:lnTo>
                  <a:pt x="7134051" y="0"/>
                </a:lnTo>
                <a:lnTo>
                  <a:pt x="7134051" y="5099493"/>
                </a:lnTo>
                <a:lnTo>
                  <a:pt x="0" y="5099493"/>
                </a:lnTo>
                <a:lnTo>
                  <a:pt x="0" y="0"/>
                </a:lnTo>
                <a:close/>
              </a:path>
            </a:pathLst>
          </a:custGeom>
          <a:blipFill>
            <a:blip r:embed="rId9"/>
            <a:stretch>
              <a:fillRect l="0" t="0" r="0" b="0"/>
            </a:stretch>
          </a:blipFill>
        </p:spPr>
      </p:sp>
      <p:sp>
        <p:nvSpPr>
          <p:cNvPr name="TextBox 20" id="20"/>
          <p:cNvSpPr txBox="true"/>
          <p:nvPr/>
        </p:nvSpPr>
        <p:spPr>
          <a:xfrm rot="0">
            <a:off x="1003723" y="641675"/>
            <a:ext cx="16568357" cy="1344917"/>
          </a:xfrm>
          <a:prstGeom prst="rect">
            <a:avLst/>
          </a:prstGeom>
        </p:spPr>
        <p:txBody>
          <a:bodyPr anchor="t" rtlCol="false" tIns="0" lIns="0" bIns="0" rIns="0">
            <a:spAutoFit/>
          </a:bodyPr>
          <a:lstStyle/>
          <a:p>
            <a:pPr algn="l">
              <a:lnSpc>
                <a:spcPts val="10920"/>
              </a:lnSpc>
              <a:spcBef>
                <a:spcPct val="0"/>
              </a:spcBef>
            </a:pPr>
            <a:r>
              <a:rPr lang="en-US" sz="7800">
                <a:solidFill>
                  <a:srgbClr val="1E302C"/>
                </a:solidFill>
                <a:latin typeface="League Gothic"/>
                <a:ea typeface="League Gothic"/>
                <a:cs typeface="League Gothic"/>
                <a:sym typeface="League Gothic"/>
              </a:rPr>
              <a:t>WEAKEST POKEMON BASED ON ATTACK IN EACH GENERATION</a:t>
            </a:r>
          </a:p>
        </p:txBody>
      </p:sp>
      <p:sp>
        <p:nvSpPr>
          <p:cNvPr name="TextBox 21" id="21"/>
          <p:cNvSpPr txBox="true"/>
          <p:nvPr/>
        </p:nvSpPr>
        <p:spPr>
          <a:xfrm rot="0">
            <a:off x="1268437" y="5045871"/>
            <a:ext cx="8669061" cy="3851910"/>
          </a:xfrm>
          <a:prstGeom prst="rect">
            <a:avLst/>
          </a:prstGeom>
        </p:spPr>
        <p:txBody>
          <a:bodyPr anchor="t" rtlCol="false" tIns="0" lIns="0" bIns="0" rIns="0">
            <a:spAutoFit/>
          </a:bodyPr>
          <a:lstStyle/>
          <a:p>
            <a:pPr algn="just">
              <a:lnSpc>
                <a:spcPts val="3079"/>
              </a:lnSpc>
            </a:pPr>
            <a:r>
              <a:rPr lang="en-US" sz="2199">
                <a:solidFill>
                  <a:srgbClr val="1E302C"/>
                </a:solidFill>
                <a:latin typeface="Open Sans Bold"/>
                <a:ea typeface="Open Sans Bold"/>
                <a:cs typeface="Open Sans Bold"/>
                <a:sym typeface="Open Sans Bold"/>
              </a:rPr>
              <a:t>In the first generation, the weakest  pokemon is the Chansey with a score of 5.0. in the second generation, the weakest pokemon is Shuckie with a score of 10.0. in the third generation, the weakest pokemon is the Feebas with a score of 15.0. in the fourth generation, the weakest pokemon is the Happiny with a score of 5.0. in the fifth generation, the weakest pokemon is the Munna with a score of 25.0. and the sixth generation, the weakest pokemon is the Spewpa with a score of 22.5.</a:t>
            </a:r>
          </a:p>
          <a:p>
            <a:pPr algn="just">
              <a:lnSpc>
                <a:spcPts val="28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F6234"/>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20458" y="3354192"/>
            <a:ext cx="3682523" cy="368252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28700" y="4946499"/>
            <a:ext cx="2694390" cy="26943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6308150" y="5468468"/>
            <a:ext cx="2094831" cy="20948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2510966"/>
            <a:ext cx="2094831" cy="209483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1627902">
            <a:off x="6457017" y="2664315"/>
            <a:ext cx="2254244" cy="971374"/>
          </a:xfrm>
          <a:custGeom>
            <a:avLst/>
            <a:gdLst/>
            <a:ahLst/>
            <a:cxnLst/>
            <a:rect r="r" b="b" t="t" l="l"/>
            <a:pathLst>
              <a:path h="971374" w="2254244">
                <a:moveTo>
                  <a:pt x="0" y="0"/>
                </a:moveTo>
                <a:lnTo>
                  <a:pt x="2254245" y="0"/>
                </a:lnTo>
                <a:lnTo>
                  <a:pt x="2254245" y="971374"/>
                </a:lnTo>
                <a:lnTo>
                  <a:pt x="0" y="971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647819" y="5154853"/>
            <a:ext cx="1134412" cy="1211508"/>
          </a:xfrm>
          <a:custGeom>
            <a:avLst/>
            <a:gdLst/>
            <a:ahLst/>
            <a:cxnLst/>
            <a:rect r="r" b="b" t="t" l="l"/>
            <a:pathLst>
              <a:path h="1211508" w="1134412">
                <a:moveTo>
                  <a:pt x="1134412" y="0"/>
                </a:moveTo>
                <a:lnTo>
                  <a:pt x="0" y="0"/>
                </a:lnTo>
                <a:lnTo>
                  <a:pt x="0" y="1211508"/>
                </a:lnTo>
                <a:lnTo>
                  <a:pt x="1134412" y="1211508"/>
                </a:lnTo>
                <a:lnTo>
                  <a:pt x="113441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910740" y="2030513"/>
            <a:ext cx="5397409" cy="1658422"/>
          </a:xfrm>
          <a:custGeom>
            <a:avLst/>
            <a:gdLst/>
            <a:ahLst/>
            <a:cxnLst/>
            <a:rect r="r" b="b" t="t" l="l"/>
            <a:pathLst>
              <a:path h="1658422" w="5397409">
                <a:moveTo>
                  <a:pt x="0" y="0"/>
                </a:moveTo>
                <a:lnTo>
                  <a:pt x="5397410" y="0"/>
                </a:lnTo>
                <a:lnTo>
                  <a:pt x="5397410" y="1658422"/>
                </a:lnTo>
                <a:lnTo>
                  <a:pt x="0" y="1658422"/>
                </a:lnTo>
                <a:lnTo>
                  <a:pt x="0" y="0"/>
                </a:lnTo>
                <a:close/>
              </a:path>
            </a:pathLst>
          </a:custGeom>
          <a:blipFill>
            <a:blip r:embed="rId6"/>
            <a:stretch>
              <a:fillRect l="0" t="0" r="0" b="0"/>
            </a:stretch>
          </a:blipFill>
        </p:spPr>
      </p:sp>
      <p:sp>
        <p:nvSpPr>
          <p:cNvPr name="Freeform 20" id="20"/>
          <p:cNvSpPr/>
          <p:nvPr/>
        </p:nvSpPr>
        <p:spPr>
          <a:xfrm flipH="false" flipV="false" rot="0">
            <a:off x="910740" y="4022310"/>
            <a:ext cx="3946884" cy="4151959"/>
          </a:xfrm>
          <a:custGeom>
            <a:avLst/>
            <a:gdLst/>
            <a:ahLst/>
            <a:cxnLst/>
            <a:rect r="r" b="b" t="t" l="l"/>
            <a:pathLst>
              <a:path h="4151959" w="3946884">
                <a:moveTo>
                  <a:pt x="0" y="0"/>
                </a:moveTo>
                <a:lnTo>
                  <a:pt x="3946885" y="0"/>
                </a:lnTo>
                <a:lnTo>
                  <a:pt x="3946885" y="4151959"/>
                </a:lnTo>
                <a:lnTo>
                  <a:pt x="0" y="4151959"/>
                </a:lnTo>
                <a:lnTo>
                  <a:pt x="0" y="0"/>
                </a:lnTo>
                <a:close/>
              </a:path>
            </a:pathLst>
          </a:custGeom>
          <a:blipFill>
            <a:blip r:embed="rId7"/>
            <a:stretch>
              <a:fillRect l="0" t="-1524" r="0" b="0"/>
            </a:stretch>
          </a:blipFill>
        </p:spPr>
      </p:sp>
      <p:sp>
        <p:nvSpPr>
          <p:cNvPr name="AutoShape 21" id="21"/>
          <p:cNvSpPr/>
          <p:nvPr/>
        </p:nvSpPr>
        <p:spPr>
          <a:xfrm>
            <a:off x="9144000" y="1897380"/>
            <a:ext cx="0" cy="6492240"/>
          </a:xfrm>
          <a:prstGeom prst="line">
            <a:avLst/>
          </a:prstGeom>
          <a:ln cap="flat" w="38100">
            <a:solidFill>
              <a:srgbClr val="1E302C"/>
            </a:solidFill>
            <a:prstDash val="solid"/>
            <a:headEnd type="oval" len="lg" w="lg"/>
            <a:tailEnd type="oval" len="lg" w="lg"/>
          </a:ln>
        </p:spPr>
      </p:sp>
      <p:sp>
        <p:nvSpPr>
          <p:cNvPr name="Freeform 22" id="22"/>
          <p:cNvSpPr/>
          <p:nvPr/>
        </p:nvSpPr>
        <p:spPr>
          <a:xfrm flipH="false" flipV="false" rot="0">
            <a:off x="9848850" y="4025870"/>
            <a:ext cx="3919863" cy="4363750"/>
          </a:xfrm>
          <a:custGeom>
            <a:avLst/>
            <a:gdLst/>
            <a:ahLst/>
            <a:cxnLst/>
            <a:rect r="r" b="b" t="t" l="l"/>
            <a:pathLst>
              <a:path h="4363750" w="3919863">
                <a:moveTo>
                  <a:pt x="0" y="0"/>
                </a:moveTo>
                <a:lnTo>
                  <a:pt x="3919863" y="0"/>
                </a:lnTo>
                <a:lnTo>
                  <a:pt x="3919863" y="4363750"/>
                </a:lnTo>
                <a:lnTo>
                  <a:pt x="0" y="4363750"/>
                </a:lnTo>
                <a:lnTo>
                  <a:pt x="0" y="0"/>
                </a:lnTo>
                <a:close/>
              </a:path>
            </a:pathLst>
          </a:custGeom>
          <a:blipFill>
            <a:blip r:embed="rId8"/>
            <a:stretch>
              <a:fillRect l="0" t="0" r="0" b="0"/>
            </a:stretch>
          </a:blipFill>
        </p:spPr>
      </p:sp>
      <p:sp>
        <p:nvSpPr>
          <p:cNvPr name="Freeform 23" id="23"/>
          <p:cNvSpPr/>
          <p:nvPr/>
        </p:nvSpPr>
        <p:spPr>
          <a:xfrm flipH="false" flipV="false" rot="0">
            <a:off x="9886950" y="2030513"/>
            <a:ext cx="5646645" cy="1653076"/>
          </a:xfrm>
          <a:custGeom>
            <a:avLst/>
            <a:gdLst/>
            <a:ahLst/>
            <a:cxnLst/>
            <a:rect r="r" b="b" t="t" l="l"/>
            <a:pathLst>
              <a:path h="1653076" w="5646645">
                <a:moveTo>
                  <a:pt x="0" y="0"/>
                </a:moveTo>
                <a:lnTo>
                  <a:pt x="5646645" y="0"/>
                </a:lnTo>
                <a:lnTo>
                  <a:pt x="5646645" y="1653076"/>
                </a:lnTo>
                <a:lnTo>
                  <a:pt x="0" y="1653076"/>
                </a:lnTo>
                <a:lnTo>
                  <a:pt x="0" y="0"/>
                </a:lnTo>
                <a:close/>
              </a:path>
            </a:pathLst>
          </a:custGeom>
          <a:blipFill>
            <a:blip r:embed="rId9"/>
            <a:stretch>
              <a:fillRect l="0" t="0" r="0" b="0"/>
            </a:stretch>
          </a:blipFill>
        </p:spPr>
      </p:sp>
      <p:sp>
        <p:nvSpPr>
          <p:cNvPr name="TextBox 24" id="24"/>
          <p:cNvSpPr txBox="true"/>
          <p:nvPr/>
        </p:nvSpPr>
        <p:spPr>
          <a:xfrm rot="0">
            <a:off x="825704" y="514933"/>
            <a:ext cx="11050660" cy="1183991"/>
          </a:xfrm>
          <a:prstGeom prst="rect">
            <a:avLst/>
          </a:prstGeom>
        </p:spPr>
        <p:txBody>
          <a:bodyPr anchor="t" rtlCol="false" tIns="0" lIns="0" bIns="0" rIns="0">
            <a:spAutoFit/>
          </a:bodyPr>
          <a:lstStyle/>
          <a:p>
            <a:pPr algn="ctr">
              <a:lnSpc>
                <a:spcPts val="9698"/>
              </a:lnSpc>
              <a:spcBef>
                <a:spcPct val="0"/>
              </a:spcBef>
            </a:pPr>
            <a:r>
              <a:rPr lang="en-US" sz="6927">
                <a:solidFill>
                  <a:srgbClr val="1E302C"/>
                </a:solidFill>
                <a:latin typeface="League Gothic"/>
                <a:ea typeface="League Gothic"/>
                <a:cs typeface="League Gothic"/>
                <a:sym typeface="League Gothic"/>
              </a:rPr>
              <a:t>3 TYPES MOST AND LEAST BASED ON TYPE 2</a:t>
            </a:r>
          </a:p>
        </p:txBody>
      </p:sp>
      <p:sp>
        <p:nvSpPr>
          <p:cNvPr name="TextBox 25" id="25"/>
          <p:cNvSpPr txBox="true"/>
          <p:nvPr/>
        </p:nvSpPr>
        <p:spPr>
          <a:xfrm rot="0">
            <a:off x="4983589" y="4567697"/>
            <a:ext cx="3455561" cy="2325370"/>
          </a:xfrm>
          <a:prstGeom prst="rect">
            <a:avLst/>
          </a:prstGeom>
        </p:spPr>
        <p:txBody>
          <a:bodyPr anchor="t" rtlCol="false" tIns="0" lIns="0" bIns="0" rIns="0">
            <a:spAutoFit/>
          </a:bodyPr>
          <a:lstStyle/>
          <a:p>
            <a:pPr algn="ctr">
              <a:lnSpc>
                <a:spcPts val="3079"/>
              </a:lnSpc>
            </a:pPr>
            <a:r>
              <a:rPr lang="en-US" sz="2199">
                <a:solidFill>
                  <a:srgbClr val="1E302C"/>
                </a:solidFill>
                <a:latin typeface="Open Sans Bold"/>
                <a:ea typeface="Open Sans Bold"/>
                <a:cs typeface="Open Sans Bold"/>
                <a:sym typeface="Open Sans Bold"/>
              </a:rPr>
              <a:t>Based on type 2, it is known that there are three most types of pokemon there are flying, ground, and poison. </a:t>
            </a:r>
          </a:p>
        </p:txBody>
      </p:sp>
      <p:sp>
        <p:nvSpPr>
          <p:cNvPr name="TextBox 26" id="26"/>
          <p:cNvSpPr txBox="true"/>
          <p:nvPr/>
        </p:nvSpPr>
        <p:spPr>
          <a:xfrm rot="0">
            <a:off x="14025283" y="4567697"/>
            <a:ext cx="3455561" cy="2325370"/>
          </a:xfrm>
          <a:prstGeom prst="rect">
            <a:avLst/>
          </a:prstGeom>
        </p:spPr>
        <p:txBody>
          <a:bodyPr anchor="t" rtlCol="false" tIns="0" lIns="0" bIns="0" rIns="0">
            <a:spAutoFit/>
          </a:bodyPr>
          <a:lstStyle/>
          <a:p>
            <a:pPr algn="ctr">
              <a:lnSpc>
                <a:spcPts val="3079"/>
              </a:lnSpc>
            </a:pPr>
            <a:r>
              <a:rPr lang="en-US" sz="2199">
                <a:solidFill>
                  <a:srgbClr val="1E302C"/>
                </a:solidFill>
                <a:latin typeface="Open Sans Bold"/>
                <a:ea typeface="Open Sans Bold"/>
                <a:cs typeface="Open Sans Bold"/>
                <a:sym typeface="Open Sans Bold"/>
              </a:rPr>
              <a:t>Based on type 2, it is known that there are three least types of pokemon there are electric, normal, and bug.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DAFA8"/>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274125" y="853325"/>
            <a:ext cx="3985175" cy="398517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31346" y="5400235"/>
            <a:ext cx="3653311" cy="365331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848148" y="3896330"/>
            <a:ext cx="3224827" cy="3224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2211416" y="2607700"/>
            <a:ext cx="1636731" cy="163673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1998955">
            <a:off x="11526656" y="2141726"/>
            <a:ext cx="1827544" cy="787505"/>
          </a:xfrm>
          <a:custGeom>
            <a:avLst/>
            <a:gdLst/>
            <a:ahLst/>
            <a:cxnLst/>
            <a:rect r="r" b="b" t="t" l="l"/>
            <a:pathLst>
              <a:path h="787505" w="1827544">
                <a:moveTo>
                  <a:pt x="0" y="0"/>
                </a:moveTo>
                <a:lnTo>
                  <a:pt x="1827543" y="0"/>
                </a:lnTo>
                <a:lnTo>
                  <a:pt x="1827543" y="787506"/>
                </a:lnTo>
                <a:lnTo>
                  <a:pt x="0" y="7875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9740285">
            <a:off x="15177841" y="7104714"/>
            <a:ext cx="1827544" cy="787505"/>
          </a:xfrm>
          <a:custGeom>
            <a:avLst/>
            <a:gdLst/>
            <a:ahLst/>
            <a:cxnLst/>
            <a:rect r="r" b="b" t="t" l="l"/>
            <a:pathLst>
              <a:path h="787505" w="1827544">
                <a:moveTo>
                  <a:pt x="0" y="0"/>
                </a:moveTo>
                <a:lnTo>
                  <a:pt x="1827544" y="0"/>
                </a:lnTo>
                <a:lnTo>
                  <a:pt x="1827544" y="787505"/>
                </a:lnTo>
                <a:lnTo>
                  <a:pt x="0" y="7875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false" rot="0">
            <a:off x="15939048" y="700305"/>
            <a:ext cx="1320252" cy="1409978"/>
          </a:xfrm>
          <a:custGeom>
            <a:avLst/>
            <a:gdLst/>
            <a:ahLst/>
            <a:cxnLst/>
            <a:rect r="r" b="b" t="t" l="l"/>
            <a:pathLst>
              <a:path h="1409978" w="1320252">
                <a:moveTo>
                  <a:pt x="1320252" y="0"/>
                </a:moveTo>
                <a:lnTo>
                  <a:pt x="0" y="0"/>
                </a:lnTo>
                <a:lnTo>
                  <a:pt x="0" y="1409978"/>
                </a:lnTo>
                <a:lnTo>
                  <a:pt x="1320252" y="1409978"/>
                </a:lnTo>
                <a:lnTo>
                  <a:pt x="132025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false" rot="0">
            <a:off x="12527657" y="7099867"/>
            <a:ext cx="746468" cy="797199"/>
          </a:xfrm>
          <a:custGeom>
            <a:avLst/>
            <a:gdLst/>
            <a:ahLst/>
            <a:cxnLst/>
            <a:rect r="r" b="b" t="t" l="l"/>
            <a:pathLst>
              <a:path h="797199" w="746468">
                <a:moveTo>
                  <a:pt x="746468" y="0"/>
                </a:moveTo>
                <a:lnTo>
                  <a:pt x="0" y="0"/>
                </a:lnTo>
                <a:lnTo>
                  <a:pt x="0" y="797199"/>
                </a:lnTo>
                <a:lnTo>
                  <a:pt x="746468" y="797199"/>
                </a:lnTo>
                <a:lnTo>
                  <a:pt x="7464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028700" y="2845913"/>
            <a:ext cx="11160236" cy="1579557"/>
          </a:xfrm>
          <a:custGeom>
            <a:avLst/>
            <a:gdLst/>
            <a:ahLst/>
            <a:cxnLst/>
            <a:rect r="r" b="b" t="t" l="l"/>
            <a:pathLst>
              <a:path h="1579557" w="11160236">
                <a:moveTo>
                  <a:pt x="0" y="0"/>
                </a:moveTo>
                <a:lnTo>
                  <a:pt x="11160236" y="0"/>
                </a:lnTo>
                <a:lnTo>
                  <a:pt x="11160236" y="1579557"/>
                </a:lnTo>
                <a:lnTo>
                  <a:pt x="0" y="1579557"/>
                </a:lnTo>
                <a:lnTo>
                  <a:pt x="0" y="0"/>
                </a:lnTo>
                <a:close/>
              </a:path>
            </a:pathLst>
          </a:custGeom>
          <a:blipFill>
            <a:blip r:embed="rId8"/>
            <a:stretch>
              <a:fillRect l="0" t="0" r="0" b="0"/>
            </a:stretch>
          </a:blipFill>
        </p:spPr>
      </p:sp>
      <p:sp>
        <p:nvSpPr>
          <p:cNvPr name="Freeform 22" id="22"/>
          <p:cNvSpPr/>
          <p:nvPr/>
        </p:nvSpPr>
        <p:spPr>
          <a:xfrm flipH="false" flipV="false" rot="0">
            <a:off x="1160496" y="4838501"/>
            <a:ext cx="5448322" cy="3530290"/>
          </a:xfrm>
          <a:custGeom>
            <a:avLst/>
            <a:gdLst/>
            <a:ahLst/>
            <a:cxnLst/>
            <a:rect r="r" b="b" t="t" l="l"/>
            <a:pathLst>
              <a:path h="3530290" w="5448322">
                <a:moveTo>
                  <a:pt x="0" y="0"/>
                </a:moveTo>
                <a:lnTo>
                  <a:pt x="5448322" y="0"/>
                </a:lnTo>
                <a:lnTo>
                  <a:pt x="5448322" y="3530290"/>
                </a:lnTo>
                <a:lnTo>
                  <a:pt x="0" y="3530290"/>
                </a:lnTo>
                <a:lnTo>
                  <a:pt x="0" y="0"/>
                </a:lnTo>
                <a:close/>
              </a:path>
            </a:pathLst>
          </a:custGeom>
          <a:blipFill>
            <a:blip r:embed="rId9"/>
            <a:stretch>
              <a:fillRect l="0" t="0" r="0" b="0"/>
            </a:stretch>
          </a:blipFill>
        </p:spPr>
      </p:sp>
      <p:sp>
        <p:nvSpPr>
          <p:cNvPr name="TextBox 23" id="23"/>
          <p:cNvSpPr txBox="true"/>
          <p:nvPr/>
        </p:nvSpPr>
        <p:spPr>
          <a:xfrm rot="0">
            <a:off x="1028700" y="866775"/>
            <a:ext cx="10996391" cy="1344930"/>
          </a:xfrm>
          <a:prstGeom prst="rect">
            <a:avLst/>
          </a:prstGeom>
        </p:spPr>
        <p:txBody>
          <a:bodyPr anchor="t" rtlCol="false" tIns="0" lIns="0" bIns="0" rIns="0">
            <a:spAutoFit/>
          </a:bodyPr>
          <a:lstStyle/>
          <a:p>
            <a:pPr algn="l">
              <a:lnSpc>
                <a:spcPts val="10919"/>
              </a:lnSpc>
              <a:spcBef>
                <a:spcPct val="0"/>
              </a:spcBef>
            </a:pPr>
            <a:r>
              <a:rPr lang="en-US" sz="7800">
                <a:solidFill>
                  <a:srgbClr val="1E302C"/>
                </a:solidFill>
                <a:latin typeface="League Gothic"/>
                <a:ea typeface="League Gothic"/>
                <a:cs typeface="League Gothic"/>
                <a:sym typeface="League Gothic"/>
              </a:rPr>
              <a:t>TOTAL POKEMON IN EACH GENERATION</a:t>
            </a:r>
          </a:p>
        </p:txBody>
      </p:sp>
      <p:sp>
        <p:nvSpPr>
          <p:cNvPr name="TextBox 24" id="24"/>
          <p:cNvSpPr txBox="true"/>
          <p:nvPr/>
        </p:nvSpPr>
        <p:spPr>
          <a:xfrm rot="0">
            <a:off x="7557978" y="5533826"/>
            <a:ext cx="8934226" cy="1934845"/>
          </a:xfrm>
          <a:prstGeom prst="rect">
            <a:avLst/>
          </a:prstGeom>
        </p:spPr>
        <p:txBody>
          <a:bodyPr anchor="t" rtlCol="false" tIns="0" lIns="0" bIns="0" rIns="0">
            <a:spAutoFit/>
          </a:bodyPr>
          <a:lstStyle/>
          <a:p>
            <a:pPr algn="ctr">
              <a:lnSpc>
                <a:spcPts val="3079"/>
              </a:lnSpc>
            </a:pPr>
            <a:r>
              <a:rPr lang="en-US" sz="2199">
                <a:solidFill>
                  <a:srgbClr val="1E302C"/>
                </a:solidFill>
                <a:latin typeface="Open Sans Bold"/>
                <a:ea typeface="Open Sans Bold"/>
                <a:cs typeface="Open Sans Bold"/>
                <a:sym typeface="Open Sans Bold"/>
              </a:rPr>
              <a:t>based on datasheet it is known that there are six generation. The first generation has the highest number of total pokemon (166), followed by fifth generation (165), third generation (160), forth generation (121), secind generation (106), and last sixth generation (82).</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F6234"/>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11826" y="3273495"/>
            <a:ext cx="8891950" cy="924688"/>
          </a:xfrm>
          <a:custGeom>
            <a:avLst/>
            <a:gdLst/>
            <a:ahLst/>
            <a:cxnLst/>
            <a:rect r="r" b="b" t="t" l="l"/>
            <a:pathLst>
              <a:path h="924688" w="8891950">
                <a:moveTo>
                  <a:pt x="0" y="0"/>
                </a:moveTo>
                <a:lnTo>
                  <a:pt x="8891950" y="0"/>
                </a:lnTo>
                <a:lnTo>
                  <a:pt x="8891950" y="924688"/>
                </a:lnTo>
                <a:lnTo>
                  <a:pt x="0" y="924688"/>
                </a:lnTo>
                <a:lnTo>
                  <a:pt x="0" y="0"/>
                </a:lnTo>
                <a:close/>
              </a:path>
            </a:pathLst>
          </a:custGeom>
          <a:blipFill>
            <a:blip r:embed="rId2"/>
            <a:stretch>
              <a:fillRect l="0" t="0" r="0" b="0"/>
            </a:stretch>
          </a:blipFill>
        </p:spPr>
      </p:sp>
      <p:grpSp>
        <p:nvGrpSpPr>
          <p:cNvPr name="Group 6" id="6"/>
          <p:cNvGrpSpPr/>
          <p:nvPr/>
        </p:nvGrpSpPr>
        <p:grpSpPr>
          <a:xfrm rot="0">
            <a:off x="15085814" y="2090308"/>
            <a:ext cx="3053192" cy="305319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8" id="8"/>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429445" y="6610991"/>
            <a:ext cx="2050916" cy="205091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1" id="11"/>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0454903" y="4958643"/>
            <a:ext cx="1565519" cy="156551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302C">
                <a:alpha val="40000"/>
              </a:srgbClr>
            </a:solidFill>
          </p:spPr>
        </p:sp>
        <p:sp>
          <p:nvSpPr>
            <p:cNvPr name="TextBox 14" id="14"/>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6476540" y="7096388"/>
            <a:ext cx="1565519" cy="156551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302C">
                <a:alpha val="40000"/>
              </a:srgbClr>
            </a:solidFill>
          </p:spPr>
        </p:sp>
        <p:sp>
          <p:nvSpPr>
            <p:cNvPr name="TextBox 17" id="1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1957934">
            <a:off x="14701434" y="5028185"/>
            <a:ext cx="1842335" cy="793879"/>
          </a:xfrm>
          <a:custGeom>
            <a:avLst/>
            <a:gdLst/>
            <a:ahLst/>
            <a:cxnLst/>
            <a:rect r="r" b="b" t="t" l="l"/>
            <a:pathLst>
              <a:path h="793879" w="1842335">
                <a:moveTo>
                  <a:pt x="0" y="0"/>
                </a:moveTo>
                <a:lnTo>
                  <a:pt x="1842336" y="0"/>
                </a:lnTo>
                <a:lnTo>
                  <a:pt x="1842336" y="793879"/>
                </a:lnTo>
                <a:lnTo>
                  <a:pt x="0" y="7938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14632794" y="6770492"/>
            <a:ext cx="1038105" cy="1108655"/>
          </a:xfrm>
          <a:custGeom>
            <a:avLst/>
            <a:gdLst/>
            <a:ahLst/>
            <a:cxnLst/>
            <a:rect r="r" b="b" t="t" l="l"/>
            <a:pathLst>
              <a:path h="1108655" w="1038105">
                <a:moveTo>
                  <a:pt x="0" y="0"/>
                </a:moveTo>
                <a:lnTo>
                  <a:pt x="1038105" y="0"/>
                </a:lnTo>
                <a:lnTo>
                  <a:pt x="1038105" y="1108655"/>
                </a:lnTo>
                <a:lnTo>
                  <a:pt x="0" y="11086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1028700" y="4767411"/>
            <a:ext cx="8060214" cy="1315428"/>
          </a:xfrm>
          <a:custGeom>
            <a:avLst/>
            <a:gdLst/>
            <a:ahLst/>
            <a:cxnLst/>
            <a:rect r="r" b="b" t="t" l="l"/>
            <a:pathLst>
              <a:path h="1315428" w="8060214">
                <a:moveTo>
                  <a:pt x="0" y="0"/>
                </a:moveTo>
                <a:lnTo>
                  <a:pt x="8060214" y="0"/>
                </a:lnTo>
                <a:lnTo>
                  <a:pt x="8060214" y="1315428"/>
                </a:lnTo>
                <a:lnTo>
                  <a:pt x="0" y="1315428"/>
                </a:lnTo>
                <a:lnTo>
                  <a:pt x="0" y="0"/>
                </a:lnTo>
                <a:close/>
              </a:path>
            </a:pathLst>
          </a:custGeom>
          <a:blipFill>
            <a:blip r:embed="rId7"/>
            <a:stretch>
              <a:fillRect l="-2098" t="0" r="-2098" b="0"/>
            </a:stretch>
          </a:blipFill>
        </p:spPr>
      </p:sp>
      <p:sp>
        <p:nvSpPr>
          <p:cNvPr name="Freeform 21" id="21"/>
          <p:cNvSpPr/>
          <p:nvPr/>
        </p:nvSpPr>
        <p:spPr>
          <a:xfrm flipH="false" flipV="false" rot="0">
            <a:off x="9975736" y="2904014"/>
            <a:ext cx="7753966" cy="5377937"/>
          </a:xfrm>
          <a:custGeom>
            <a:avLst/>
            <a:gdLst/>
            <a:ahLst/>
            <a:cxnLst/>
            <a:rect r="r" b="b" t="t" l="l"/>
            <a:pathLst>
              <a:path h="5377937" w="7753966">
                <a:moveTo>
                  <a:pt x="0" y="0"/>
                </a:moveTo>
                <a:lnTo>
                  <a:pt x="7753966" y="0"/>
                </a:lnTo>
                <a:lnTo>
                  <a:pt x="7753966" y="5377937"/>
                </a:lnTo>
                <a:lnTo>
                  <a:pt x="0" y="5377937"/>
                </a:lnTo>
                <a:lnTo>
                  <a:pt x="0" y="0"/>
                </a:lnTo>
                <a:close/>
              </a:path>
            </a:pathLst>
          </a:custGeom>
          <a:blipFill>
            <a:blip r:embed="rId8"/>
            <a:stretch>
              <a:fillRect l="0" t="0" r="0" b="0"/>
            </a:stretch>
          </a:blipFill>
        </p:spPr>
      </p:sp>
      <p:sp>
        <p:nvSpPr>
          <p:cNvPr name="TextBox 22" id="22"/>
          <p:cNvSpPr txBox="true"/>
          <p:nvPr/>
        </p:nvSpPr>
        <p:spPr>
          <a:xfrm rot="0">
            <a:off x="1083786" y="926609"/>
            <a:ext cx="14275147" cy="1344930"/>
          </a:xfrm>
          <a:prstGeom prst="rect">
            <a:avLst/>
          </a:prstGeom>
        </p:spPr>
        <p:txBody>
          <a:bodyPr anchor="t" rtlCol="false" tIns="0" lIns="0" bIns="0" rIns="0">
            <a:spAutoFit/>
          </a:bodyPr>
          <a:lstStyle/>
          <a:p>
            <a:pPr algn="l">
              <a:lnSpc>
                <a:spcPts val="10919"/>
              </a:lnSpc>
              <a:spcBef>
                <a:spcPct val="0"/>
              </a:spcBef>
            </a:pPr>
            <a:r>
              <a:rPr lang="en-US" sz="7800">
                <a:solidFill>
                  <a:srgbClr val="1E302C"/>
                </a:solidFill>
                <a:latin typeface="League Gothic"/>
                <a:ea typeface="League Gothic"/>
                <a:cs typeface="League Gothic"/>
                <a:sym typeface="League Gothic"/>
              </a:rPr>
              <a:t>LEGENDARY POKEMON COUNT IN EACH GENEGRATION</a:t>
            </a:r>
          </a:p>
        </p:txBody>
      </p:sp>
      <p:sp>
        <p:nvSpPr>
          <p:cNvPr name="TextBox 23" id="23"/>
          <p:cNvSpPr txBox="true"/>
          <p:nvPr/>
        </p:nvSpPr>
        <p:spPr>
          <a:xfrm rot="0">
            <a:off x="1685409" y="6332250"/>
            <a:ext cx="6784418" cy="2325370"/>
          </a:xfrm>
          <a:prstGeom prst="rect">
            <a:avLst/>
          </a:prstGeom>
        </p:spPr>
        <p:txBody>
          <a:bodyPr anchor="t" rtlCol="false" tIns="0" lIns="0" bIns="0" rIns="0">
            <a:spAutoFit/>
          </a:bodyPr>
          <a:lstStyle/>
          <a:p>
            <a:pPr algn="just">
              <a:lnSpc>
                <a:spcPts val="3079"/>
              </a:lnSpc>
              <a:spcBef>
                <a:spcPct val="0"/>
              </a:spcBef>
            </a:pPr>
            <a:r>
              <a:rPr lang="en-US" sz="2199">
                <a:solidFill>
                  <a:srgbClr val="1E302C"/>
                </a:solidFill>
                <a:latin typeface="Open Sans Bold"/>
                <a:ea typeface="Open Sans Bold"/>
                <a:cs typeface="Open Sans Bold"/>
                <a:sym typeface="Open Sans Bold"/>
              </a:rPr>
              <a:t>There are true legends in each generation. The most true legend is from the third generation (18). followed by the fifth generation (15), the fourth generation (13), the sixth generation (8), the first generation (6), and the last second generation (5).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DAFA8"/>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826242" y="4886350"/>
            <a:ext cx="3389171" cy="338917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538186" y="4020013"/>
            <a:ext cx="3004720" cy="30047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6698292">
            <a:off x="10660452" y="5976303"/>
            <a:ext cx="1380740" cy="594973"/>
          </a:xfrm>
          <a:custGeom>
            <a:avLst/>
            <a:gdLst/>
            <a:ahLst/>
            <a:cxnLst/>
            <a:rect r="r" b="b" t="t" l="l"/>
            <a:pathLst>
              <a:path h="594973" w="1380740">
                <a:moveTo>
                  <a:pt x="0" y="0"/>
                </a:moveTo>
                <a:lnTo>
                  <a:pt x="1380740" y="0"/>
                </a:lnTo>
                <a:lnTo>
                  <a:pt x="1380740" y="594973"/>
                </a:lnTo>
                <a:lnTo>
                  <a:pt x="0" y="594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2811967">
            <a:off x="16693207" y="4369987"/>
            <a:ext cx="1380740" cy="594973"/>
          </a:xfrm>
          <a:custGeom>
            <a:avLst/>
            <a:gdLst/>
            <a:ahLst/>
            <a:cxnLst/>
            <a:rect r="r" b="b" t="t" l="l"/>
            <a:pathLst>
              <a:path h="594973" w="1380740">
                <a:moveTo>
                  <a:pt x="0" y="0"/>
                </a:moveTo>
                <a:lnTo>
                  <a:pt x="1380739" y="0"/>
                </a:lnTo>
                <a:lnTo>
                  <a:pt x="1380739" y="594973"/>
                </a:lnTo>
                <a:lnTo>
                  <a:pt x="0" y="5949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4282654" y="5972953"/>
            <a:ext cx="1320252" cy="1409978"/>
          </a:xfrm>
          <a:custGeom>
            <a:avLst/>
            <a:gdLst/>
            <a:ahLst/>
            <a:cxnLst/>
            <a:rect r="r" b="b" t="t" l="l"/>
            <a:pathLst>
              <a:path h="1409978" w="1320252">
                <a:moveTo>
                  <a:pt x="0" y="0"/>
                </a:moveTo>
                <a:lnTo>
                  <a:pt x="1320252" y="0"/>
                </a:lnTo>
                <a:lnTo>
                  <a:pt x="1320252" y="1409977"/>
                </a:lnTo>
                <a:lnTo>
                  <a:pt x="0" y="14099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false" rot="0">
            <a:off x="17072975" y="7677714"/>
            <a:ext cx="559764" cy="597806"/>
          </a:xfrm>
          <a:custGeom>
            <a:avLst/>
            <a:gdLst/>
            <a:ahLst/>
            <a:cxnLst/>
            <a:rect r="r" b="b" t="t" l="l"/>
            <a:pathLst>
              <a:path h="597806" w="559764">
                <a:moveTo>
                  <a:pt x="559764" y="0"/>
                </a:moveTo>
                <a:lnTo>
                  <a:pt x="0" y="0"/>
                </a:lnTo>
                <a:lnTo>
                  <a:pt x="0" y="597807"/>
                </a:lnTo>
                <a:lnTo>
                  <a:pt x="559764" y="597807"/>
                </a:lnTo>
                <a:lnTo>
                  <a:pt x="55976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115004" y="4207583"/>
            <a:ext cx="559764" cy="597806"/>
          </a:xfrm>
          <a:custGeom>
            <a:avLst/>
            <a:gdLst/>
            <a:ahLst/>
            <a:cxnLst/>
            <a:rect r="r" b="b" t="t" l="l"/>
            <a:pathLst>
              <a:path h="597806" w="559764">
                <a:moveTo>
                  <a:pt x="0" y="0"/>
                </a:moveTo>
                <a:lnTo>
                  <a:pt x="559764" y="0"/>
                </a:lnTo>
                <a:lnTo>
                  <a:pt x="559764" y="597807"/>
                </a:lnTo>
                <a:lnTo>
                  <a:pt x="0" y="5978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72920" y="2824108"/>
            <a:ext cx="7278029" cy="1383476"/>
          </a:xfrm>
          <a:custGeom>
            <a:avLst/>
            <a:gdLst/>
            <a:ahLst/>
            <a:cxnLst/>
            <a:rect r="r" b="b" t="t" l="l"/>
            <a:pathLst>
              <a:path h="1383476" w="7278029">
                <a:moveTo>
                  <a:pt x="0" y="0"/>
                </a:moveTo>
                <a:lnTo>
                  <a:pt x="7278029" y="0"/>
                </a:lnTo>
                <a:lnTo>
                  <a:pt x="7278029" y="1383475"/>
                </a:lnTo>
                <a:lnTo>
                  <a:pt x="0" y="1383475"/>
                </a:lnTo>
                <a:lnTo>
                  <a:pt x="0" y="0"/>
                </a:lnTo>
                <a:close/>
              </a:path>
            </a:pathLst>
          </a:custGeom>
          <a:blipFill>
            <a:blip r:embed="rId8"/>
            <a:stretch>
              <a:fillRect l="0" t="0" r="0" b="0"/>
            </a:stretch>
          </a:blipFill>
        </p:spPr>
      </p:sp>
      <p:sp>
        <p:nvSpPr>
          <p:cNvPr name="Freeform 17" id="17"/>
          <p:cNvSpPr/>
          <p:nvPr/>
        </p:nvSpPr>
        <p:spPr>
          <a:xfrm flipH="false" flipV="false" rot="0">
            <a:off x="1692064" y="4515688"/>
            <a:ext cx="5854697" cy="4229753"/>
          </a:xfrm>
          <a:custGeom>
            <a:avLst/>
            <a:gdLst/>
            <a:ahLst/>
            <a:cxnLst/>
            <a:rect r="r" b="b" t="t" l="l"/>
            <a:pathLst>
              <a:path h="4229753" w="5854697">
                <a:moveTo>
                  <a:pt x="0" y="0"/>
                </a:moveTo>
                <a:lnTo>
                  <a:pt x="5854697" y="0"/>
                </a:lnTo>
                <a:lnTo>
                  <a:pt x="5854697" y="4229753"/>
                </a:lnTo>
                <a:lnTo>
                  <a:pt x="0" y="4229753"/>
                </a:lnTo>
                <a:lnTo>
                  <a:pt x="0" y="0"/>
                </a:lnTo>
                <a:close/>
              </a:path>
            </a:pathLst>
          </a:custGeom>
          <a:blipFill>
            <a:blip r:embed="rId9"/>
            <a:stretch>
              <a:fillRect l="0" t="0" r="0" b="0"/>
            </a:stretch>
          </a:blipFill>
        </p:spPr>
      </p:sp>
      <p:sp>
        <p:nvSpPr>
          <p:cNvPr name="TextBox 18" id="18"/>
          <p:cNvSpPr txBox="true"/>
          <p:nvPr/>
        </p:nvSpPr>
        <p:spPr>
          <a:xfrm rot="0">
            <a:off x="1028700" y="685318"/>
            <a:ext cx="15229996" cy="1344930"/>
          </a:xfrm>
          <a:prstGeom prst="rect">
            <a:avLst/>
          </a:prstGeom>
        </p:spPr>
        <p:txBody>
          <a:bodyPr anchor="t" rtlCol="false" tIns="0" lIns="0" bIns="0" rIns="0">
            <a:spAutoFit/>
          </a:bodyPr>
          <a:lstStyle/>
          <a:p>
            <a:pPr algn="r">
              <a:lnSpc>
                <a:spcPts val="10919"/>
              </a:lnSpc>
              <a:spcBef>
                <a:spcPct val="0"/>
              </a:spcBef>
            </a:pPr>
            <a:r>
              <a:rPr lang="en-US" sz="7800">
                <a:solidFill>
                  <a:srgbClr val="1E302C"/>
                </a:solidFill>
                <a:latin typeface="League Gothic"/>
                <a:ea typeface="League Gothic"/>
                <a:cs typeface="League Gothic"/>
                <a:sym typeface="League Gothic"/>
              </a:rPr>
              <a:t>POKEMON TYPE 1 AND 2 DISTRIBUTION IN GENERATION 3</a:t>
            </a:r>
          </a:p>
        </p:txBody>
      </p:sp>
      <p:sp>
        <p:nvSpPr>
          <p:cNvPr name="AutoShape 19" id="19"/>
          <p:cNvSpPr/>
          <p:nvPr/>
        </p:nvSpPr>
        <p:spPr>
          <a:xfrm>
            <a:off x="9144000" y="2147600"/>
            <a:ext cx="0" cy="6492240"/>
          </a:xfrm>
          <a:prstGeom prst="line">
            <a:avLst/>
          </a:prstGeom>
          <a:ln cap="flat" w="38100">
            <a:solidFill>
              <a:srgbClr val="000000"/>
            </a:solidFill>
            <a:prstDash val="solid"/>
            <a:headEnd type="oval" len="lg" w="lg"/>
            <a:tailEnd type="oval" len="lg" w="lg"/>
          </a:ln>
        </p:spPr>
      </p:sp>
      <p:sp>
        <p:nvSpPr>
          <p:cNvPr name="Freeform 20" id="20"/>
          <p:cNvSpPr/>
          <p:nvPr/>
        </p:nvSpPr>
        <p:spPr>
          <a:xfrm flipH="false" flipV="false" rot="0">
            <a:off x="9900179" y="2902379"/>
            <a:ext cx="7172796" cy="1305204"/>
          </a:xfrm>
          <a:custGeom>
            <a:avLst/>
            <a:gdLst/>
            <a:ahLst/>
            <a:cxnLst/>
            <a:rect r="r" b="b" t="t" l="l"/>
            <a:pathLst>
              <a:path h="1305204" w="7172796">
                <a:moveTo>
                  <a:pt x="0" y="0"/>
                </a:moveTo>
                <a:lnTo>
                  <a:pt x="7172796" y="0"/>
                </a:lnTo>
                <a:lnTo>
                  <a:pt x="7172796" y="1305204"/>
                </a:lnTo>
                <a:lnTo>
                  <a:pt x="0" y="1305204"/>
                </a:lnTo>
                <a:lnTo>
                  <a:pt x="0" y="0"/>
                </a:lnTo>
                <a:close/>
              </a:path>
            </a:pathLst>
          </a:custGeom>
          <a:blipFill>
            <a:blip r:embed="rId10"/>
            <a:stretch>
              <a:fillRect l="0" t="0" r="0" b="0"/>
            </a:stretch>
          </a:blipFill>
        </p:spPr>
      </p:sp>
      <p:sp>
        <p:nvSpPr>
          <p:cNvPr name="Freeform 21" id="21"/>
          <p:cNvSpPr/>
          <p:nvPr/>
        </p:nvSpPr>
        <p:spPr>
          <a:xfrm flipH="false" flipV="false" rot="0">
            <a:off x="10744200" y="4503355"/>
            <a:ext cx="5702726" cy="4136485"/>
          </a:xfrm>
          <a:custGeom>
            <a:avLst/>
            <a:gdLst/>
            <a:ahLst/>
            <a:cxnLst/>
            <a:rect r="r" b="b" t="t" l="l"/>
            <a:pathLst>
              <a:path h="4136485" w="5702726">
                <a:moveTo>
                  <a:pt x="0" y="0"/>
                </a:moveTo>
                <a:lnTo>
                  <a:pt x="5702726" y="0"/>
                </a:lnTo>
                <a:lnTo>
                  <a:pt x="5702726" y="4136485"/>
                </a:lnTo>
                <a:lnTo>
                  <a:pt x="0" y="4136485"/>
                </a:lnTo>
                <a:lnTo>
                  <a:pt x="0" y="0"/>
                </a:lnTo>
                <a:close/>
              </a:path>
            </a:pathLst>
          </a:custGeom>
          <a:blipFill>
            <a:blip r:embed="rId11"/>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744A1D"/>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720458" y="3354192"/>
            <a:ext cx="3682523" cy="368252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5045324" y="1747934"/>
            <a:ext cx="2694390" cy="26943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34816" y="6582716"/>
            <a:ext cx="2094831" cy="20948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2510966"/>
            <a:ext cx="2094831" cy="209483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1627902">
            <a:off x="6457017" y="2664315"/>
            <a:ext cx="2254244" cy="971374"/>
          </a:xfrm>
          <a:custGeom>
            <a:avLst/>
            <a:gdLst/>
            <a:ahLst/>
            <a:cxnLst/>
            <a:rect r="r" b="b" t="t" l="l"/>
            <a:pathLst>
              <a:path h="971374" w="2254244">
                <a:moveTo>
                  <a:pt x="0" y="0"/>
                </a:moveTo>
                <a:lnTo>
                  <a:pt x="2254245" y="0"/>
                </a:lnTo>
                <a:lnTo>
                  <a:pt x="2254245" y="971374"/>
                </a:lnTo>
                <a:lnTo>
                  <a:pt x="0" y="971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647819" y="1747934"/>
            <a:ext cx="1134412" cy="1211508"/>
          </a:xfrm>
          <a:custGeom>
            <a:avLst/>
            <a:gdLst/>
            <a:ahLst/>
            <a:cxnLst/>
            <a:rect r="r" b="b" t="t" l="l"/>
            <a:pathLst>
              <a:path h="1211508" w="1134412">
                <a:moveTo>
                  <a:pt x="1134412" y="0"/>
                </a:moveTo>
                <a:lnTo>
                  <a:pt x="0" y="0"/>
                </a:lnTo>
                <a:lnTo>
                  <a:pt x="0" y="1211508"/>
                </a:lnTo>
                <a:lnTo>
                  <a:pt x="1134412" y="1211508"/>
                </a:lnTo>
                <a:lnTo>
                  <a:pt x="113441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2300229" y="2510966"/>
            <a:ext cx="5801908" cy="1333173"/>
          </a:xfrm>
          <a:custGeom>
            <a:avLst/>
            <a:gdLst/>
            <a:ahLst/>
            <a:cxnLst/>
            <a:rect r="r" b="b" t="t" l="l"/>
            <a:pathLst>
              <a:path h="1333173" w="5801908">
                <a:moveTo>
                  <a:pt x="0" y="0"/>
                </a:moveTo>
                <a:lnTo>
                  <a:pt x="5801909" y="0"/>
                </a:lnTo>
                <a:lnTo>
                  <a:pt x="5801909" y="1333173"/>
                </a:lnTo>
                <a:lnTo>
                  <a:pt x="0" y="1333173"/>
                </a:lnTo>
                <a:lnTo>
                  <a:pt x="0" y="0"/>
                </a:lnTo>
                <a:close/>
              </a:path>
            </a:pathLst>
          </a:custGeom>
          <a:blipFill>
            <a:blip r:embed="rId6"/>
            <a:stretch>
              <a:fillRect l="0" t="0" r="0" b="0"/>
            </a:stretch>
          </a:blipFill>
        </p:spPr>
      </p:sp>
      <p:sp>
        <p:nvSpPr>
          <p:cNvPr name="Freeform 20" id="20"/>
          <p:cNvSpPr/>
          <p:nvPr/>
        </p:nvSpPr>
        <p:spPr>
          <a:xfrm flipH="false" flipV="false" rot="0">
            <a:off x="1535901" y="4096254"/>
            <a:ext cx="6369114" cy="4581293"/>
          </a:xfrm>
          <a:custGeom>
            <a:avLst/>
            <a:gdLst/>
            <a:ahLst/>
            <a:cxnLst/>
            <a:rect r="r" b="b" t="t" l="l"/>
            <a:pathLst>
              <a:path h="4581293" w="6369114">
                <a:moveTo>
                  <a:pt x="0" y="0"/>
                </a:moveTo>
                <a:lnTo>
                  <a:pt x="6369114" y="0"/>
                </a:lnTo>
                <a:lnTo>
                  <a:pt x="6369114" y="4581293"/>
                </a:lnTo>
                <a:lnTo>
                  <a:pt x="0" y="4581293"/>
                </a:lnTo>
                <a:lnTo>
                  <a:pt x="0" y="0"/>
                </a:lnTo>
                <a:close/>
              </a:path>
            </a:pathLst>
          </a:custGeom>
          <a:blipFill>
            <a:blip r:embed="rId7"/>
            <a:stretch>
              <a:fillRect l="0" t="0" r="0" b="0"/>
            </a:stretch>
          </a:blipFill>
        </p:spPr>
      </p:sp>
      <p:sp>
        <p:nvSpPr>
          <p:cNvPr name="TextBox 21" id="21"/>
          <p:cNvSpPr txBox="true"/>
          <p:nvPr/>
        </p:nvSpPr>
        <p:spPr>
          <a:xfrm rot="0">
            <a:off x="1215025" y="858820"/>
            <a:ext cx="9248774" cy="1344930"/>
          </a:xfrm>
          <a:prstGeom prst="rect">
            <a:avLst/>
          </a:prstGeom>
        </p:spPr>
        <p:txBody>
          <a:bodyPr anchor="t" rtlCol="false" tIns="0" lIns="0" bIns="0" rIns="0">
            <a:spAutoFit/>
          </a:bodyPr>
          <a:lstStyle/>
          <a:p>
            <a:pPr algn="ctr">
              <a:lnSpc>
                <a:spcPts val="10919"/>
              </a:lnSpc>
              <a:spcBef>
                <a:spcPct val="0"/>
              </a:spcBef>
            </a:pPr>
            <a:r>
              <a:rPr lang="en-US" sz="7800">
                <a:solidFill>
                  <a:srgbClr val="1E302C"/>
                </a:solidFill>
                <a:latin typeface="League Gothic"/>
                <a:ea typeface="League Gothic"/>
                <a:cs typeface="League Gothic"/>
                <a:sym typeface="League Gothic"/>
              </a:rPr>
              <a:t>POKEMON ATTACK VS SP.ATTACK</a:t>
            </a:r>
          </a:p>
        </p:txBody>
      </p:sp>
      <p:sp>
        <p:nvSpPr>
          <p:cNvPr name="TextBox 22" id="22"/>
          <p:cNvSpPr txBox="true"/>
          <p:nvPr/>
        </p:nvSpPr>
        <p:spPr>
          <a:xfrm rot="0">
            <a:off x="8402981" y="2658085"/>
            <a:ext cx="8932643" cy="5449525"/>
          </a:xfrm>
          <a:prstGeom prst="rect">
            <a:avLst/>
          </a:prstGeom>
        </p:spPr>
        <p:txBody>
          <a:bodyPr anchor="t" rtlCol="false" tIns="0" lIns="0" bIns="0" rIns="0">
            <a:spAutoFit/>
          </a:bodyPr>
          <a:lstStyle/>
          <a:p>
            <a:pPr algn="just">
              <a:lnSpc>
                <a:spcPts val="3082"/>
              </a:lnSpc>
              <a:spcBef>
                <a:spcPct val="0"/>
              </a:spcBef>
            </a:pPr>
            <a:r>
              <a:rPr lang="en-US" sz="2201">
                <a:solidFill>
                  <a:srgbClr val="1E302C"/>
                </a:solidFill>
                <a:latin typeface="Open Sans Bold"/>
                <a:ea typeface="Open Sans Bold"/>
                <a:cs typeface="Open Sans Bold"/>
                <a:sym typeface="Open Sans Bold"/>
              </a:rPr>
              <a:t>A scatter diagram, also known as a transmitter diagram is a visual tool used in data analysis to show the relationship or correlation between two variables. This diagram uses a horizontal (Attack) and a vertical (Sp. Atk) axis to display the data points representing the values of the two variables. Each point on the diagram represents a pair of values from the two observed variable. The use of a scatter diagram helps in visualizing patterns or relationships between the variables intuitively. if the data points tend to cluster around a straight line that climbs from left to right, indicates a positive correlation. That is, both variables tend to increase simultaneously. On the contrary, if the points decrease from the left to the right, it indicates negative correlations, where one variable increases while the other decreases.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889891"/>
            <a:ext cx="19403020" cy="1779782"/>
            <a:chOff x="0" y="0"/>
            <a:chExt cx="5110260" cy="468749"/>
          </a:xfrm>
        </p:grpSpPr>
        <p:sp>
          <p:nvSpPr>
            <p:cNvPr name="Freeform 3" id="3"/>
            <p:cNvSpPr/>
            <p:nvPr/>
          </p:nvSpPr>
          <p:spPr>
            <a:xfrm flipH="false" flipV="false" rot="0">
              <a:off x="0" y="0"/>
              <a:ext cx="5110261" cy="468749"/>
            </a:xfrm>
            <a:custGeom>
              <a:avLst/>
              <a:gdLst/>
              <a:ahLst/>
              <a:cxnLst/>
              <a:rect r="r" b="b" t="t" l="l"/>
              <a:pathLst>
                <a:path h="468749" w="5110261">
                  <a:moveTo>
                    <a:pt x="0" y="0"/>
                  </a:moveTo>
                  <a:lnTo>
                    <a:pt x="5110261" y="0"/>
                  </a:lnTo>
                  <a:lnTo>
                    <a:pt x="5110261" y="468749"/>
                  </a:lnTo>
                  <a:lnTo>
                    <a:pt x="0" y="468749"/>
                  </a:lnTo>
                  <a:close/>
                </a:path>
              </a:pathLst>
            </a:custGeom>
            <a:solidFill>
              <a:srgbClr val="8F6234"/>
            </a:solidFill>
          </p:spPr>
        </p:sp>
        <p:sp>
          <p:nvSpPr>
            <p:cNvPr name="TextBox 4" id="4"/>
            <p:cNvSpPr txBox="true"/>
            <p:nvPr/>
          </p:nvSpPr>
          <p:spPr>
            <a:xfrm>
              <a:off x="0" y="-76200"/>
              <a:ext cx="5110260" cy="5449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57510" y="9397109"/>
            <a:ext cx="19403020" cy="1779782"/>
            <a:chOff x="0" y="0"/>
            <a:chExt cx="5110260" cy="468749"/>
          </a:xfrm>
        </p:grpSpPr>
        <p:sp>
          <p:nvSpPr>
            <p:cNvPr name="Freeform 6" id="6"/>
            <p:cNvSpPr/>
            <p:nvPr/>
          </p:nvSpPr>
          <p:spPr>
            <a:xfrm flipH="false" flipV="false" rot="0">
              <a:off x="0" y="0"/>
              <a:ext cx="5110261" cy="468749"/>
            </a:xfrm>
            <a:custGeom>
              <a:avLst/>
              <a:gdLst/>
              <a:ahLst/>
              <a:cxnLst/>
              <a:rect r="r" b="b" t="t" l="l"/>
              <a:pathLst>
                <a:path h="468749" w="5110261">
                  <a:moveTo>
                    <a:pt x="0" y="0"/>
                  </a:moveTo>
                  <a:lnTo>
                    <a:pt x="5110261" y="0"/>
                  </a:lnTo>
                  <a:lnTo>
                    <a:pt x="5110261" y="468749"/>
                  </a:lnTo>
                  <a:lnTo>
                    <a:pt x="0" y="468749"/>
                  </a:lnTo>
                  <a:close/>
                </a:path>
              </a:pathLst>
            </a:custGeom>
            <a:solidFill>
              <a:srgbClr val="8F6234"/>
            </a:solidFill>
          </p:spPr>
        </p:sp>
        <p:sp>
          <p:nvSpPr>
            <p:cNvPr name="TextBox 7" id="7"/>
            <p:cNvSpPr txBox="true"/>
            <p:nvPr/>
          </p:nvSpPr>
          <p:spPr>
            <a:xfrm>
              <a:off x="0" y="-76200"/>
              <a:ext cx="5110260" cy="54494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987553" y="1741608"/>
            <a:ext cx="6684726" cy="668472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763173" y="2234242"/>
            <a:ext cx="3729774" cy="372977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4198835" y="4790890"/>
            <a:ext cx="3373245" cy="337324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9710637" y="3597576"/>
            <a:ext cx="7548663" cy="2023110"/>
          </a:xfrm>
          <a:prstGeom prst="rect">
            <a:avLst/>
          </a:prstGeom>
        </p:spPr>
        <p:txBody>
          <a:bodyPr anchor="t" rtlCol="false" tIns="0" lIns="0" bIns="0" rIns="0">
            <a:spAutoFit/>
          </a:bodyPr>
          <a:lstStyle/>
          <a:p>
            <a:pPr algn="l">
              <a:lnSpc>
                <a:spcPts val="16589"/>
              </a:lnSpc>
              <a:spcBef>
                <a:spcPct val="0"/>
              </a:spcBef>
            </a:pPr>
            <a:r>
              <a:rPr lang="en-US" sz="11850">
                <a:solidFill>
                  <a:srgbClr val="1E302C"/>
                </a:solidFill>
                <a:latin typeface="Amsterdam Four"/>
                <a:ea typeface="Amsterdam Four"/>
                <a:cs typeface="Amsterdam Four"/>
                <a:sym typeface="Amsterdam Four"/>
              </a:rPr>
              <a:t>You</a:t>
            </a:r>
          </a:p>
        </p:txBody>
      </p:sp>
      <p:grpSp>
        <p:nvGrpSpPr>
          <p:cNvPr name="Group 18" id="18"/>
          <p:cNvGrpSpPr/>
          <p:nvPr/>
        </p:nvGrpSpPr>
        <p:grpSpPr>
          <a:xfrm rot="0">
            <a:off x="9514922" y="8681261"/>
            <a:ext cx="3069111" cy="460920"/>
            <a:chOff x="0" y="0"/>
            <a:chExt cx="2706079" cy="406400"/>
          </a:xfrm>
        </p:grpSpPr>
        <p:sp>
          <p:nvSpPr>
            <p:cNvPr name="Freeform 19" id="19"/>
            <p:cNvSpPr/>
            <p:nvPr/>
          </p:nvSpPr>
          <p:spPr>
            <a:xfrm flipH="false" flipV="false" rot="0">
              <a:off x="0" y="0"/>
              <a:ext cx="2706079" cy="406400"/>
            </a:xfrm>
            <a:custGeom>
              <a:avLst/>
              <a:gdLst/>
              <a:ahLst/>
              <a:cxnLst/>
              <a:rect r="r" b="b" t="t" l="l"/>
              <a:pathLst>
                <a:path h="406400" w="2706079">
                  <a:moveTo>
                    <a:pt x="2502879" y="0"/>
                  </a:moveTo>
                  <a:cubicBezTo>
                    <a:pt x="2615103" y="0"/>
                    <a:pt x="2706079" y="90976"/>
                    <a:pt x="2706079" y="203200"/>
                  </a:cubicBezTo>
                  <a:cubicBezTo>
                    <a:pt x="2706079" y="315424"/>
                    <a:pt x="2615103" y="406400"/>
                    <a:pt x="2502879" y="406400"/>
                  </a:cubicBezTo>
                  <a:lnTo>
                    <a:pt x="203200" y="406400"/>
                  </a:lnTo>
                  <a:cubicBezTo>
                    <a:pt x="90976" y="406400"/>
                    <a:pt x="0" y="315424"/>
                    <a:pt x="0" y="203200"/>
                  </a:cubicBezTo>
                  <a:cubicBezTo>
                    <a:pt x="0" y="90976"/>
                    <a:pt x="90976" y="0"/>
                    <a:pt x="203200" y="0"/>
                  </a:cubicBezTo>
                  <a:close/>
                </a:path>
              </a:pathLst>
            </a:custGeom>
            <a:solidFill>
              <a:srgbClr val="FFF7EF"/>
            </a:solidFill>
            <a:ln w="19050" cap="sq">
              <a:solidFill>
                <a:srgbClr val="8F6234"/>
              </a:solidFill>
              <a:prstDash val="solid"/>
              <a:miter/>
            </a:ln>
          </p:spPr>
        </p:sp>
        <p:sp>
          <p:nvSpPr>
            <p:cNvPr name="TextBox 20" id="20"/>
            <p:cNvSpPr txBox="true"/>
            <p:nvPr/>
          </p:nvSpPr>
          <p:spPr>
            <a:xfrm>
              <a:off x="0" y="-76200"/>
              <a:ext cx="2706079" cy="4826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337276" y="8693133"/>
            <a:ext cx="3284966" cy="493338"/>
            <a:chOff x="0" y="0"/>
            <a:chExt cx="2706079" cy="406400"/>
          </a:xfrm>
        </p:grpSpPr>
        <p:sp>
          <p:nvSpPr>
            <p:cNvPr name="Freeform 22" id="22"/>
            <p:cNvSpPr/>
            <p:nvPr/>
          </p:nvSpPr>
          <p:spPr>
            <a:xfrm flipH="false" flipV="false" rot="0">
              <a:off x="0" y="0"/>
              <a:ext cx="2706079" cy="406400"/>
            </a:xfrm>
            <a:custGeom>
              <a:avLst/>
              <a:gdLst/>
              <a:ahLst/>
              <a:cxnLst/>
              <a:rect r="r" b="b" t="t" l="l"/>
              <a:pathLst>
                <a:path h="406400" w="2706079">
                  <a:moveTo>
                    <a:pt x="2502879" y="0"/>
                  </a:moveTo>
                  <a:cubicBezTo>
                    <a:pt x="2615103" y="0"/>
                    <a:pt x="2706079" y="90976"/>
                    <a:pt x="2706079" y="203200"/>
                  </a:cubicBezTo>
                  <a:cubicBezTo>
                    <a:pt x="2706079" y="315424"/>
                    <a:pt x="2615103" y="406400"/>
                    <a:pt x="2502879" y="406400"/>
                  </a:cubicBezTo>
                  <a:lnTo>
                    <a:pt x="203200" y="406400"/>
                  </a:lnTo>
                  <a:cubicBezTo>
                    <a:pt x="90976" y="406400"/>
                    <a:pt x="0" y="315424"/>
                    <a:pt x="0" y="203200"/>
                  </a:cubicBezTo>
                  <a:cubicBezTo>
                    <a:pt x="0" y="90976"/>
                    <a:pt x="90976" y="0"/>
                    <a:pt x="203200" y="0"/>
                  </a:cubicBezTo>
                  <a:close/>
                </a:path>
              </a:pathLst>
            </a:custGeom>
            <a:solidFill>
              <a:srgbClr val="FFF7EF"/>
            </a:solidFill>
            <a:ln w="19050" cap="sq">
              <a:solidFill>
                <a:srgbClr val="8F6234"/>
              </a:solidFill>
              <a:prstDash val="solid"/>
              <a:miter/>
            </a:ln>
          </p:spPr>
        </p:sp>
        <p:sp>
          <p:nvSpPr>
            <p:cNvPr name="TextBox 23" id="23"/>
            <p:cNvSpPr txBox="true"/>
            <p:nvPr/>
          </p:nvSpPr>
          <p:spPr>
            <a:xfrm>
              <a:off x="0" y="-76200"/>
              <a:ext cx="2706079" cy="482600"/>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3134415">
            <a:off x="16132471" y="1910334"/>
            <a:ext cx="1503369" cy="647815"/>
          </a:xfrm>
          <a:custGeom>
            <a:avLst/>
            <a:gdLst/>
            <a:ahLst/>
            <a:cxnLst/>
            <a:rect r="r" b="b" t="t" l="l"/>
            <a:pathLst>
              <a:path h="647815" w="1503369">
                <a:moveTo>
                  <a:pt x="0" y="0"/>
                </a:moveTo>
                <a:lnTo>
                  <a:pt x="1503369" y="0"/>
                </a:lnTo>
                <a:lnTo>
                  <a:pt x="1503369" y="647815"/>
                </a:lnTo>
                <a:lnTo>
                  <a:pt x="0" y="647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7202816" y="1441625"/>
            <a:ext cx="1941184" cy="2073109"/>
          </a:xfrm>
          <a:custGeom>
            <a:avLst/>
            <a:gdLst/>
            <a:ahLst/>
            <a:cxnLst/>
            <a:rect r="r" b="b" t="t" l="l"/>
            <a:pathLst>
              <a:path h="2073109" w="1941184">
                <a:moveTo>
                  <a:pt x="0" y="0"/>
                </a:moveTo>
                <a:lnTo>
                  <a:pt x="1941184" y="0"/>
                </a:lnTo>
                <a:lnTo>
                  <a:pt x="1941184" y="2073110"/>
                </a:lnTo>
                <a:lnTo>
                  <a:pt x="0" y="20731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6" id="26"/>
          <p:cNvSpPr txBox="true"/>
          <p:nvPr/>
        </p:nvSpPr>
        <p:spPr>
          <a:xfrm rot="0">
            <a:off x="4865978" y="2853505"/>
            <a:ext cx="9524165" cy="3569037"/>
          </a:xfrm>
          <a:prstGeom prst="rect">
            <a:avLst/>
          </a:prstGeom>
        </p:spPr>
        <p:txBody>
          <a:bodyPr anchor="t" rtlCol="false" tIns="0" lIns="0" bIns="0" rIns="0">
            <a:spAutoFit/>
          </a:bodyPr>
          <a:lstStyle/>
          <a:p>
            <a:pPr algn="l">
              <a:lnSpc>
                <a:spcPts val="29031"/>
              </a:lnSpc>
              <a:spcBef>
                <a:spcPct val="0"/>
              </a:spcBef>
            </a:pPr>
            <a:r>
              <a:rPr lang="en-US" sz="20736">
                <a:solidFill>
                  <a:srgbClr val="1E302C"/>
                </a:solidFill>
                <a:latin typeface="League Gothic"/>
                <a:ea typeface="League Gothic"/>
                <a:cs typeface="League Gothic"/>
                <a:sym typeface="League Gothic"/>
              </a:rPr>
              <a:t>THANK</a:t>
            </a:r>
          </a:p>
        </p:txBody>
      </p:sp>
      <p:sp>
        <p:nvSpPr>
          <p:cNvPr name="Freeform 27" id="27"/>
          <p:cNvSpPr/>
          <p:nvPr/>
        </p:nvSpPr>
        <p:spPr>
          <a:xfrm flipH="true" flipV="false" rot="0">
            <a:off x="11388732" y="5620686"/>
            <a:ext cx="1941184" cy="2073109"/>
          </a:xfrm>
          <a:custGeom>
            <a:avLst/>
            <a:gdLst/>
            <a:ahLst/>
            <a:cxnLst/>
            <a:rect r="r" b="b" t="t" l="l"/>
            <a:pathLst>
              <a:path h="2073109" w="1941184">
                <a:moveTo>
                  <a:pt x="1941184" y="0"/>
                </a:moveTo>
                <a:lnTo>
                  <a:pt x="0" y="0"/>
                </a:lnTo>
                <a:lnTo>
                  <a:pt x="0" y="2073110"/>
                </a:lnTo>
                <a:lnTo>
                  <a:pt x="1941184" y="2073110"/>
                </a:lnTo>
                <a:lnTo>
                  <a:pt x="194118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809149" y="8709342"/>
            <a:ext cx="460920" cy="460920"/>
          </a:xfrm>
          <a:custGeom>
            <a:avLst/>
            <a:gdLst/>
            <a:ahLst/>
            <a:cxnLst/>
            <a:rect r="r" b="b" t="t" l="l"/>
            <a:pathLst>
              <a:path h="460920" w="460920">
                <a:moveTo>
                  <a:pt x="0" y="0"/>
                </a:moveTo>
                <a:lnTo>
                  <a:pt x="460920" y="0"/>
                </a:lnTo>
                <a:lnTo>
                  <a:pt x="460920" y="460920"/>
                </a:lnTo>
                <a:lnTo>
                  <a:pt x="0" y="4609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false" flipV="false" rot="0">
            <a:off x="8957956" y="8680864"/>
            <a:ext cx="461716" cy="461716"/>
          </a:xfrm>
          <a:custGeom>
            <a:avLst/>
            <a:gdLst/>
            <a:ahLst/>
            <a:cxnLst/>
            <a:rect r="r" b="b" t="t" l="l"/>
            <a:pathLst>
              <a:path h="461716" w="461716">
                <a:moveTo>
                  <a:pt x="0" y="0"/>
                </a:moveTo>
                <a:lnTo>
                  <a:pt x="461716" y="0"/>
                </a:lnTo>
                <a:lnTo>
                  <a:pt x="461716" y="461715"/>
                </a:lnTo>
                <a:lnTo>
                  <a:pt x="0" y="4617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0" id="30"/>
          <p:cNvSpPr/>
          <p:nvPr/>
        </p:nvSpPr>
        <p:spPr>
          <a:xfrm flipH="false" flipV="false" rot="0">
            <a:off x="4992744" y="8757094"/>
            <a:ext cx="429377" cy="429377"/>
          </a:xfrm>
          <a:custGeom>
            <a:avLst/>
            <a:gdLst/>
            <a:ahLst/>
            <a:cxnLst/>
            <a:rect r="r" b="b" t="t" l="l"/>
            <a:pathLst>
              <a:path h="429377" w="429377">
                <a:moveTo>
                  <a:pt x="0" y="0"/>
                </a:moveTo>
                <a:lnTo>
                  <a:pt x="429377" y="0"/>
                </a:lnTo>
                <a:lnTo>
                  <a:pt x="429377" y="429377"/>
                </a:lnTo>
                <a:lnTo>
                  <a:pt x="0" y="4293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1" id="31"/>
          <p:cNvSpPr txBox="true"/>
          <p:nvPr/>
        </p:nvSpPr>
        <p:spPr>
          <a:xfrm rot="0">
            <a:off x="9763637" y="8720768"/>
            <a:ext cx="2820396" cy="344778"/>
          </a:xfrm>
          <a:prstGeom prst="rect">
            <a:avLst/>
          </a:prstGeom>
        </p:spPr>
        <p:txBody>
          <a:bodyPr anchor="t" rtlCol="false" tIns="0" lIns="0" bIns="0" rIns="0">
            <a:spAutoFit/>
          </a:bodyPr>
          <a:lstStyle/>
          <a:p>
            <a:pPr algn="l">
              <a:lnSpc>
                <a:spcPts val="2521"/>
              </a:lnSpc>
              <a:spcBef>
                <a:spcPct val="0"/>
              </a:spcBef>
            </a:pPr>
            <a:r>
              <a:rPr lang="en-US" sz="1801">
                <a:solidFill>
                  <a:srgbClr val="1E302C"/>
                </a:solidFill>
                <a:latin typeface="ITC Franklin Gothic LT"/>
                <a:ea typeface="ITC Franklin Gothic LT"/>
                <a:cs typeface="ITC Franklin Gothic LT"/>
                <a:sym typeface="ITC Franklin Gothic LT"/>
              </a:rPr>
              <a:t>@hhar._</a:t>
            </a:r>
          </a:p>
        </p:txBody>
      </p:sp>
      <p:sp>
        <p:nvSpPr>
          <p:cNvPr name="TextBox 32" id="32"/>
          <p:cNvSpPr txBox="true"/>
          <p:nvPr/>
        </p:nvSpPr>
        <p:spPr>
          <a:xfrm rot="0">
            <a:off x="1426765" y="8754047"/>
            <a:ext cx="3346904" cy="344778"/>
          </a:xfrm>
          <a:prstGeom prst="rect">
            <a:avLst/>
          </a:prstGeom>
        </p:spPr>
        <p:txBody>
          <a:bodyPr anchor="t" rtlCol="false" tIns="0" lIns="0" bIns="0" rIns="0">
            <a:spAutoFit/>
          </a:bodyPr>
          <a:lstStyle/>
          <a:p>
            <a:pPr algn="l">
              <a:lnSpc>
                <a:spcPts val="2521"/>
              </a:lnSpc>
              <a:spcBef>
                <a:spcPct val="0"/>
              </a:spcBef>
            </a:pPr>
            <a:r>
              <a:rPr lang="en-US" sz="1801">
                <a:solidFill>
                  <a:srgbClr val="1E302C"/>
                </a:solidFill>
                <a:latin typeface="ITC Franklin Gothic LT"/>
                <a:ea typeface="ITC Franklin Gothic LT"/>
                <a:cs typeface="ITC Franklin Gothic LT"/>
                <a:sym typeface="ITC Franklin Gothic LT"/>
              </a:rPr>
              <a:t>harirahahamada28@gmail.com</a:t>
            </a:r>
          </a:p>
        </p:txBody>
      </p:sp>
      <p:grpSp>
        <p:nvGrpSpPr>
          <p:cNvPr name="Group 33" id="33"/>
          <p:cNvGrpSpPr/>
          <p:nvPr/>
        </p:nvGrpSpPr>
        <p:grpSpPr>
          <a:xfrm rot="0">
            <a:off x="5517371" y="8725551"/>
            <a:ext cx="3069111" cy="460920"/>
            <a:chOff x="0" y="0"/>
            <a:chExt cx="2706079" cy="406400"/>
          </a:xfrm>
        </p:grpSpPr>
        <p:sp>
          <p:nvSpPr>
            <p:cNvPr name="Freeform 34" id="34"/>
            <p:cNvSpPr/>
            <p:nvPr/>
          </p:nvSpPr>
          <p:spPr>
            <a:xfrm flipH="false" flipV="false" rot="0">
              <a:off x="0" y="0"/>
              <a:ext cx="2706079" cy="406400"/>
            </a:xfrm>
            <a:custGeom>
              <a:avLst/>
              <a:gdLst/>
              <a:ahLst/>
              <a:cxnLst/>
              <a:rect r="r" b="b" t="t" l="l"/>
              <a:pathLst>
                <a:path h="406400" w="2706079">
                  <a:moveTo>
                    <a:pt x="2502879" y="0"/>
                  </a:moveTo>
                  <a:cubicBezTo>
                    <a:pt x="2615103" y="0"/>
                    <a:pt x="2706079" y="90976"/>
                    <a:pt x="2706079" y="203200"/>
                  </a:cubicBezTo>
                  <a:cubicBezTo>
                    <a:pt x="2706079" y="315424"/>
                    <a:pt x="2615103" y="406400"/>
                    <a:pt x="2502879" y="406400"/>
                  </a:cubicBezTo>
                  <a:lnTo>
                    <a:pt x="203200" y="406400"/>
                  </a:lnTo>
                  <a:cubicBezTo>
                    <a:pt x="90976" y="406400"/>
                    <a:pt x="0" y="315424"/>
                    <a:pt x="0" y="203200"/>
                  </a:cubicBezTo>
                  <a:cubicBezTo>
                    <a:pt x="0" y="90976"/>
                    <a:pt x="90976" y="0"/>
                    <a:pt x="203200" y="0"/>
                  </a:cubicBezTo>
                  <a:close/>
                </a:path>
              </a:pathLst>
            </a:custGeom>
            <a:solidFill>
              <a:srgbClr val="FFF7EF"/>
            </a:solidFill>
            <a:ln w="19050" cap="sq">
              <a:solidFill>
                <a:srgbClr val="8F6234"/>
              </a:solidFill>
              <a:prstDash val="solid"/>
              <a:miter/>
            </a:ln>
          </p:spPr>
        </p:sp>
        <p:sp>
          <p:nvSpPr>
            <p:cNvPr name="TextBox 35" id="35"/>
            <p:cNvSpPr txBox="true"/>
            <p:nvPr/>
          </p:nvSpPr>
          <p:spPr>
            <a:xfrm>
              <a:off x="0" y="-76200"/>
              <a:ext cx="2706079" cy="482600"/>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5641728" y="8745522"/>
            <a:ext cx="2820396" cy="344778"/>
          </a:xfrm>
          <a:prstGeom prst="rect">
            <a:avLst/>
          </a:prstGeom>
        </p:spPr>
        <p:txBody>
          <a:bodyPr anchor="t" rtlCol="false" tIns="0" lIns="0" bIns="0" rIns="0">
            <a:spAutoFit/>
          </a:bodyPr>
          <a:lstStyle/>
          <a:p>
            <a:pPr algn="l">
              <a:lnSpc>
                <a:spcPts val="2521"/>
              </a:lnSpc>
              <a:spcBef>
                <a:spcPct val="0"/>
              </a:spcBef>
            </a:pPr>
            <a:r>
              <a:rPr lang="en-US" sz="1801">
                <a:solidFill>
                  <a:srgbClr val="1E302C"/>
                </a:solidFill>
                <a:latin typeface="ITC Franklin Gothic LT"/>
                <a:ea typeface="ITC Franklin Gothic LT"/>
                <a:cs typeface="ITC Franklin Gothic LT"/>
                <a:sym typeface="ITC Franklin Gothic LT"/>
              </a:rPr>
              <a:t>Harirah Layyinah Ahmada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F6234"/>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15025" y="1854364"/>
            <a:ext cx="5194714" cy="51947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615892" y="5090855"/>
            <a:ext cx="3010647" cy="301064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15025" y="883249"/>
            <a:ext cx="2316520" cy="23165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8367419">
            <a:off x="2526512" y="7520381"/>
            <a:ext cx="1637417" cy="705578"/>
          </a:xfrm>
          <a:custGeom>
            <a:avLst/>
            <a:gdLst/>
            <a:ahLst/>
            <a:cxnLst/>
            <a:rect r="r" b="b" t="t" l="l"/>
            <a:pathLst>
              <a:path h="705578" w="1637417">
                <a:moveTo>
                  <a:pt x="0" y="0"/>
                </a:moveTo>
                <a:lnTo>
                  <a:pt x="1637417" y="0"/>
                </a:lnTo>
                <a:lnTo>
                  <a:pt x="1637417" y="705578"/>
                </a:lnTo>
                <a:lnTo>
                  <a:pt x="0" y="7055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true" flipV="false" rot="0">
            <a:off x="8560226" y="405252"/>
            <a:ext cx="1167547" cy="1246895"/>
          </a:xfrm>
          <a:custGeom>
            <a:avLst/>
            <a:gdLst/>
            <a:ahLst/>
            <a:cxnLst/>
            <a:rect r="r" b="b" t="t" l="l"/>
            <a:pathLst>
              <a:path h="1246895" w="1167547">
                <a:moveTo>
                  <a:pt x="1167548" y="0"/>
                </a:moveTo>
                <a:lnTo>
                  <a:pt x="0" y="0"/>
                </a:lnTo>
                <a:lnTo>
                  <a:pt x="0" y="1246896"/>
                </a:lnTo>
                <a:lnTo>
                  <a:pt x="1167548" y="1246896"/>
                </a:lnTo>
                <a:lnTo>
                  <a:pt x="1167548"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8623704" y="2167056"/>
            <a:ext cx="7928975" cy="6622521"/>
            <a:chOff x="0" y="0"/>
            <a:chExt cx="2088290" cy="1744203"/>
          </a:xfrm>
        </p:grpSpPr>
        <p:sp>
          <p:nvSpPr>
            <p:cNvPr name="Freeform 17" id="17"/>
            <p:cNvSpPr/>
            <p:nvPr/>
          </p:nvSpPr>
          <p:spPr>
            <a:xfrm flipH="false" flipV="false" rot="0">
              <a:off x="0" y="0"/>
              <a:ext cx="2088290" cy="1744203"/>
            </a:xfrm>
            <a:custGeom>
              <a:avLst/>
              <a:gdLst/>
              <a:ahLst/>
              <a:cxnLst/>
              <a:rect r="r" b="b" t="t" l="l"/>
              <a:pathLst>
                <a:path h="1744203" w="2088290">
                  <a:moveTo>
                    <a:pt x="49797" y="0"/>
                  </a:moveTo>
                  <a:lnTo>
                    <a:pt x="2038493" y="0"/>
                  </a:lnTo>
                  <a:cubicBezTo>
                    <a:pt x="2051700" y="0"/>
                    <a:pt x="2064366" y="5246"/>
                    <a:pt x="2073704" y="14585"/>
                  </a:cubicBezTo>
                  <a:cubicBezTo>
                    <a:pt x="2083043" y="23924"/>
                    <a:pt x="2088290" y="36590"/>
                    <a:pt x="2088290" y="49797"/>
                  </a:cubicBezTo>
                  <a:lnTo>
                    <a:pt x="2088290" y="1694406"/>
                  </a:lnTo>
                  <a:cubicBezTo>
                    <a:pt x="2088290" y="1721908"/>
                    <a:pt x="2065995" y="1744203"/>
                    <a:pt x="2038493" y="1744203"/>
                  </a:cubicBezTo>
                  <a:lnTo>
                    <a:pt x="49797" y="1744203"/>
                  </a:lnTo>
                  <a:cubicBezTo>
                    <a:pt x="22295" y="1744203"/>
                    <a:pt x="0" y="1721908"/>
                    <a:pt x="0" y="1694406"/>
                  </a:cubicBezTo>
                  <a:lnTo>
                    <a:pt x="0" y="49797"/>
                  </a:lnTo>
                  <a:cubicBezTo>
                    <a:pt x="0" y="22295"/>
                    <a:pt x="22295" y="0"/>
                    <a:pt x="49797" y="0"/>
                  </a:cubicBezTo>
                  <a:close/>
                </a:path>
              </a:pathLst>
            </a:custGeom>
            <a:solidFill>
              <a:srgbClr val="A8CAC3"/>
            </a:solidFill>
          </p:spPr>
        </p:sp>
        <p:sp>
          <p:nvSpPr>
            <p:cNvPr name="TextBox 18" id="18"/>
            <p:cNvSpPr txBox="true"/>
            <p:nvPr/>
          </p:nvSpPr>
          <p:spPr>
            <a:xfrm>
              <a:off x="0" y="-76200"/>
              <a:ext cx="2088290" cy="1820403"/>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2701724" y="2855132"/>
            <a:ext cx="5246370" cy="524637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35757" t="-42244" r="-10074" b="-117012"/>
              </a:stretch>
            </a:blipFill>
          </p:spPr>
        </p:sp>
      </p:grpSp>
      <p:sp>
        <p:nvSpPr>
          <p:cNvPr name="TextBox 21" id="21"/>
          <p:cNvSpPr txBox="true"/>
          <p:nvPr/>
        </p:nvSpPr>
        <p:spPr>
          <a:xfrm rot="0">
            <a:off x="8979326" y="2359699"/>
            <a:ext cx="7052885" cy="6161036"/>
          </a:xfrm>
          <a:prstGeom prst="rect">
            <a:avLst/>
          </a:prstGeom>
        </p:spPr>
        <p:txBody>
          <a:bodyPr anchor="t" rtlCol="false" tIns="0" lIns="0" bIns="0" rIns="0">
            <a:spAutoFit/>
          </a:bodyPr>
          <a:lstStyle/>
          <a:p>
            <a:pPr algn="just">
              <a:lnSpc>
                <a:spcPts val="3240"/>
              </a:lnSpc>
            </a:pPr>
            <a:r>
              <a:rPr lang="en-US" sz="2314">
                <a:solidFill>
                  <a:srgbClr val="1E302C"/>
                </a:solidFill>
                <a:latin typeface="Orelega One"/>
                <a:ea typeface="Orelega One"/>
                <a:cs typeface="Orelega One"/>
                <a:sym typeface="Orelega One"/>
              </a:rPr>
              <a:t>Hello, my name is Harirah Layyinah Ahmada. I'm an undergraduate physics student at Sepuluh Nopember Institute of Technology. I have developed strong analytical and problem-solving skills, as well as a deep understanding of mathematical and statistical concepts. I am now directing my interest to the field of data science, where I believe my skills and knowledge can make a significant contribution. </a:t>
            </a:r>
            <a:r>
              <a:rPr lang="en-US" sz="2314">
                <a:solidFill>
                  <a:srgbClr val="1E302C"/>
                </a:solidFill>
                <a:latin typeface="Orelega One"/>
                <a:ea typeface="Orelega One"/>
                <a:cs typeface="Orelega One"/>
                <a:sym typeface="Orelega One"/>
              </a:rPr>
              <a:t>I have taken additional courses and training in programming (Python) and data analysis to strengthen my technical skills. I believe that the analytical and rigorous approach that I developed during the lectures will be a valuable asset in analyzing data and providing meaningful insights.</a:t>
            </a:r>
          </a:p>
          <a:p>
            <a:pPr algn="just">
              <a:lnSpc>
                <a:spcPts val="3240"/>
              </a:lnSpc>
              <a:spcBef>
                <a:spcPct val="0"/>
              </a:spcBef>
            </a:pPr>
          </a:p>
        </p:txBody>
      </p:sp>
      <p:sp>
        <p:nvSpPr>
          <p:cNvPr name="TextBox 22" id="22"/>
          <p:cNvSpPr txBox="true"/>
          <p:nvPr/>
        </p:nvSpPr>
        <p:spPr>
          <a:xfrm rot="0">
            <a:off x="546922" y="626074"/>
            <a:ext cx="8013304" cy="2208204"/>
          </a:xfrm>
          <a:prstGeom prst="rect">
            <a:avLst/>
          </a:prstGeom>
        </p:spPr>
        <p:txBody>
          <a:bodyPr anchor="t" rtlCol="false" tIns="0" lIns="0" bIns="0" rIns="0">
            <a:spAutoFit/>
          </a:bodyPr>
          <a:lstStyle/>
          <a:p>
            <a:pPr algn="l">
              <a:lnSpc>
                <a:spcPts val="17937"/>
              </a:lnSpc>
              <a:spcBef>
                <a:spcPct val="0"/>
              </a:spcBef>
            </a:pPr>
            <a:r>
              <a:rPr lang="en-US" sz="12812">
                <a:solidFill>
                  <a:srgbClr val="1E302C"/>
                </a:solidFill>
                <a:latin typeface="League Gothic"/>
                <a:ea typeface="League Gothic"/>
                <a:cs typeface="League Gothic"/>
                <a:sym typeface="League Gothic"/>
              </a:rPr>
              <a:t>GET TO KNOW ME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F6234"/>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613999" y="1417203"/>
            <a:ext cx="3985175" cy="398517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629343" y="5216486"/>
            <a:ext cx="3653311" cy="365331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188022" y="4460207"/>
            <a:ext cx="3224827" cy="3224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1551290" y="3171577"/>
            <a:ext cx="1636731" cy="163673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1998955">
            <a:off x="10866530" y="2705604"/>
            <a:ext cx="1827544" cy="787505"/>
          </a:xfrm>
          <a:custGeom>
            <a:avLst/>
            <a:gdLst/>
            <a:ahLst/>
            <a:cxnLst/>
            <a:rect r="r" b="b" t="t" l="l"/>
            <a:pathLst>
              <a:path h="787505" w="1827544">
                <a:moveTo>
                  <a:pt x="0" y="0"/>
                </a:moveTo>
                <a:lnTo>
                  <a:pt x="1827543" y="0"/>
                </a:lnTo>
                <a:lnTo>
                  <a:pt x="1827543" y="787505"/>
                </a:lnTo>
                <a:lnTo>
                  <a:pt x="0" y="7875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9740285">
            <a:off x="15177841" y="7104714"/>
            <a:ext cx="1827544" cy="787505"/>
          </a:xfrm>
          <a:custGeom>
            <a:avLst/>
            <a:gdLst/>
            <a:ahLst/>
            <a:cxnLst/>
            <a:rect r="r" b="b" t="t" l="l"/>
            <a:pathLst>
              <a:path h="787505" w="1827544">
                <a:moveTo>
                  <a:pt x="0" y="0"/>
                </a:moveTo>
                <a:lnTo>
                  <a:pt x="1827544" y="0"/>
                </a:lnTo>
                <a:lnTo>
                  <a:pt x="1827544" y="787505"/>
                </a:lnTo>
                <a:lnTo>
                  <a:pt x="0" y="7875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false" rot="0">
            <a:off x="16412849" y="1171144"/>
            <a:ext cx="1320252" cy="1409978"/>
          </a:xfrm>
          <a:custGeom>
            <a:avLst/>
            <a:gdLst/>
            <a:ahLst/>
            <a:cxnLst/>
            <a:rect r="r" b="b" t="t" l="l"/>
            <a:pathLst>
              <a:path h="1409978" w="1320252">
                <a:moveTo>
                  <a:pt x="1320252" y="0"/>
                </a:moveTo>
                <a:lnTo>
                  <a:pt x="0" y="0"/>
                </a:lnTo>
                <a:lnTo>
                  <a:pt x="0" y="1409978"/>
                </a:lnTo>
                <a:lnTo>
                  <a:pt x="1320252" y="1409978"/>
                </a:lnTo>
                <a:lnTo>
                  <a:pt x="132025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false" rot="0">
            <a:off x="12527657" y="7099867"/>
            <a:ext cx="746468" cy="797199"/>
          </a:xfrm>
          <a:custGeom>
            <a:avLst/>
            <a:gdLst/>
            <a:ahLst/>
            <a:cxnLst/>
            <a:rect r="r" b="b" t="t" l="l"/>
            <a:pathLst>
              <a:path h="797199" w="746468">
                <a:moveTo>
                  <a:pt x="746468" y="0"/>
                </a:moveTo>
                <a:lnTo>
                  <a:pt x="0" y="0"/>
                </a:lnTo>
                <a:lnTo>
                  <a:pt x="0" y="797199"/>
                </a:lnTo>
                <a:lnTo>
                  <a:pt x="746468" y="797199"/>
                </a:lnTo>
                <a:lnTo>
                  <a:pt x="7464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1" id="21"/>
          <p:cNvGrpSpPr/>
          <p:nvPr/>
        </p:nvGrpSpPr>
        <p:grpSpPr>
          <a:xfrm rot="0">
            <a:off x="-557510" y="-1295765"/>
            <a:ext cx="19403020" cy="2466909"/>
            <a:chOff x="0" y="0"/>
            <a:chExt cx="5110260" cy="649721"/>
          </a:xfrm>
        </p:grpSpPr>
        <p:sp>
          <p:nvSpPr>
            <p:cNvPr name="Freeform 22" id="22"/>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F6234"/>
            </a:solidFill>
          </p:spPr>
        </p:sp>
        <p:sp>
          <p:nvSpPr>
            <p:cNvPr name="TextBox 23" id="23"/>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326803" y="3021932"/>
            <a:ext cx="15634395" cy="2581275"/>
          </a:xfrm>
          <a:prstGeom prst="rect">
            <a:avLst/>
          </a:prstGeom>
        </p:spPr>
        <p:txBody>
          <a:bodyPr anchor="t" rtlCol="false" tIns="0" lIns="0" bIns="0" rIns="0">
            <a:spAutoFit/>
          </a:bodyPr>
          <a:lstStyle/>
          <a:p>
            <a:pPr algn="ctr">
              <a:lnSpc>
                <a:spcPts val="21000"/>
              </a:lnSpc>
            </a:pPr>
            <a:r>
              <a:rPr lang="en-US" sz="15000">
                <a:solidFill>
                  <a:srgbClr val="1E302C"/>
                </a:solidFill>
                <a:latin typeface="League Gothic"/>
                <a:ea typeface="League Gothic"/>
                <a:cs typeface="League Gothic"/>
                <a:sym typeface="League Gothic"/>
              </a:rPr>
              <a:t>CONVERSION OF TEMPERATURE</a:t>
            </a:r>
          </a:p>
        </p:txBody>
      </p:sp>
      <p:sp>
        <p:nvSpPr>
          <p:cNvPr name="TextBox 25" id="25"/>
          <p:cNvSpPr txBox="true"/>
          <p:nvPr/>
        </p:nvSpPr>
        <p:spPr>
          <a:xfrm rot="0">
            <a:off x="1326803" y="5469857"/>
            <a:ext cx="8815913" cy="1193800"/>
          </a:xfrm>
          <a:prstGeom prst="rect">
            <a:avLst/>
          </a:prstGeom>
        </p:spPr>
        <p:txBody>
          <a:bodyPr anchor="t" rtlCol="false" tIns="0" lIns="0" bIns="0" rIns="0">
            <a:spAutoFit/>
          </a:bodyPr>
          <a:lstStyle/>
          <a:p>
            <a:pPr algn="r">
              <a:lnSpc>
                <a:spcPts val="9799"/>
              </a:lnSpc>
              <a:spcBef>
                <a:spcPct val="0"/>
              </a:spcBef>
            </a:pPr>
            <a:r>
              <a:rPr lang="en-US" sz="6999">
                <a:solidFill>
                  <a:srgbClr val="8F6234"/>
                </a:solidFill>
                <a:latin typeface="Amsterdam Four"/>
                <a:ea typeface="Amsterdam Four"/>
                <a:cs typeface="Amsterdam Four"/>
                <a:sym typeface="Amsterdam Four"/>
              </a:rPr>
              <a:t>from Celcius to Farenheit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DAFA8"/>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777821" y="3152681"/>
            <a:ext cx="4484627" cy="44846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39857" y="1247331"/>
            <a:ext cx="4275928" cy="427592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2854737">
            <a:off x="15286494" y="2726068"/>
            <a:ext cx="1980059" cy="853226"/>
          </a:xfrm>
          <a:custGeom>
            <a:avLst/>
            <a:gdLst/>
            <a:ahLst/>
            <a:cxnLst/>
            <a:rect r="r" b="b" t="t" l="l"/>
            <a:pathLst>
              <a:path h="853226" w="1980059">
                <a:moveTo>
                  <a:pt x="0" y="0"/>
                </a:moveTo>
                <a:lnTo>
                  <a:pt x="1980059" y="0"/>
                </a:lnTo>
                <a:lnTo>
                  <a:pt x="1980059" y="853225"/>
                </a:lnTo>
                <a:lnTo>
                  <a:pt x="0" y="853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false" rot="0">
            <a:off x="9804807" y="2312956"/>
            <a:ext cx="1572574" cy="1679448"/>
          </a:xfrm>
          <a:custGeom>
            <a:avLst/>
            <a:gdLst/>
            <a:ahLst/>
            <a:cxnLst/>
            <a:rect r="r" b="b" t="t" l="l"/>
            <a:pathLst>
              <a:path h="1679448" w="1572574">
                <a:moveTo>
                  <a:pt x="1572574" y="0"/>
                </a:moveTo>
                <a:lnTo>
                  <a:pt x="0" y="0"/>
                </a:lnTo>
                <a:lnTo>
                  <a:pt x="0" y="1679449"/>
                </a:lnTo>
                <a:lnTo>
                  <a:pt x="1572574" y="1679449"/>
                </a:lnTo>
                <a:lnTo>
                  <a:pt x="1572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5971373" y="7395099"/>
            <a:ext cx="643585" cy="687324"/>
          </a:xfrm>
          <a:custGeom>
            <a:avLst/>
            <a:gdLst/>
            <a:ahLst/>
            <a:cxnLst/>
            <a:rect r="r" b="b" t="t" l="l"/>
            <a:pathLst>
              <a:path h="687324" w="643585">
                <a:moveTo>
                  <a:pt x="0" y="0"/>
                </a:moveTo>
                <a:lnTo>
                  <a:pt x="643586" y="0"/>
                </a:lnTo>
                <a:lnTo>
                  <a:pt x="643586" y="687324"/>
                </a:lnTo>
                <a:lnTo>
                  <a:pt x="0" y="6873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388372" y="1883139"/>
            <a:ext cx="7054826" cy="1907574"/>
          </a:xfrm>
          <a:custGeom>
            <a:avLst/>
            <a:gdLst/>
            <a:ahLst/>
            <a:cxnLst/>
            <a:rect r="r" b="b" t="t" l="l"/>
            <a:pathLst>
              <a:path h="1907574" w="7054826">
                <a:moveTo>
                  <a:pt x="0" y="0"/>
                </a:moveTo>
                <a:lnTo>
                  <a:pt x="7054826" y="0"/>
                </a:lnTo>
                <a:lnTo>
                  <a:pt x="7054826" y="1907574"/>
                </a:lnTo>
                <a:lnTo>
                  <a:pt x="0" y="1907574"/>
                </a:lnTo>
                <a:lnTo>
                  <a:pt x="0" y="0"/>
                </a:lnTo>
                <a:close/>
              </a:path>
            </a:pathLst>
          </a:custGeom>
          <a:blipFill>
            <a:blip r:embed="rId6"/>
            <a:stretch>
              <a:fillRect l="0" t="0" r="0" b="0"/>
            </a:stretch>
          </a:blipFill>
        </p:spPr>
      </p:sp>
      <p:sp>
        <p:nvSpPr>
          <p:cNvPr name="Freeform 15" id="15"/>
          <p:cNvSpPr/>
          <p:nvPr/>
        </p:nvSpPr>
        <p:spPr>
          <a:xfrm flipH="false" flipV="false" rot="0">
            <a:off x="1388372" y="4405429"/>
            <a:ext cx="8194364" cy="1086000"/>
          </a:xfrm>
          <a:custGeom>
            <a:avLst/>
            <a:gdLst/>
            <a:ahLst/>
            <a:cxnLst/>
            <a:rect r="r" b="b" t="t" l="l"/>
            <a:pathLst>
              <a:path h="1086000" w="8194364">
                <a:moveTo>
                  <a:pt x="0" y="0"/>
                </a:moveTo>
                <a:lnTo>
                  <a:pt x="8194364" y="0"/>
                </a:lnTo>
                <a:lnTo>
                  <a:pt x="8194364" y="1086000"/>
                </a:lnTo>
                <a:lnTo>
                  <a:pt x="0" y="1086000"/>
                </a:lnTo>
                <a:lnTo>
                  <a:pt x="0" y="0"/>
                </a:lnTo>
                <a:close/>
              </a:path>
            </a:pathLst>
          </a:custGeom>
          <a:blipFill>
            <a:blip r:embed="rId7"/>
            <a:stretch>
              <a:fillRect l="0" t="0" r="0" b="0"/>
            </a:stretch>
          </a:blipFill>
        </p:spPr>
      </p:sp>
      <p:sp>
        <p:nvSpPr>
          <p:cNvPr name="Freeform 16" id="16"/>
          <p:cNvSpPr/>
          <p:nvPr/>
        </p:nvSpPr>
        <p:spPr>
          <a:xfrm flipH="false" flipV="false" rot="0">
            <a:off x="1388372" y="6035602"/>
            <a:ext cx="8194364" cy="2473770"/>
          </a:xfrm>
          <a:custGeom>
            <a:avLst/>
            <a:gdLst/>
            <a:ahLst/>
            <a:cxnLst/>
            <a:rect r="r" b="b" t="t" l="l"/>
            <a:pathLst>
              <a:path h="2473770" w="8194364">
                <a:moveTo>
                  <a:pt x="0" y="0"/>
                </a:moveTo>
                <a:lnTo>
                  <a:pt x="8194364" y="0"/>
                </a:lnTo>
                <a:lnTo>
                  <a:pt x="8194364" y="2473770"/>
                </a:lnTo>
                <a:lnTo>
                  <a:pt x="0" y="2473770"/>
                </a:lnTo>
                <a:lnTo>
                  <a:pt x="0" y="0"/>
                </a:lnTo>
                <a:close/>
              </a:path>
            </a:pathLst>
          </a:custGeom>
          <a:blipFill>
            <a:blip r:embed="rId8"/>
            <a:stretch>
              <a:fillRect l="0" t="0" r="0" b="0"/>
            </a:stretch>
          </a:blipFill>
        </p:spPr>
      </p:sp>
      <p:sp>
        <p:nvSpPr>
          <p:cNvPr name="TextBox 17" id="17"/>
          <p:cNvSpPr txBox="true"/>
          <p:nvPr/>
        </p:nvSpPr>
        <p:spPr>
          <a:xfrm rot="0">
            <a:off x="1388372" y="391512"/>
            <a:ext cx="17146986" cy="1344930"/>
          </a:xfrm>
          <a:prstGeom prst="rect">
            <a:avLst/>
          </a:prstGeom>
        </p:spPr>
        <p:txBody>
          <a:bodyPr anchor="t" rtlCol="false" tIns="0" lIns="0" bIns="0" rIns="0">
            <a:spAutoFit/>
          </a:bodyPr>
          <a:lstStyle/>
          <a:p>
            <a:pPr algn="l">
              <a:lnSpc>
                <a:spcPts val="10919"/>
              </a:lnSpc>
              <a:spcBef>
                <a:spcPct val="0"/>
              </a:spcBef>
            </a:pPr>
            <a:r>
              <a:rPr lang="en-US" sz="7800">
                <a:solidFill>
                  <a:srgbClr val="1E302C"/>
                </a:solidFill>
                <a:latin typeface="League Gothic"/>
                <a:ea typeface="League Gothic"/>
                <a:cs typeface="League Gothic"/>
                <a:sym typeface="League Gothic"/>
              </a:rPr>
              <a:t>CONVERSION OF TEMPERATURE FROM CELCIUS TO FARENHEIT </a:t>
            </a:r>
          </a:p>
        </p:txBody>
      </p:sp>
      <p:sp>
        <p:nvSpPr>
          <p:cNvPr name="TextBox 18" id="18"/>
          <p:cNvSpPr txBox="true"/>
          <p:nvPr/>
        </p:nvSpPr>
        <p:spPr>
          <a:xfrm rot="0">
            <a:off x="11377381" y="3505724"/>
            <a:ext cx="4915785" cy="3489325"/>
          </a:xfrm>
          <a:prstGeom prst="rect">
            <a:avLst/>
          </a:prstGeom>
        </p:spPr>
        <p:txBody>
          <a:bodyPr anchor="t" rtlCol="false" tIns="0" lIns="0" bIns="0" rIns="0">
            <a:spAutoFit/>
          </a:bodyPr>
          <a:lstStyle/>
          <a:p>
            <a:pPr algn="ctr">
              <a:lnSpc>
                <a:spcPts val="3499"/>
              </a:lnSpc>
            </a:pPr>
            <a:r>
              <a:rPr lang="en-US" sz="2499">
                <a:solidFill>
                  <a:srgbClr val="1E302C"/>
                </a:solidFill>
                <a:latin typeface="Open Sans Bold"/>
                <a:ea typeface="Open Sans Bold"/>
                <a:cs typeface="Open Sans Bold"/>
                <a:sym typeface="Open Sans Bold"/>
              </a:rPr>
              <a:t>obtained a chart for the conservation of temperature from celcius to farenheit by inserting the temperature of the way of the unit of celcius into the chart will result in the temperature in the units of farenheit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F6234"/>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613999" y="1417203"/>
            <a:ext cx="3985175" cy="398517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629343" y="5216486"/>
            <a:ext cx="3653311" cy="365331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188022" y="4460207"/>
            <a:ext cx="3224827" cy="3224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1551290" y="3171577"/>
            <a:ext cx="1636731" cy="163673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1998955">
            <a:off x="10866530" y="2705604"/>
            <a:ext cx="1827544" cy="787505"/>
          </a:xfrm>
          <a:custGeom>
            <a:avLst/>
            <a:gdLst/>
            <a:ahLst/>
            <a:cxnLst/>
            <a:rect r="r" b="b" t="t" l="l"/>
            <a:pathLst>
              <a:path h="787505" w="1827544">
                <a:moveTo>
                  <a:pt x="0" y="0"/>
                </a:moveTo>
                <a:lnTo>
                  <a:pt x="1827543" y="0"/>
                </a:lnTo>
                <a:lnTo>
                  <a:pt x="1827543" y="787505"/>
                </a:lnTo>
                <a:lnTo>
                  <a:pt x="0" y="7875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9740285">
            <a:off x="15177841" y="7104714"/>
            <a:ext cx="1827544" cy="787505"/>
          </a:xfrm>
          <a:custGeom>
            <a:avLst/>
            <a:gdLst/>
            <a:ahLst/>
            <a:cxnLst/>
            <a:rect r="r" b="b" t="t" l="l"/>
            <a:pathLst>
              <a:path h="787505" w="1827544">
                <a:moveTo>
                  <a:pt x="0" y="0"/>
                </a:moveTo>
                <a:lnTo>
                  <a:pt x="1827544" y="0"/>
                </a:lnTo>
                <a:lnTo>
                  <a:pt x="1827544" y="787505"/>
                </a:lnTo>
                <a:lnTo>
                  <a:pt x="0" y="7875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false" rot="0">
            <a:off x="16412849" y="1171144"/>
            <a:ext cx="1320252" cy="1409978"/>
          </a:xfrm>
          <a:custGeom>
            <a:avLst/>
            <a:gdLst/>
            <a:ahLst/>
            <a:cxnLst/>
            <a:rect r="r" b="b" t="t" l="l"/>
            <a:pathLst>
              <a:path h="1409978" w="1320252">
                <a:moveTo>
                  <a:pt x="1320252" y="0"/>
                </a:moveTo>
                <a:lnTo>
                  <a:pt x="0" y="0"/>
                </a:lnTo>
                <a:lnTo>
                  <a:pt x="0" y="1409978"/>
                </a:lnTo>
                <a:lnTo>
                  <a:pt x="1320252" y="1409978"/>
                </a:lnTo>
                <a:lnTo>
                  <a:pt x="132025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false" rot="0">
            <a:off x="12527657" y="7099867"/>
            <a:ext cx="746468" cy="797199"/>
          </a:xfrm>
          <a:custGeom>
            <a:avLst/>
            <a:gdLst/>
            <a:ahLst/>
            <a:cxnLst/>
            <a:rect r="r" b="b" t="t" l="l"/>
            <a:pathLst>
              <a:path h="797199" w="746468">
                <a:moveTo>
                  <a:pt x="746468" y="0"/>
                </a:moveTo>
                <a:lnTo>
                  <a:pt x="0" y="0"/>
                </a:lnTo>
                <a:lnTo>
                  <a:pt x="0" y="797199"/>
                </a:lnTo>
                <a:lnTo>
                  <a:pt x="746468" y="797199"/>
                </a:lnTo>
                <a:lnTo>
                  <a:pt x="7464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1" id="21"/>
          <p:cNvGrpSpPr/>
          <p:nvPr/>
        </p:nvGrpSpPr>
        <p:grpSpPr>
          <a:xfrm rot="0">
            <a:off x="-557510" y="-1295765"/>
            <a:ext cx="19403020" cy="2466909"/>
            <a:chOff x="0" y="0"/>
            <a:chExt cx="5110260" cy="649721"/>
          </a:xfrm>
        </p:grpSpPr>
        <p:sp>
          <p:nvSpPr>
            <p:cNvPr name="Freeform 22" id="22"/>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F6234"/>
            </a:solidFill>
          </p:spPr>
        </p:sp>
        <p:sp>
          <p:nvSpPr>
            <p:cNvPr name="TextBox 23" id="23"/>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3106092" y="3021932"/>
            <a:ext cx="12075815" cy="2581275"/>
          </a:xfrm>
          <a:prstGeom prst="rect">
            <a:avLst/>
          </a:prstGeom>
        </p:spPr>
        <p:txBody>
          <a:bodyPr anchor="t" rtlCol="false" tIns="0" lIns="0" bIns="0" rIns="0">
            <a:spAutoFit/>
          </a:bodyPr>
          <a:lstStyle/>
          <a:p>
            <a:pPr algn="ctr">
              <a:lnSpc>
                <a:spcPts val="21000"/>
              </a:lnSpc>
            </a:pPr>
            <a:r>
              <a:rPr lang="en-US" sz="15000">
                <a:solidFill>
                  <a:srgbClr val="1E302C"/>
                </a:solidFill>
                <a:latin typeface="League Gothic"/>
                <a:ea typeface="League Gothic"/>
                <a:cs typeface="League Gothic"/>
                <a:sym typeface="League Gothic"/>
              </a:rPr>
              <a:t>DETERMINES A NUMBER</a:t>
            </a:r>
          </a:p>
        </p:txBody>
      </p:sp>
      <p:sp>
        <p:nvSpPr>
          <p:cNvPr name="TextBox 25" id="25"/>
          <p:cNvSpPr txBox="true"/>
          <p:nvPr/>
        </p:nvSpPr>
        <p:spPr>
          <a:xfrm rot="0">
            <a:off x="2023401" y="5469857"/>
            <a:ext cx="11250724" cy="1193800"/>
          </a:xfrm>
          <a:prstGeom prst="rect">
            <a:avLst/>
          </a:prstGeom>
        </p:spPr>
        <p:txBody>
          <a:bodyPr anchor="t" rtlCol="false" tIns="0" lIns="0" bIns="0" rIns="0">
            <a:spAutoFit/>
          </a:bodyPr>
          <a:lstStyle/>
          <a:p>
            <a:pPr algn="r">
              <a:lnSpc>
                <a:spcPts val="9799"/>
              </a:lnSpc>
              <a:spcBef>
                <a:spcPct val="0"/>
              </a:spcBef>
            </a:pPr>
            <a:r>
              <a:rPr lang="en-US" sz="6999">
                <a:solidFill>
                  <a:srgbClr val="8F6234"/>
                </a:solidFill>
                <a:latin typeface="Amsterdam Four"/>
                <a:ea typeface="Amsterdam Four"/>
                <a:cs typeface="Amsterdam Four"/>
                <a:sym typeface="Amsterdam Four"/>
              </a:rPr>
              <a:t>Based on Strange and Even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DAFA8"/>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732303" y="1911905"/>
            <a:ext cx="3053192" cy="305319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5757086" y="1916415"/>
            <a:ext cx="2050916" cy="205091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8D5C">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999785" y="3168805"/>
            <a:ext cx="1565519" cy="15655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302C">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7476139" y="3951565"/>
            <a:ext cx="1565519" cy="156551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true" flipV="false" rot="0">
            <a:off x="1053094" y="5044553"/>
            <a:ext cx="777604" cy="830451"/>
          </a:xfrm>
          <a:custGeom>
            <a:avLst/>
            <a:gdLst/>
            <a:ahLst/>
            <a:cxnLst/>
            <a:rect r="r" b="b" t="t" l="l"/>
            <a:pathLst>
              <a:path h="830451" w="777604">
                <a:moveTo>
                  <a:pt x="777604" y="0"/>
                </a:moveTo>
                <a:lnTo>
                  <a:pt x="0" y="0"/>
                </a:lnTo>
                <a:lnTo>
                  <a:pt x="0" y="830451"/>
                </a:lnTo>
                <a:lnTo>
                  <a:pt x="777604" y="830451"/>
                </a:lnTo>
                <a:lnTo>
                  <a:pt x="77760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6289594" y="6667744"/>
            <a:ext cx="1038105" cy="1108655"/>
          </a:xfrm>
          <a:custGeom>
            <a:avLst/>
            <a:gdLst/>
            <a:ahLst/>
            <a:cxnLst/>
            <a:rect r="r" b="b" t="t" l="l"/>
            <a:pathLst>
              <a:path h="1108655" w="1038105">
                <a:moveTo>
                  <a:pt x="0" y="0"/>
                </a:moveTo>
                <a:lnTo>
                  <a:pt x="1038105" y="0"/>
                </a:lnTo>
                <a:lnTo>
                  <a:pt x="1038105" y="1108655"/>
                </a:lnTo>
                <a:lnTo>
                  <a:pt x="0" y="11086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028700" y="2759630"/>
            <a:ext cx="7230199" cy="2383870"/>
          </a:xfrm>
          <a:custGeom>
            <a:avLst/>
            <a:gdLst/>
            <a:ahLst/>
            <a:cxnLst/>
            <a:rect r="r" b="b" t="t" l="l"/>
            <a:pathLst>
              <a:path h="2383870" w="7230199">
                <a:moveTo>
                  <a:pt x="0" y="0"/>
                </a:moveTo>
                <a:lnTo>
                  <a:pt x="7230199" y="0"/>
                </a:lnTo>
                <a:lnTo>
                  <a:pt x="7230199" y="2383870"/>
                </a:lnTo>
                <a:lnTo>
                  <a:pt x="0" y="2383870"/>
                </a:lnTo>
                <a:lnTo>
                  <a:pt x="0" y="0"/>
                </a:lnTo>
                <a:close/>
              </a:path>
            </a:pathLst>
          </a:custGeom>
          <a:blipFill>
            <a:blip r:embed="rId6"/>
            <a:stretch>
              <a:fillRect l="0" t="0" r="0" b="0"/>
            </a:stretch>
          </a:blipFill>
        </p:spPr>
      </p:sp>
      <p:sp>
        <p:nvSpPr>
          <p:cNvPr name="Freeform 20" id="20"/>
          <p:cNvSpPr/>
          <p:nvPr/>
        </p:nvSpPr>
        <p:spPr>
          <a:xfrm flipH="false" flipV="false" rot="0">
            <a:off x="8944205" y="2941873"/>
            <a:ext cx="8128770" cy="1312535"/>
          </a:xfrm>
          <a:custGeom>
            <a:avLst/>
            <a:gdLst/>
            <a:ahLst/>
            <a:cxnLst/>
            <a:rect r="r" b="b" t="t" l="l"/>
            <a:pathLst>
              <a:path h="1312535" w="8128770">
                <a:moveTo>
                  <a:pt x="0" y="0"/>
                </a:moveTo>
                <a:lnTo>
                  <a:pt x="8128770" y="0"/>
                </a:lnTo>
                <a:lnTo>
                  <a:pt x="8128770" y="1312536"/>
                </a:lnTo>
                <a:lnTo>
                  <a:pt x="0" y="1312536"/>
                </a:lnTo>
                <a:lnTo>
                  <a:pt x="0" y="0"/>
                </a:lnTo>
                <a:close/>
              </a:path>
            </a:pathLst>
          </a:custGeom>
          <a:blipFill>
            <a:blip r:embed="rId7"/>
            <a:stretch>
              <a:fillRect l="0" t="0" r="0" b="0"/>
            </a:stretch>
          </a:blipFill>
        </p:spPr>
      </p:sp>
      <p:sp>
        <p:nvSpPr>
          <p:cNvPr name="Freeform 21" id="21"/>
          <p:cNvSpPr/>
          <p:nvPr/>
        </p:nvSpPr>
        <p:spPr>
          <a:xfrm flipH="false" flipV="false" rot="0">
            <a:off x="8944205" y="5044553"/>
            <a:ext cx="8128770" cy="1589626"/>
          </a:xfrm>
          <a:custGeom>
            <a:avLst/>
            <a:gdLst/>
            <a:ahLst/>
            <a:cxnLst/>
            <a:rect r="r" b="b" t="t" l="l"/>
            <a:pathLst>
              <a:path h="1589626" w="8128770">
                <a:moveTo>
                  <a:pt x="0" y="0"/>
                </a:moveTo>
                <a:lnTo>
                  <a:pt x="8128770" y="0"/>
                </a:lnTo>
                <a:lnTo>
                  <a:pt x="8128770" y="1589626"/>
                </a:lnTo>
                <a:lnTo>
                  <a:pt x="0" y="1589626"/>
                </a:lnTo>
                <a:lnTo>
                  <a:pt x="0" y="0"/>
                </a:lnTo>
                <a:close/>
              </a:path>
            </a:pathLst>
          </a:custGeom>
          <a:blipFill>
            <a:blip r:embed="rId8"/>
            <a:stretch>
              <a:fillRect l="0" t="0" r="0" b="0"/>
            </a:stretch>
          </a:blipFill>
        </p:spPr>
      </p:sp>
      <p:sp>
        <p:nvSpPr>
          <p:cNvPr name="TextBox 22" id="22"/>
          <p:cNvSpPr txBox="true"/>
          <p:nvPr/>
        </p:nvSpPr>
        <p:spPr>
          <a:xfrm rot="0">
            <a:off x="1053094" y="566975"/>
            <a:ext cx="13803005" cy="1344930"/>
          </a:xfrm>
          <a:prstGeom prst="rect">
            <a:avLst/>
          </a:prstGeom>
        </p:spPr>
        <p:txBody>
          <a:bodyPr anchor="t" rtlCol="false" tIns="0" lIns="0" bIns="0" rIns="0">
            <a:spAutoFit/>
          </a:bodyPr>
          <a:lstStyle/>
          <a:p>
            <a:pPr algn="l">
              <a:lnSpc>
                <a:spcPts val="10919"/>
              </a:lnSpc>
              <a:spcBef>
                <a:spcPct val="0"/>
              </a:spcBef>
            </a:pPr>
            <a:r>
              <a:rPr lang="en-US" sz="7800">
                <a:solidFill>
                  <a:srgbClr val="1E302C"/>
                </a:solidFill>
                <a:latin typeface="League Gothic"/>
                <a:ea typeface="League Gothic"/>
                <a:cs typeface="League Gothic"/>
                <a:sym typeface="League Gothic"/>
              </a:rPr>
              <a:t>DETERMINES STRANGE AND EVEN NUMBERS</a:t>
            </a:r>
          </a:p>
        </p:txBody>
      </p:sp>
      <p:sp>
        <p:nvSpPr>
          <p:cNvPr name="TextBox 23" id="23"/>
          <p:cNvSpPr txBox="true"/>
          <p:nvPr/>
        </p:nvSpPr>
        <p:spPr>
          <a:xfrm rot="0">
            <a:off x="1441896" y="6110821"/>
            <a:ext cx="6289594" cy="2174875"/>
          </a:xfrm>
          <a:prstGeom prst="rect">
            <a:avLst/>
          </a:prstGeom>
        </p:spPr>
        <p:txBody>
          <a:bodyPr anchor="t" rtlCol="false" tIns="0" lIns="0" bIns="0" rIns="0">
            <a:spAutoFit/>
          </a:bodyPr>
          <a:lstStyle/>
          <a:p>
            <a:pPr algn="ctr">
              <a:lnSpc>
                <a:spcPts val="3499"/>
              </a:lnSpc>
            </a:pPr>
            <a:r>
              <a:rPr lang="en-US" sz="2499">
                <a:solidFill>
                  <a:srgbClr val="1E302C"/>
                </a:solidFill>
                <a:latin typeface="Open Sans Bold"/>
                <a:ea typeface="Open Sans Bold"/>
                <a:cs typeface="Open Sans Bold"/>
                <a:sym typeface="Open Sans Bold"/>
              </a:rPr>
              <a:t>obtained a chart to determine a number including a strange or even number by entering a number. and will be known such numbers including strange or even numbers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F6234"/>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613999" y="1417203"/>
            <a:ext cx="3985175" cy="398517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629343" y="5216486"/>
            <a:ext cx="3653311" cy="365331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188022" y="4460207"/>
            <a:ext cx="3224827" cy="3224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1551290" y="3171577"/>
            <a:ext cx="1636731" cy="163673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1998955">
            <a:off x="10866530" y="2705604"/>
            <a:ext cx="1827544" cy="787505"/>
          </a:xfrm>
          <a:custGeom>
            <a:avLst/>
            <a:gdLst/>
            <a:ahLst/>
            <a:cxnLst/>
            <a:rect r="r" b="b" t="t" l="l"/>
            <a:pathLst>
              <a:path h="787505" w="1827544">
                <a:moveTo>
                  <a:pt x="0" y="0"/>
                </a:moveTo>
                <a:lnTo>
                  <a:pt x="1827543" y="0"/>
                </a:lnTo>
                <a:lnTo>
                  <a:pt x="1827543" y="787505"/>
                </a:lnTo>
                <a:lnTo>
                  <a:pt x="0" y="7875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9740285">
            <a:off x="15177841" y="7104714"/>
            <a:ext cx="1827544" cy="787505"/>
          </a:xfrm>
          <a:custGeom>
            <a:avLst/>
            <a:gdLst/>
            <a:ahLst/>
            <a:cxnLst/>
            <a:rect r="r" b="b" t="t" l="l"/>
            <a:pathLst>
              <a:path h="787505" w="1827544">
                <a:moveTo>
                  <a:pt x="0" y="0"/>
                </a:moveTo>
                <a:lnTo>
                  <a:pt x="1827544" y="0"/>
                </a:lnTo>
                <a:lnTo>
                  <a:pt x="1827544" y="787505"/>
                </a:lnTo>
                <a:lnTo>
                  <a:pt x="0" y="7875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false" rot="0">
            <a:off x="16412849" y="1171144"/>
            <a:ext cx="1320252" cy="1409978"/>
          </a:xfrm>
          <a:custGeom>
            <a:avLst/>
            <a:gdLst/>
            <a:ahLst/>
            <a:cxnLst/>
            <a:rect r="r" b="b" t="t" l="l"/>
            <a:pathLst>
              <a:path h="1409978" w="1320252">
                <a:moveTo>
                  <a:pt x="1320252" y="0"/>
                </a:moveTo>
                <a:lnTo>
                  <a:pt x="0" y="0"/>
                </a:lnTo>
                <a:lnTo>
                  <a:pt x="0" y="1409978"/>
                </a:lnTo>
                <a:lnTo>
                  <a:pt x="1320252" y="1409978"/>
                </a:lnTo>
                <a:lnTo>
                  <a:pt x="132025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false" rot="0">
            <a:off x="12527657" y="7099867"/>
            <a:ext cx="746468" cy="797199"/>
          </a:xfrm>
          <a:custGeom>
            <a:avLst/>
            <a:gdLst/>
            <a:ahLst/>
            <a:cxnLst/>
            <a:rect r="r" b="b" t="t" l="l"/>
            <a:pathLst>
              <a:path h="797199" w="746468">
                <a:moveTo>
                  <a:pt x="746468" y="0"/>
                </a:moveTo>
                <a:lnTo>
                  <a:pt x="0" y="0"/>
                </a:lnTo>
                <a:lnTo>
                  <a:pt x="0" y="797199"/>
                </a:lnTo>
                <a:lnTo>
                  <a:pt x="746468" y="797199"/>
                </a:lnTo>
                <a:lnTo>
                  <a:pt x="7464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1" id="21"/>
          <p:cNvGrpSpPr/>
          <p:nvPr/>
        </p:nvGrpSpPr>
        <p:grpSpPr>
          <a:xfrm rot="0">
            <a:off x="-557510" y="-1295765"/>
            <a:ext cx="19403020" cy="2466909"/>
            <a:chOff x="0" y="0"/>
            <a:chExt cx="5110260" cy="649721"/>
          </a:xfrm>
        </p:grpSpPr>
        <p:sp>
          <p:nvSpPr>
            <p:cNvPr name="Freeform 22" id="22"/>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F6234"/>
            </a:solidFill>
          </p:spPr>
        </p:sp>
        <p:sp>
          <p:nvSpPr>
            <p:cNvPr name="TextBox 23" id="23"/>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6647458" y="3021932"/>
            <a:ext cx="4993085" cy="2581275"/>
          </a:xfrm>
          <a:prstGeom prst="rect">
            <a:avLst/>
          </a:prstGeom>
        </p:spPr>
        <p:txBody>
          <a:bodyPr anchor="t" rtlCol="false" tIns="0" lIns="0" bIns="0" rIns="0">
            <a:spAutoFit/>
          </a:bodyPr>
          <a:lstStyle/>
          <a:p>
            <a:pPr algn="ctr">
              <a:lnSpc>
                <a:spcPts val="21000"/>
              </a:lnSpc>
            </a:pPr>
            <a:r>
              <a:rPr lang="en-US" sz="15000">
                <a:solidFill>
                  <a:srgbClr val="1E302C"/>
                </a:solidFill>
                <a:latin typeface="League Gothic"/>
                <a:ea typeface="League Gothic"/>
                <a:cs typeface="League Gothic"/>
                <a:sym typeface="League Gothic"/>
              </a:rPr>
              <a:t>POKEMON</a:t>
            </a:r>
          </a:p>
        </p:txBody>
      </p:sp>
      <p:sp>
        <p:nvSpPr>
          <p:cNvPr name="TextBox 25" id="25"/>
          <p:cNvSpPr txBox="true"/>
          <p:nvPr/>
        </p:nvSpPr>
        <p:spPr>
          <a:xfrm rot="0">
            <a:off x="6192643" y="5652236"/>
            <a:ext cx="5029950" cy="1193800"/>
          </a:xfrm>
          <a:prstGeom prst="rect">
            <a:avLst/>
          </a:prstGeom>
        </p:spPr>
        <p:txBody>
          <a:bodyPr anchor="t" rtlCol="false" tIns="0" lIns="0" bIns="0" rIns="0">
            <a:spAutoFit/>
          </a:bodyPr>
          <a:lstStyle/>
          <a:p>
            <a:pPr algn="r">
              <a:lnSpc>
                <a:spcPts val="9799"/>
              </a:lnSpc>
              <a:spcBef>
                <a:spcPct val="0"/>
              </a:spcBef>
            </a:pPr>
            <a:r>
              <a:rPr lang="en-US" sz="6999">
                <a:solidFill>
                  <a:srgbClr val="8F6234"/>
                </a:solidFill>
                <a:latin typeface="Amsterdam Four"/>
                <a:ea typeface="Amsterdam Four"/>
                <a:cs typeface="Amsterdam Four"/>
                <a:sym typeface="Amsterdam Four"/>
              </a:rPr>
              <a:t>Data sheet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DAFA8"/>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112659" y="3385295"/>
            <a:ext cx="4484627" cy="44846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377381" y="1652749"/>
            <a:ext cx="4275928" cy="427592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1903489">
            <a:off x="15712399" y="2536959"/>
            <a:ext cx="1980059" cy="853226"/>
          </a:xfrm>
          <a:custGeom>
            <a:avLst/>
            <a:gdLst/>
            <a:ahLst/>
            <a:cxnLst/>
            <a:rect r="r" b="b" t="t" l="l"/>
            <a:pathLst>
              <a:path h="853226" w="1980059">
                <a:moveTo>
                  <a:pt x="0" y="0"/>
                </a:moveTo>
                <a:lnTo>
                  <a:pt x="1980059" y="0"/>
                </a:lnTo>
                <a:lnTo>
                  <a:pt x="1980059" y="853225"/>
                </a:lnTo>
                <a:lnTo>
                  <a:pt x="0" y="853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false" rot="0">
            <a:off x="15916142" y="6995049"/>
            <a:ext cx="1572574" cy="1679448"/>
          </a:xfrm>
          <a:custGeom>
            <a:avLst/>
            <a:gdLst/>
            <a:ahLst/>
            <a:cxnLst/>
            <a:rect r="r" b="b" t="t" l="l"/>
            <a:pathLst>
              <a:path h="1679448" w="1572574">
                <a:moveTo>
                  <a:pt x="1572574" y="0"/>
                </a:moveTo>
                <a:lnTo>
                  <a:pt x="0" y="0"/>
                </a:lnTo>
                <a:lnTo>
                  <a:pt x="0" y="1679448"/>
                </a:lnTo>
                <a:lnTo>
                  <a:pt x="1572574" y="1679448"/>
                </a:lnTo>
                <a:lnTo>
                  <a:pt x="1572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5314203" y="1392780"/>
            <a:ext cx="643585" cy="687324"/>
          </a:xfrm>
          <a:custGeom>
            <a:avLst/>
            <a:gdLst/>
            <a:ahLst/>
            <a:cxnLst/>
            <a:rect r="r" b="b" t="t" l="l"/>
            <a:pathLst>
              <a:path h="687324" w="643585">
                <a:moveTo>
                  <a:pt x="0" y="0"/>
                </a:moveTo>
                <a:lnTo>
                  <a:pt x="643586" y="0"/>
                </a:lnTo>
                <a:lnTo>
                  <a:pt x="643586" y="687324"/>
                </a:lnTo>
                <a:lnTo>
                  <a:pt x="0" y="6873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2871760" y="7147449"/>
            <a:ext cx="643585" cy="687324"/>
          </a:xfrm>
          <a:custGeom>
            <a:avLst/>
            <a:gdLst/>
            <a:ahLst/>
            <a:cxnLst/>
            <a:rect r="r" b="b" t="t" l="l"/>
            <a:pathLst>
              <a:path h="687324" w="643585">
                <a:moveTo>
                  <a:pt x="0" y="0"/>
                </a:moveTo>
                <a:lnTo>
                  <a:pt x="643585" y="0"/>
                </a:lnTo>
                <a:lnTo>
                  <a:pt x="643585" y="687324"/>
                </a:lnTo>
                <a:lnTo>
                  <a:pt x="0" y="6873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4573801" y="1028700"/>
            <a:ext cx="5748613" cy="1113606"/>
          </a:xfrm>
          <a:custGeom>
            <a:avLst/>
            <a:gdLst/>
            <a:ahLst/>
            <a:cxnLst/>
            <a:rect r="r" b="b" t="t" l="l"/>
            <a:pathLst>
              <a:path h="1113606" w="5748613">
                <a:moveTo>
                  <a:pt x="0" y="0"/>
                </a:moveTo>
                <a:lnTo>
                  <a:pt x="5748613" y="0"/>
                </a:lnTo>
                <a:lnTo>
                  <a:pt x="5748613" y="1113606"/>
                </a:lnTo>
                <a:lnTo>
                  <a:pt x="0" y="1113606"/>
                </a:lnTo>
                <a:lnTo>
                  <a:pt x="0" y="0"/>
                </a:lnTo>
                <a:close/>
              </a:path>
            </a:pathLst>
          </a:custGeom>
          <a:blipFill>
            <a:blip r:embed="rId6"/>
            <a:stretch>
              <a:fillRect l="0" t="0" r="0" b="0"/>
            </a:stretch>
          </a:blipFill>
        </p:spPr>
      </p:sp>
      <p:sp>
        <p:nvSpPr>
          <p:cNvPr name="Freeform 16" id="16"/>
          <p:cNvSpPr/>
          <p:nvPr/>
        </p:nvSpPr>
        <p:spPr>
          <a:xfrm flipH="false" flipV="false" rot="0">
            <a:off x="1597054" y="2475083"/>
            <a:ext cx="13717149" cy="5799740"/>
          </a:xfrm>
          <a:custGeom>
            <a:avLst/>
            <a:gdLst/>
            <a:ahLst/>
            <a:cxnLst/>
            <a:rect r="r" b="b" t="t" l="l"/>
            <a:pathLst>
              <a:path h="5799740" w="13717149">
                <a:moveTo>
                  <a:pt x="0" y="0"/>
                </a:moveTo>
                <a:lnTo>
                  <a:pt x="13717149" y="0"/>
                </a:lnTo>
                <a:lnTo>
                  <a:pt x="13717149" y="5799741"/>
                </a:lnTo>
                <a:lnTo>
                  <a:pt x="0" y="5799741"/>
                </a:lnTo>
                <a:lnTo>
                  <a:pt x="0" y="0"/>
                </a:lnTo>
                <a:close/>
              </a:path>
            </a:pathLst>
          </a:custGeom>
          <a:blipFill>
            <a:blip r:embed="rId7"/>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7EF"/>
        </a:solidFill>
      </p:bgPr>
    </p:bg>
    <p:spTree>
      <p:nvGrpSpPr>
        <p:cNvPr id="1" name=""/>
        <p:cNvGrpSpPr/>
        <p:nvPr/>
      </p:nvGrpSpPr>
      <p:grpSpPr>
        <a:xfrm>
          <a:off x="0" y="0"/>
          <a:ext cx="0" cy="0"/>
          <a:chOff x="0" y="0"/>
          <a:chExt cx="0" cy="0"/>
        </a:xfrm>
      </p:grpSpPr>
      <p:grpSp>
        <p:nvGrpSpPr>
          <p:cNvPr name="Group 2" id="2"/>
          <p:cNvGrpSpPr/>
          <p:nvPr/>
        </p:nvGrpSpPr>
        <p:grpSpPr>
          <a:xfrm rot="0">
            <a:off x="-557510" y="9053545"/>
            <a:ext cx="19403020" cy="2466909"/>
            <a:chOff x="0" y="0"/>
            <a:chExt cx="5110260" cy="649721"/>
          </a:xfrm>
        </p:grpSpPr>
        <p:sp>
          <p:nvSpPr>
            <p:cNvPr name="Freeform 3" id="3"/>
            <p:cNvSpPr/>
            <p:nvPr/>
          </p:nvSpPr>
          <p:spPr>
            <a:xfrm flipH="false" flipV="false" rot="0">
              <a:off x="0" y="0"/>
              <a:ext cx="5110261" cy="649721"/>
            </a:xfrm>
            <a:custGeom>
              <a:avLst/>
              <a:gdLst/>
              <a:ahLst/>
              <a:cxnLst/>
              <a:rect r="r" b="b" t="t" l="l"/>
              <a:pathLst>
                <a:path h="649721" w="5110261">
                  <a:moveTo>
                    <a:pt x="0" y="0"/>
                  </a:moveTo>
                  <a:lnTo>
                    <a:pt x="5110261" y="0"/>
                  </a:lnTo>
                  <a:lnTo>
                    <a:pt x="5110261" y="649721"/>
                  </a:lnTo>
                  <a:lnTo>
                    <a:pt x="0" y="649721"/>
                  </a:lnTo>
                  <a:close/>
                </a:path>
              </a:pathLst>
            </a:custGeom>
            <a:solidFill>
              <a:srgbClr val="8F6234"/>
            </a:solidFill>
          </p:spPr>
        </p:sp>
        <p:sp>
          <p:nvSpPr>
            <p:cNvPr name="TextBox 4" id="4"/>
            <p:cNvSpPr txBox="true"/>
            <p:nvPr/>
          </p:nvSpPr>
          <p:spPr>
            <a:xfrm>
              <a:off x="0" y="-76200"/>
              <a:ext cx="5110260" cy="7259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75041" y="5322804"/>
            <a:ext cx="3053192" cy="305319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7" id="7"/>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28700" y="5989554"/>
            <a:ext cx="2050916" cy="205091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alpha val="40000"/>
              </a:srgbClr>
            </a:solidFill>
          </p:spPr>
        </p:sp>
        <p:sp>
          <p:nvSpPr>
            <p:cNvPr name="TextBox 10" id="10"/>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966026" y="4677019"/>
            <a:ext cx="1565519" cy="15655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302C">
                <a:alpha val="40000"/>
              </a:srgbClr>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792282" y="6716432"/>
            <a:ext cx="1565519" cy="156551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E302C">
                <a:alpha val="40000"/>
              </a:srgbClr>
            </a:solidFill>
          </p:spPr>
        </p:sp>
        <p:sp>
          <p:nvSpPr>
            <p:cNvPr name="TextBox 16" id="16"/>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1957934">
            <a:off x="6212558" y="4746560"/>
            <a:ext cx="1842335" cy="793879"/>
          </a:xfrm>
          <a:custGeom>
            <a:avLst/>
            <a:gdLst/>
            <a:ahLst/>
            <a:cxnLst/>
            <a:rect r="r" b="b" t="t" l="l"/>
            <a:pathLst>
              <a:path h="793879" w="1842335">
                <a:moveTo>
                  <a:pt x="0" y="0"/>
                </a:moveTo>
                <a:lnTo>
                  <a:pt x="1842335" y="0"/>
                </a:lnTo>
                <a:lnTo>
                  <a:pt x="1842335" y="793880"/>
                </a:lnTo>
                <a:lnTo>
                  <a:pt x="0" y="7938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0">
            <a:off x="1053094" y="5044553"/>
            <a:ext cx="777604" cy="830451"/>
          </a:xfrm>
          <a:custGeom>
            <a:avLst/>
            <a:gdLst/>
            <a:ahLst/>
            <a:cxnLst/>
            <a:rect r="r" b="b" t="t" l="l"/>
            <a:pathLst>
              <a:path h="830451" w="777604">
                <a:moveTo>
                  <a:pt x="777604" y="0"/>
                </a:moveTo>
                <a:lnTo>
                  <a:pt x="0" y="0"/>
                </a:lnTo>
                <a:lnTo>
                  <a:pt x="0" y="830451"/>
                </a:lnTo>
                <a:lnTo>
                  <a:pt x="777604" y="830451"/>
                </a:lnTo>
                <a:lnTo>
                  <a:pt x="7776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6289594" y="6667744"/>
            <a:ext cx="1038105" cy="1108655"/>
          </a:xfrm>
          <a:custGeom>
            <a:avLst/>
            <a:gdLst/>
            <a:ahLst/>
            <a:cxnLst/>
            <a:rect r="r" b="b" t="t" l="l"/>
            <a:pathLst>
              <a:path h="1108655" w="1038105">
                <a:moveTo>
                  <a:pt x="0" y="0"/>
                </a:moveTo>
                <a:lnTo>
                  <a:pt x="1038105" y="0"/>
                </a:lnTo>
                <a:lnTo>
                  <a:pt x="1038105" y="1108655"/>
                </a:lnTo>
                <a:lnTo>
                  <a:pt x="0" y="1108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2054158" y="1015997"/>
            <a:ext cx="2172106" cy="674102"/>
          </a:xfrm>
          <a:custGeom>
            <a:avLst/>
            <a:gdLst/>
            <a:ahLst/>
            <a:cxnLst/>
            <a:rect r="r" b="b" t="t" l="l"/>
            <a:pathLst>
              <a:path h="674102" w="2172106">
                <a:moveTo>
                  <a:pt x="0" y="0"/>
                </a:moveTo>
                <a:lnTo>
                  <a:pt x="2172106" y="0"/>
                </a:lnTo>
                <a:lnTo>
                  <a:pt x="2172106" y="674102"/>
                </a:lnTo>
                <a:lnTo>
                  <a:pt x="0" y="674102"/>
                </a:lnTo>
                <a:lnTo>
                  <a:pt x="0" y="0"/>
                </a:lnTo>
                <a:close/>
              </a:path>
            </a:pathLst>
          </a:custGeom>
          <a:blipFill>
            <a:blip r:embed="rId8"/>
            <a:stretch>
              <a:fillRect l="0" t="0" r="0" b="0"/>
            </a:stretch>
          </a:blipFill>
        </p:spPr>
      </p:sp>
      <p:sp>
        <p:nvSpPr>
          <p:cNvPr name="Freeform 21" id="21"/>
          <p:cNvSpPr/>
          <p:nvPr/>
        </p:nvSpPr>
        <p:spPr>
          <a:xfrm flipH="false" flipV="false" rot="0">
            <a:off x="2120154" y="1896683"/>
            <a:ext cx="3113407" cy="1330730"/>
          </a:xfrm>
          <a:custGeom>
            <a:avLst/>
            <a:gdLst/>
            <a:ahLst/>
            <a:cxnLst/>
            <a:rect r="r" b="b" t="t" l="l"/>
            <a:pathLst>
              <a:path h="1330730" w="3113407">
                <a:moveTo>
                  <a:pt x="0" y="0"/>
                </a:moveTo>
                <a:lnTo>
                  <a:pt x="3113406" y="0"/>
                </a:lnTo>
                <a:lnTo>
                  <a:pt x="3113406" y="1330730"/>
                </a:lnTo>
                <a:lnTo>
                  <a:pt x="0" y="1330730"/>
                </a:lnTo>
                <a:lnTo>
                  <a:pt x="0" y="0"/>
                </a:lnTo>
                <a:close/>
              </a:path>
            </a:pathLst>
          </a:custGeom>
          <a:blipFill>
            <a:blip r:embed="rId9"/>
            <a:stretch>
              <a:fillRect l="0" t="0" r="0" b="0"/>
            </a:stretch>
          </a:blipFill>
        </p:spPr>
      </p:sp>
      <p:sp>
        <p:nvSpPr>
          <p:cNvPr name="Freeform 22" id="22"/>
          <p:cNvSpPr/>
          <p:nvPr/>
        </p:nvSpPr>
        <p:spPr>
          <a:xfrm flipH="false" flipV="false" rot="0">
            <a:off x="11885426" y="1015997"/>
            <a:ext cx="2333817" cy="880686"/>
          </a:xfrm>
          <a:custGeom>
            <a:avLst/>
            <a:gdLst/>
            <a:ahLst/>
            <a:cxnLst/>
            <a:rect r="r" b="b" t="t" l="l"/>
            <a:pathLst>
              <a:path h="880686" w="2333817">
                <a:moveTo>
                  <a:pt x="0" y="0"/>
                </a:moveTo>
                <a:lnTo>
                  <a:pt x="2333817" y="0"/>
                </a:lnTo>
                <a:lnTo>
                  <a:pt x="2333817" y="880686"/>
                </a:lnTo>
                <a:lnTo>
                  <a:pt x="0" y="880686"/>
                </a:lnTo>
                <a:lnTo>
                  <a:pt x="0" y="0"/>
                </a:lnTo>
                <a:close/>
              </a:path>
            </a:pathLst>
          </a:custGeom>
          <a:blipFill>
            <a:blip r:embed="rId10"/>
            <a:stretch>
              <a:fillRect l="0" t="0" r="0" b="0"/>
            </a:stretch>
          </a:blipFill>
        </p:spPr>
      </p:sp>
      <p:sp>
        <p:nvSpPr>
          <p:cNvPr name="Freeform 23" id="23"/>
          <p:cNvSpPr/>
          <p:nvPr/>
        </p:nvSpPr>
        <p:spPr>
          <a:xfrm flipH="false" flipV="false" rot="0">
            <a:off x="10400008" y="2100075"/>
            <a:ext cx="6006993" cy="6825555"/>
          </a:xfrm>
          <a:custGeom>
            <a:avLst/>
            <a:gdLst/>
            <a:ahLst/>
            <a:cxnLst/>
            <a:rect r="r" b="b" t="t" l="l"/>
            <a:pathLst>
              <a:path h="6825555" w="6006993">
                <a:moveTo>
                  <a:pt x="0" y="0"/>
                </a:moveTo>
                <a:lnTo>
                  <a:pt x="6006993" y="0"/>
                </a:lnTo>
                <a:lnTo>
                  <a:pt x="6006993" y="6825555"/>
                </a:lnTo>
                <a:lnTo>
                  <a:pt x="0" y="6825555"/>
                </a:lnTo>
                <a:lnTo>
                  <a:pt x="0" y="0"/>
                </a:lnTo>
                <a:close/>
              </a:path>
            </a:pathLst>
          </a:custGeom>
          <a:blipFill>
            <a:blip r:embed="rId11"/>
            <a:stretch>
              <a:fillRect l="0" t="0" r="0" b="0"/>
            </a:stretch>
          </a:blipFill>
        </p:spPr>
      </p:sp>
      <p:sp>
        <p:nvSpPr>
          <p:cNvPr name="Freeform 24" id="24"/>
          <p:cNvSpPr/>
          <p:nvPr/>
        </p:nvSpPr>
        <p:spPr>
          <a:xfrm flipH="false" flipV="false" rot="0">
            <a:off x="2142735" y="3507074"/>
            <a:ext cx="1649546" cy="783118"/>
          </a:xfrm>
          <a:custGeom>
            <a:avLst/>
            <a:gdLst/>
            <a:ahLst/>
            <a:cxnLst/>
            <a:rect r="r" b="b" t="t" l="l"/>
            <a:pathLst>
              <a:path h="783118" w="1649546">
                <a:moveTo>
                  <a:pt x="0" y="0"/>
                </a:moveTo>
                <a:lnTo>
                  <a:pt x="1649547" y="0"/>
                </a:lnTo>
                <a:lnTo>
                  <a:pt x="1649547" y="783118"/>
                </a:lnTo>
                <a:lnTo>
                  <a:pt x="0" y="783118"/>
                </a:lnTo>
                <a:lnTo>
                  <a:pt x="0" y="0"/>
                </a:lnTo>
                <a:close/>
              </a:path>
            </a:pathLst>
          </a:custGeom>
          <a:blipFill>
            <a:blip r:embed="rId12"/>
            <a:stretch>
              <a:fillRect l="0" t="0" r="0" b="0"/>
            </a:stretch>
          </a:blipFill>
        </p:spPr>
      </p:sp>
      <p:sp>
        <p:nvSpPr>
          <p:cNvPr name="Freeform 25" id="25"/>
          <p:cNvSpPr/>
          <p:nvPr/>
        </p:nvSpPr>
        <p:spPr>
          <a:xfrm flipH="false" flipV="false" rot="0">
            <a:off x="2120154" y="4566417"/>
            <a:ext cx="5779946" cy="4105839"/>
          </a:xfrm>
          <a:custGeom>
            <a:avLst/>
            <a:gdLst/>
            <a:ahLst/>
            <a:cxnLst/>
            <a:rect r="r" b="b" t="t" l="l"/>
            <a:pathLst>
              <a:path h="4105839" w="5779946">
                <a:moveTo>
                  <a:pt x="0" y="0"/>
                </a:moveTo>
                <a:lnTo>
                  <a:pt x="5779946" y="0"/>
                </a:lnTo>
                <a:lnTo>
                  <a:pt x="5779946" y="4105839"/>
                </a:lnTo>
                <a:lnTo>
                  <a:pt x="0" y="4105839"/>
                </a:lnTo>
                <a:lnTo>
                  <a:pt x="0" y="0"/>
                </a:lnTo>
                <a:close/>
              </a:path>
            </a:pathLst>
          </a:custGeom>
          <a:blipFill>
            <a:blip r:embed="rId1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DAGLu4DKKeU</dc:identifier>
  <dcterms:modified xsi:type="dcterms:W3CDTF">2011-08-01T06:04:30Z</dcterms:modified>
  <cp:revision>1</cp:revision>
  <dc:title>mini portofolio</dc:title>
</cp:coreProperties>
</file>