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ADD6A4-311E-4437-8062-1522855253B5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760B30F-CD5F-4569-AC20-3BC3E4E670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IC_Stamp" TargetMode="External"/><Relationship Id="rId2" Type="http://schemas.openxmlformats.org/officeDocument/2006/relationships/hyperlink" Target="https://en.wikipedia.org/wiki/Iv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Wiring_(development_platform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Introduction To arduino – Phase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52903"/>
            <a:ext cx="429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Conducted By Nikhil and Hariraj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52400"/>
            <a:ext cx="2294092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10000"/>
            <a:ext cx="4024313" cy="1771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9594" y="6467306"/>
            <a:ext cx="282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Date : March 11</a:t>
            </a:r>
            <a:r>
              <a:rPr lang="en-US" sz="16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12</a:t>
            </a:r>
            <a:r>
              <a:rPr lang="en-US" sz="16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2017</a:t>
            </a:r>
            <a:endParaRPr lang="en-US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67"/>
          <a:stretch/>
        </p:blipFill>
        <p:spPr>
          <a:xfrm>
            <a:off x="4876800" y="2772728"/>
            <a:ext cx="3047619" cy="1682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Analog input pins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8" t="74725" r="10248" b="10314"/>
          <a:stretch/>
        </p:blipFill>
        <p:spPr>
          <a:xfrm>
            <a:off x="1143000" y="2362200"/>
            <a:ext cx="2953694" cy="1495080"/>
          </a:xfrm>
        </p:spPr>
      </p:pic>
      <p:sp>
        <p:nvSpPr>
          <p:cNvPr id="5" name="Rectangle 4"/>
          <p:cNvSpPr/>
          <p:nvPr/>
        </p:nvSpPr>
        <p:spPr>
          <a:xfrm>
            <a:off x="4582886" y="1295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Analog Pins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A5 </a:t>
            </a:r>
            <a:r>
              <a:rPr lang="en-US" dirty="0" smtClean="0"/>
              <a:t>(6 pins) are used to read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Analog data </a:t>
            </a:r>
            <a:r>
              <a:rPr lang="en-US" dirty="0" smtClean="0"/>
              <a:t>( data which varies from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 smtClean="0"/>
              <a:t>) from external sensor.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33915" r="-292" b="32169"/>
          <a:stretch/>
        </p:blipFill>
        <p:spPr>
          <a:xfrm>
            <a:off x="4870269" y="2788233"/>
            <a:ext cx="3047619" cy="1722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62600" y="445565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08909" y="4455659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Discrete Sampling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2438400"/>
            <a:ext cx="24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Gist of ADC’s working</a:t>
            </a:r>
            <a:r>
              <a:rPr lang="en-US" dirty="0" smtClean="0"/>
              <a:t> :-)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8981" y="31618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SAMPLING..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6391" y="3530756"/>
            <a:ext cx="370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ADC – Analog To Digital Convertor</a:t>
            </a:r>
            <a:endParaRPr lang="en-US" sz="2000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0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2"/>
      <p:bldP spid="13" grpId="0"/>
      <p:bldP spid="13" grpId="1"/>
      <p:bldP spid="14" grpId="0"/>
      <p:bldP spid="15" grpId="0" build="allAtOnce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406640" cy="54864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Puls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Width Modulation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(PWM~)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Pins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3" t="12810" r="13444" b="72712"/>
          <a:stretch/>
        </p:blipFill>
        <p:spPr>
          <a:xfrm>
            <a:off x="990600" y="3276600"/>
            <a:ext cx="3998259" cy="103346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962400" y="2743200"/>
            <a:ext cx="3810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505200" y="2743200"/>
            <a:ext cx="3810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flipV="1">
            <a:off x="3297284" y="4078604"/>
            <a:ext cx="3810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flipV="1">
            <a:off x="2295798" y="4140926"/>
            <a:ext cx="3810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477589" y="2743200"/>
            <a:ext cx="3810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031274" y="2756263"/>
            <a:ext cx="381000" cy="6096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1227" y="2057400"/>
            <a:ext cx="2699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UNO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, Digital pin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3, 5,6, 9, 10, 11 </a:t>
            </a:r>
            <a:r>
              <a:rPr lang="en-US" dirty="0" smtClean="0"/>
              <a:t>can also </a:t>
            </a:r>
          </a:p>
          <a:p>
            <a:r>
              <a:rPr lang="en-US" dirty="0"/>
              <a:t>b</a:t>
            </a:r>
            <a:r>
              <a:rPr lang="en-US" dirty="0" smtClean="0"/>
              <a:t>e used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PWM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43600" y="3170403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Basically by using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PWM </a:t>
            </a:r>
            <a:r>
              <a:rPr lang="en-US" dirty="0" smtClean="0"/>
              <a:t>we can vary output voltage between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2895" y="5334000"/>
            <a:ext cx="703295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PWM is denoted using ‘ ~ ’ symbol in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0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Power Pins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3" t="73996" r="32432" b="11043"/>
          <a:stretch/>
        </p:blipFill>
        <p:spPr>
          <a:xfrm>
            <a:off x="685800" y="2743200"/>
            <a:ext cx="3165684" cy="1410790"/>
          </a:xfrm>
        </p:spPr>
      </p:pic>
      <p:sp>
        <p:nvSpPr>
          <p:cNvPr id="6" name="Rectangle 5"/>
          <p:cNvSpPr/>
          <p:nvPr/>
        </p:nvSpPr>
        <p:spPr>
          <a:xfrm>
            <a:off x="4343400" y="1420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Provides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3.3V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respectively for powering external circuits.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993951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Pin 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5V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3.3V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,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2116965"/>
            <a:ext cx="213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GROUND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GND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,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2535423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Provides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Lowest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voltage for external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circuitry 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0V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7273" y="5410200"/>
            <a:ext cx="5871031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Max DC Current for 3.3V Pin is “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0mA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”.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6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Arduino’s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SOFTware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0" dirty="0"/>
              <a:t>The open-source </a:t>
            </a:r>
            <a:r>
              <a:rPr lang="en-US" sz="2000" b="0" dirty="0" err="1">
                <a:solidFill>
                  <a:schemeClr val="accent3">
                    <a:lumMod val="75000"/>
                  </a:schemeClr>
                </a:solidFill>
              </a:rPr>
              <a:t>Arduino</a:t>
            </a:r>
            <a:r>
              <a:rPr lang="en-US" sz="2000" b="0" dirty="0"/>
              <a:t> Software </a:t>
            </a: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</a:rPr>
              <a:t>IDE</a:t>
            </a: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sz="2000" b="0" dirty="0"/>
              <a:t>makes it easy to write code and upload it to the board. It runs on Windows, Mac OS X, and Linux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0" dirty="0"/>
              <a:t>The environment is written in </a:t>
            </a: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</a:rPr>
              <a:t>Java</a:t>
            </a:r>
            <a:r>
              <a:rPr lang="en-US" sz="2000" b="0" dirty="0"/>
              <a:t> and based on </a:t>
            </a:r>
            <a:r>
              <a:rPr lang="en-US" sz="2000" b="0" dirty="0">
                <a:solidFill>
                  <a:srgbClr val="7030A0"/>
                </a:solidFill>
              </a:rPr>
              <a:t>Processing</a:t>
            </a:r>
            <a:r>
              <a:rPr lang="en-US" sz="2000" b="0" dirty="0"/>
              <a:t> and other open-source </a:t>
            </a:r>
            <a:r>
              <a:rPr lang="en-US" sz="2000" b="0" dirty="0" err="1" smtClean="0"/>
              <a:t>softwares</a:t>
            </a:r>
            <a:r>
              <a:rPr lang="en-US" sz="2000" b="0" dirty="0" smtClean="0"/>
              <a:t>.</a:t>
            </a:r>
            <a:r>
              <a:rPr lang="en-US" sz="2000" b="0" dirty="0"/>
              <a:t> 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71800"/>
            <a:ext cx="1885950" cy="187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8981" y="3161866"/>
            <a:ext cx="34361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Latest Software Version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ARDUINO 1.8.1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Updated on 01.09.2017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Types of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4" y="4375496"/>
            <a:ext cx="3830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Basic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UNO with USB.</a:t>
            </a:r>
            <a:endParaRPr lang="en-US" sz="2400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" y="1168285"/>
            <a:ext cx="4851070" cy="3200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6" y="1398484"/>
            <a:ext cx="4053530" cy="27405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75080" y="4382026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Nano 3.0</a:t>
            </a:r>
            <a:endParaRPr lang="en-US" sz="2400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" y="1168285"/>
            <a:ext cx="5292972" cy="35240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4382026"/>
            <a:ext cx="254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MEGA</a:t>
            </a:r>
            <a:endParaRPr lang="en-US" sz="2400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04" y="1398484"/>
            <a:ext cx="3705225" cy="2486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95880" y="3881735"/>
            <a:ext cx="3117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LILYPAD 04</a:t>
            </a:r>
            <a:endParaRPr lang="en-US" sz="2400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9990" y="5372836"/>
            <a:ext cx="353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 many more…</a:t>
            </a:r>
            <a:endParaRPr lang="en-US" sz="28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Chapter 1 : Familiarization with arduino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1. History of microcontroller development platform.</a:t>
            </a:r>
          </a:p>
          <a:p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sz="2000" b="0" dirty="0" err="1" smtClean="0">
                <a:latin typeface="Calibri" pitchFamily="34" charset="0"/>
                <a:cs typeface="Calibri" pitchFamily="34" charset="0"/>
              </a:rPr>
              <a:t>Arduino’s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 Hardware and Software.</a:t>
            </a:r>
          </a:p>
          <a:p>
            <a:r>
              <a:rPr lang="en-US" sz="2000" b="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Different Types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of arduino(s). </a:t>
            </a:r>
          </a:p>
          <a:p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HISTORY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20940" cy="4766772"/>
          </a:xfrm>
        </p:spPr>
        <p:txBody>
          <a:bodyPr/>
          <a:lstStyle/>
          <a:p>
            <a:endParaRPr lang="en-US" b="0" dirty="0" smtClean="0"/>
          </a:p>
          <a:p>
            <a:r>
              <a:rPr lang="en-US" b="0" dirty="0" smtClean="0"/>
              <a:t>	The </a:t>
            </a:r>
            <a:r>
              <a:rPr lang="en-US" b="0" dirty="0"/>
              <a:t>origin of the Arduino project started at the 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Interaction Design Institute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Ivrea</a:t>
            </a:r>
            <a:r>
              <a:rPr lang="en-US" b="0" dirty="0"/>
              <a:t> (</a:t>
            </a:r>
            <a:r>
              <a:rPr lang="en-US" b="0" dirty="0" smtClean="0"/>
              <a:t>IDII) in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hlinkClick r:id="rId2" tooltip="Ivrea"/>
              </a:rPr>
              <a:t>Ivrea</a:t>
            </a:r>
            <a:r>
              <a:rPr lang="en-US" b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</a:rPr>
              <a:t>Italy </a:t>
            </a:r>
            <a:r>
              <a:rPr lang="en-US" b="0" dirty="0" smtClean="0"/>
              <a:t>in the year of 2005.</a:t>
            </a: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accent4">
                    <a:lumMod val="75000"/>
                  </a:schemeClr>
                </a:solidFill>
              </a:rPr>
              <a:t> 	</a:t>
            </a:r>
            <a:r>
              <a:rPr lang="en-US" b="0" dirty="0" smtClean="0"/>
              <a:t>Before </a:t>
            </a:r>
            <a:r>
              <a:rPr lang="en-US" b="0" dirty="0"/>
              <a:t>that time, the students used a </a:t>
            </a:r>
            <a:r>
              <a:rPr lang="en-US" b="0" dirty="0">
                <a:hlinkClick r:id="rId3" tooltip="BASIC Stamp"/>
              </a:rPr>
              <a:t>BASIC </a:t>
            </a:r>
            <a:r>
              <a:rPr lang="en-US" b="0" dirty="0" smtClean="0">
                <a:hlinkClick r:id="rId3" tooltip="BASIC Stamp"/>
              </a:rPr>
              <a:t>Stamp</a:t>
            </a:r>
            <a:r>
              <a:rPr lang="en-US" b="0" dirty="0" smtClean="0"/>
              <a:t> type of</a:t>
            </a:r>
            <a:r>
              <a:rPr lang="en-US" b="0" dirty="0"/>
              <a:t> microcontroller </a:t>
            </a:r>
            <a:r>
              <a:rPr lang="en-US" b="0" dirty="0" smtClean="0"/>
              <a:t>developer platform at </a:t>
            </a:r>
            <a:r>
              <a:rPr lang="en-US" b="0" dirty="0"/>
              <a:t>a cost of $100, a considerable expense for many </a:t>
            </a:r>
            <a:r>
              <a:rPr lang="en-US" b="0" dirty="0" smtClean="0"/>
              <a:t>students.</a:t>
            </a:r>
            <a:endParaRPr lang="en-US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30" y="2961697"/>
            <a:ext cx="3199461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331" y="6466897"/>
            <a:ext cx="162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Basic Stamp 2</a:t>
            </a:r>
            <a:endParaRPr lang="en-US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04801"/>
            <a:ext cx="7520940" cy="1066800"/>
          </a:xfrm>
        </p:spPr>
        <p:txBody>
          <a:bodyPr/>
          <a:lstStyle/>
          <a:p>
            <a:r>
              <a:rPr lang="en-US" b="0" dirty="0" smtClean="0"/>
              <a:t>	In </a:t>
            </a:r>
            <a:r>
              <a:rPr lang="en-US" b="0" dirty="0"/>
              <a:t>2004, Colombian student Hernando </a:t>
            </a:r>
            <a:r>
              <a:rPr lang="en-US" b="0" dirty="0" err="1"/>
              <a:t>Barragán</a:t>
            </a:r>
            <a:r>
              <a:rPr lang="en-US" b="0" dirty="0"/>
              <a:t> created the development platform </a:t>
            </a:r>
            <a:r>
              <a:rPr lang="en-US" b="0" i="1" dirty="0">
                <a:hlinkClick r:id="rId2" tooltip="Wiring (development platform)"/>
              </a:rPr>
              <a:t>Wiring</a:t>
            </a:r>
            <a:r>
              <a:rPr lang="en-US" b="0" dirty="0"/>
              <a:t> as a Master's thesis project at IDII, under the supervision of Massimo </a:t>
            </a:r>
            <a:r>
              <a:rPr lang="en-US" b="0" dirty="0" err="1" smtClean="0"/>
              <a:t>Banzi</a:t>
            </a:r>
            <a:r>
              <a:rPr lang="en-US" b="0" dirty="0" smtClean="0"/>
              <a:t> </a:t>
            </a:r>
            <a:r>
              <a:rPr lang="en-US" b="0" dirty="0"/>
              <a:t>and Casey </a:t>
            </a:r>
            <a:r>
              <a:rPr lang="en-US" b="0" dirty="0" err="1" smtClean="0"/>
              <a:t>Reas</a:t>
            </a:r>
            <a:r>
              <a:rPr lang="en-US" b="0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17469"/>
            <a:ext cx="4191000" cy="3117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250" y="3683181"/>
            <a:ext cx="1562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7520940" cy="1185372"/>
          </a:xfrm>
        </p:spPr>
        <p:txBody>
          <a:bodyPr/>
          <a:lstStyle/>
          <a:p>
            <a:r>
              <a:rPr lang="en-US" b="0" dirty="0" smtClean="0"/>
              <a:t>      In </a:t>
            </a:r>
            <a:r>
              <a:rPr lang="en-US" b="0" dirty="0"/>
              <a:t>2005, </a:t>
            </a:r>
            <a:r>
              <a:rPr lang="en-US" b="0" i="1" dirty="0">
                <a:solidFill>
                  <a:schemeClr val="accent2">
                    <a:lumMod val="75000"/>
                  </a:schemeClr>
                </a:solidFill>
              </a:rPr>
              <a:t>Massimo </a:t>
            </a:r>
            <a:r>
              <a:rPr lang="en-US" b="0" i="1" dirty="0" err="1">
                <a:solidFill>
                  <a:schemeClr val="accent2">
                    <a:lumMod val="75000"/>
                  </a:schemeClr>
                </a:solidFill>
              </a:rPr>
              <a:t>Banzi</a:t>
            </a:r>
            <a:r>
              <a:rPr lang="en-US" b="0" dirty="0"/>
              <a:t>, with </a:t>
            </a:r>
            <a:r>
              <a:rPr lang="en-US" b="0" i="1" dirty="0">
                <a:solidFill>
                  <a:schemeClr val="accent2">
                    <a:lumMod val="75000"/>
                  </a:schemeClr>
                </a:solidFill>
              </a:rPr>
              <a:t>David </a:t>
            </a:r>
            <a:r>
              <a:rPr lang="en-US" b="0" i="1" dirty="0" err="1">
                <a:solidFill>
                  <a:schemeClr val="accent2">
                    <a:lumMod val="75000"/>
                  </a:schemeClr>
                </a:solidFill>
              </a:rPr>
              <a:t>Mellis</a:t>
            </a:r>
            <a:r>
              <a:rPr lang="en-US" b="0" dirty="0"/>
              <a:t>, another IDII student, and </a:t>
            </a:r>
            <a:r>
              <a:rPr lang="en-US" b="0" i="1" dirty="0">
                <a:solidFill>
                  <a:schemeClr val="accent2">
                    <a:lumMod val="75000"/>
                  </a:schemeClr>
                </a:solidFill>
              </a:rPr>
              <a:t>David </a:t>
            </a:r>
            <a:r>
              <a:rPr lang="en-US" b="0" i="1" dirty="0" err="1">
                <a:solidFill>
                  <a:schemeClr val="accent2">
                    <a:lumMod val="75000"/>
                  </a:schemeClr>
                </a:solidFill>
              </a:rPr>
              <a:t>Cuartielles</a:t>
            </a:r>
            <a:r>
              <a:rPr lang="en-US" b="0" dirty="0"/>
              <a:t>, added support for the cheaper ATmega8 microcontroller to Wiring. But instead of continuing the work on Wiring, they copied the Wiring source code and renamed it as a separate project, called 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Arduino.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52600"/>
            <a:ext cx="7658100" cy="2914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6519" y="4669427"/>
            <a:ext cx="220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Founders of Arduino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65760"/>
            <a:ext cx="6896100" cy="54864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Finally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Ahr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DwEE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no” (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Arduino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19200"/>
            <a:ext cx="4769804" cy="35798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3109913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74" y="382824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And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251269"/>
            <a:ext cx="8445137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Italian word ‘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’ is derived from GERMAN meaning BRAVE FRIEND.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Overview of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ardu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uno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82847" cy="5410200"/>
          </a:xfrm>
        </p:spPr>
      </p:pic>
      <p:sp>
        <p:nvSpPr>
          <p:cNvPr id="5" name="TextBox 4"/>
          <p:cNvSpPr txBox="1"/>
          <p:nvPr/>
        </p:nvSpPr>
        <p:spPr>
          <a:xfrm>
            <a:off x="3349069" y="4347239"/>
            <a:ext cx="171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Atmega328/P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76800"/>
            <a:ext cx="188595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2" y="5000624"/>
            <a:ext cx="1952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Arduino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UNO’s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Hardware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 Basically Arduino is an Open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Source microcontroller development hardware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/>
            <a:r>
              <a:rPr lang="en-US" sz="2000" b="0" dirty="0" smtClean="0"/>
              <a:t>   </a:t>
            </a:r>
            <a:r>
              <a:rPr lang="en-US" sz="2000" b="0" dirty="0" smtClean="0"/>
              <a:t>   </a:t>
            </a:r>
            <a:r>
              <a:rPr lang="en-US" sz="3200" b="0" dirty="0" smtClean="0">
                <a:solidFill>
                  <a:schemeClr val="accent2">
                    <a:lumMod val="75000"/>
                  </a:schemeClr>
                </a:solidFill>
              </a:rPr>
              <a:t>Classification </a:t>
            </a:r>
            <a:r>
              <a:rPr lang="en-US" sz="3200" b="0" dirty="0" smtClean="0">
                <a:solidFill>
                  <a:schemeClr val="accent2">
                    <a:lumMod val="75000"/>
                  </a:schemeClr>
                </a:solidFill>
              </a:rPr>
              <a:t>of Arduino Uno Pins</a:t>
            </a:r>
          </a:p>
          <a:p>
            <a:pPr marL="0" indent="0"/>
            <a:r>
              <a:rPr lang="en-US" sz="2000" b="0" dirty="0"/>
              <a:t>	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1.Digital Input / Output (I/O) pins.</a:t>
            </a:r>
          </a:p>
          <a:p>
            <a:pPr marL="0" indent="0"/>
            <a:r>
              <a:rPr lang="en-US" sz="2000" b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2.Analog Input pins.</a:t>
            </a:r>
          </a:p>
          <a:p>
            <a:pPr marL="0" indent="0"/>
            <a:r>
              <a:rPr lang="en-US" sz="2000" b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3.Pulse Width Modulation ( PWM ~ ) pins.</a:t>
            </a:r>
          </a:p>
          <a:p>
            <a:pPr marL="0" indent="0"/>
            <a:r>
              <a:rPr lang="en-US" sz="2000" b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4.Power </a:t>
            </a: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pins</a:t>
            </a:r>
            <a:r>
              <a:rPr lang="en-US" sz="2000" b="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8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6" descr="C:\Users\HARIRAJ\AppData\Local\Microsoft\Windows\INetCache\IE\3ZCBD7CI\LEDlabel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4" t="-521" r="29915" b="34540"/>
          <a:stretch/>
        </p:blipFill>
        <p:spPr bwMode="auto">
          <a:xfrm>
            <a:off x="1386840" y="2579136"/>
            <a:ext cx="63586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Digital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Input 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Output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(i/o)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3" t="12810" r="13444" b="72712"/>
          <a:stretch/>
        </p:blipFill>
        <p:spPr>
          <a:xfrm>
            <a:off x="990600" y="3276600"/>
            <a:ext cx="3998259" cy="1033462"/>
          </a:xfrm>
        </p:spPr>
      </p:pic>
      <p:pic>
        <p:nvPicPr>
          <p:cNvPr id="1030" name="Picture 6" descr="C:\Users\HARIRAJ\AppData\Local\Microsoft\Windows\INetCache\IE\3ZCBD7CI\LEDlabel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4" t="-521" r="29915" b="34540"/>
          <a:stretch/>
        </p:blipFill>
        <p:spPr bwMode="auto">
          <a:xfrm>
            <a:off x="1386841" y="2562497"/>
            <a:ext cx="63586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RIRAJ\AppData\Local\Microsoft\Windows\INetCache\IE\CD773TJ3\led-lam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4048" y="2562497"/>
            <a:ext cx="9075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6331" y="1371599"/>
            <a:ext cx="2933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Digital I/O Pins (2 to13) is used to deliver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5V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0V</a:t>
            </a:r>
            <a:r>
              <a:rPr lang="en-US" dirty="0" smtClean="0"/>
              <a:t> when initialized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  <a:r>
              <a:rPr lang="en-US" dirty="0" smtClean="0"/>
              <a:t> and reads voltage applied  ( either 5V or 0V) when assigned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input.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9740"/>
            <a:ext cx="1276350" cy="1034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8" b="12411"/>
          <a:stretch/>
        </p:blipFill>
        <p:spPr>
          <a:xfrm>
            <a:off x="3494566" y="1631912"/>
            <a:ext cx="506770" cy="61162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267200" y="242767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Oval 1025"/>
          <p:cNvSpPr/>
          <p:nvPr/>
        </p:nvSpPr>
        <p:spPr>
          <a:xfrm>
            <a:off x="2861344" y="1926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884204" y="246032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84204" y="1926927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13763" y="162757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+5v</a:t>
            </a:r>
          </a:p>
        </p:txBody>
      </p:sp>
      <p:cxnSp>
        <p:nvCxnSpPr>
          <p:cNvPr id="1034" name="Straight Connector 1033"/>
          <p:cNvCxnSpPr/>
          <p:nvPr/>
        </p:nvCxnSpPr>
        <p:spPr>
          <a:xfrm>
            <a:off x="4724400" y="2460327"/>
            <a:ext cx="0" cy="20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/>
          <p:nvPr/>
        </p:nvCxnSpPr>
        <p:spPr>
          <a:xfrm flipH="1">
            <a:off x="44196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/>
          <p:nvPr/>
        </p:nvCxnSpPr>
        <p:spPr>
          <a:xfrm>
            <a:off x="4419600" y="2667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" descr="C:\Users\HARIRAJ\AppData\Local\Microsoft\Windows\INetCache\IE\CD773TJ3\led-lam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0984" y="2542125"/>
            <a:ext cx="9075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TextBox 1041"/>
          <p:cNvSpPr txBox="1"/>
          <p:nvPr/>
        </p:nvSpPr>
        <p:spPr>
          <a:xfrm>
            <a:off x="3401157" y="2685485"/>
            <a:ext cx="69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SWITCH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7" name="Rectangle 1046"/>
          <p:cNvSpPr/>
          <p:nvPr/>
        </p:nvSpPr>
        <p:spPr>
          <a:xfrm>
            <a:off x="1457273" y="5410200"/>
            <a:ext cx="5847883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Max DC Current per I/O pins is “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20mA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”.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398 L 4.16667E-6 0.0111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4906 L -0.00157 0.00648 " pathEditMode="relative" rAng="0" ptsTypes="AA">
                                      <p:cBhvr>
                                        <p:cTn id="80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7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39" grpId="0"/>
      <p:bldP spid="1042" grpId="0"/>
      <p:bldP spid="10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1820</TotalTime>
  <Words>446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Arduino Workshop </vt:lpstr>
      <vt:lpstr> Chapter 1 : Familiarization with arduino </vt:lpstr>
      <vt:lpstr>HISTORY</vt:lpstr>
      <vt:lpstr>PowerPoint Presentation</vt:lpstr>
      <vt:lpstr>PowerPoint Presentation</vt:lpstr>
      <vt:lpstr>Finally The “Ahr – DwEE – no” ( Arduino )</vt:lpstr>
      <vt:lpstr>Overview of arduino uno</vt:lpstr>
      <vt:lpstr>Arduino UNO’s Hardware </vt:lpstr>
      <vt:lpstr>Digital Input / Output (i/o) Pins</vt:lpstr>
      <vt:lpstr>Analog input pins  </vt:lpstr>
      <vt:lpstr>Pulse Width Modulation (PWM~) Pins</vt:lpstr>
      <vt:lpstr>Power Pins </vt:lpstr>
      <vt:lpstr>Arduino’s SOFTware </vt:lpstr>
      <vt:lpstr>PowerPoint Presentation</vt:lpstr>
      <vt:lpstr>Types of Arduino(s)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Raj Kumar</dc:creator>
  <cp:lastModifiedBy>Hari Raj Kumar</cp:lastModifiedBy>
  <cp:revision>210</cp:revision>
  <dcterms:created xsi:type="dcterms:W3CDTF">2017-03-01T16:57:09Z</dcterms:created>
  <dcterms:modified xsi:type="dcterms:W3CDTF">2017-03-03T20:49:06Z</dcterms:modified>
</cp:coreProperties>
</file>