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9" r:id="rId3"/>
    <p:sldId id="261" r:id="rId4"/>
    <p:sldId id="260" r:id="rId5"/>
    <p:sldId id="285" r:id="rId6"/>
    <p:sldId id="262" r:id="rId7"/>
    <p:sldId id="264" r:id="rId8"/>
    <p:sldId id="271" r:id="rId9"/>
    <p:sldId id="272" r:id="rId10"/>
    <p:sldId id="263" r:id="rId11"/>
    <p:sldId id="265" r:id="rId12"/>
    <p:sldId id="273" r:id="rId13"/>
    <p:sldId id="266" r:id="rId14"/>
    <p:sldId id="274" r:id="rId15"/>
    <p:sldId id="267" r:id="rId16"/>
    <p:sldId id="275" r:id="rId17"/>
    <p:sldId id="281" r:id="rId18"/>
    <p:sldId id="282" r:id="rId19"/>
    <p:sldId id="283" r:id="rId20"/>
    <p:sldId id="284" r:id="rId21"/>
    <p:sldId id="268" r:id="rId22"/>
    <p:sldId id="269" r:id="rId23"/>
    <p:sldId id="27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1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pPr/>
              <a:t>3/9/2022</a:t>
            </a:fld>
            <a:endParaRPr lang="en-US"/>
          </a:p>
        </p:txBody>
      </p:sp>
      <p:sp>
        <p:nvSpPr>
          <p:cNvPr id="5" name="Footer Placeholder 4">
            <a:extLst>
              <a:ext uri="{FF2B5EF4-FFF2-40B4-BE49-F238E27FC236}">
                <a16:creationId xmlns:a16="http://schemas.microsoft.com/office/drawing/2014/main" xmlns=""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A4E7C3-7830-49F3-9F45-4B2F2B4CAC93}"/>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5" name="Footer Placeholder 4">
            <a:extLst>
              <a:ext uri="{FF2B5EF4-FFF2-40B4-BE49-F238E27FC236}">
                <a16:creationId xmlns:a16="http://schemas.microsoft.com/office/drawing/2014/main" xmlns=""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5ED8B2-BE7F-4417-8A8A-A95C8BB70827}"/>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5" name="Footer Placeholder 4">
            <a:extLst>
              <a:ext uri="{FF2B5EF4-FFF2-40B4-BE49-F238E27FC236}">
                <a16:creationId xmlns:a16="http://schemas.microsoft.com/office/drawing/2014/main" xmlns=""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pPr/>
              <a:t>3/9/2022</a:t>
            </a:fld>
            <a:endParaRPr lang="en-US"/>
          </a:p>
        </p:txBody>
      </p:sp>
      <p:sp>
        <p:nvSpPr>
          <p:cNvPr id="5" name="Footer Placeholder 4">
            <a:extLst>
              <a:ext uri="{FF2B5EF4-FFF2-40B4-BE49-F238E27FC236}">
                <a16:creationId xmlns:a16="http://schemas.microsoft.com/office/drawing/2014/main" xmlns=""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xmlns=""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94588B-131A-42F3-B76C-62BD65E4806B}"/>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5" name="Footer Placeholder 4">
            <a:extLst>
              <a:ext uri="{FF2B5EF4-FFF2-40B4-BE49-F238E27FC236}">
                <a16:creationId xmlns:a16="http://schemas.microsoft.com/office/drawing/2014/main" xmlns=""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7CBD9F59-B591-4E2F-899E-3CA78CE82D45}"/>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6" name="Footer Placeholder 5">
            <a:extLst>
              <a:ext uri="{FF2B5EF4-FFF2-40B4-BE49-F238E27FC236}">
                <a16:creationId xmlns:a16="http://schemas.microsoft.com/office/drawing/2014/main" xmlns=""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8E3C169-8D29-4CC4-9581-748178F3C00A}"/>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8" name="Footer Placeholder 7">
            <a:extLst>
              <a:ext uri="{FF2B5EF4-FFF2-40B4-BE49-F238E27FC236}">
                <a16:creationId xmlns:a16="http://schemas.microsoft.com/office/drawing/2014/main" xmlns=""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1BDFF7A-EBD3-4FEB-8451-5D7355069117}"/>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4" name="Footer Placeholder 3">
            <a:extLst>
              <a:ext uri="{FF2B5EF4-FFF2-40B4-BE49-F238E27FC236}">
                <a16:creationId xmlns:a16="http://schemas.microsoft.com/office/drawing/2014/main" xmlns=""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2485D4-41D3-4182-8DFE-2E0713EC0B8A}"/>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3" name="Footer Placeholder 2">
            <a:extLst>
              <a:ext uri="{FF2B5EF4-FFF2-40B4-BE49-F238E27FC236}">
                <a16:creationId xmlns:a16="http://schemas.microsoft.com/office/drawing/2014/main" xmlns=""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F1C41D-2A59-4512-8034-6DB705787D78}"/>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6" name="Footer Placeholder 5">
            <a:extLst>
              <a:ext uri="{FF2B5EF4-FFF2-40B4-BE49-F238E27FC236}">
                <a16:creationId xmlns:a16="http://schemas.microsoft.com/office/drawing/2014/main" xmlns=""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7A87172-A64E-4C38-82ED-2A7050B0FB68}"/>
              </a:ext>
            </a:extLst>
          </p:cNvPr>
          <p:cNvSpPr>
            <a:spLocks noGrp="1"/>
          </p:cNvSpPr>
          <p:nvPr>
            <p:ph type="dt" sz="half" idx="10"/>
          </p:nvPr>
        </p:nvSpPr>
        <p:spPr/>
        <p:txBody>
          <a:bodyPr/>
          <a:lstStyle/>
          <a:p>
            <a:fld id="{32637B58-87C1-446D-BDA9-B06F4BCF7782}" type="datetimeFigureOut">
              <a:rPr lang="en-US" smtClean="0"/>
              <a:pPr/>
              <a:t>3/9/2022</a:t>
            </a:fld>
            <a:endParaRPr lang="en-US"/>
          </a:p>
        </p:txBody>
      </p:sp>
      <p:sp>
        <p:nvSpPr>
          <p:cNvPr id="6" name="Footer Placeholder 5">
            <a:extLst>
              <a:ext uri="{FF2B5EF4-FFF2-40B4-BE49-F238E27FC236}">
                <a16:creationId xmlns:a16="http://schemas.microsoft.com/office/drawing/2014/main" xmlns=""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xmlns=""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xmlns=""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3/9/2022</a:t>
            </a:fld>
            <a:endParaRPr lang="en-US" dirty="0"/>
          </a:p>
        </p:txBody>
      </p:sp>
      <p:sp>
        <p:nvSpPr>
          <p:cNvPr id="6" name="Slide Number Placeholder 5">
            <a:extLst>
              <a:ext uri="{FF2B5EF4-FFF2-40B4-BE49-F238E27FC236}">
                <a16:creationId xmlns:a16="http://schemas.microsoft.com/office/drawing/2014/main" xmlns=""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xmlns=""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05198-482A-48AC-BB21-59B9B307B4C7}"/>
              </a:ext>
            </a:extLst>
          </p:cNvPr>
          <p:cNvSpPr>
            <a:spLocks noGrp="1"/>
          </p:cNvSpPr>
          <p:nvPr>
            <p:ph type="title"/>
          </p:nvPr>
        </p:nvSpPr>
        <p:spPr>
          <a:xfrm>
            <a:off x="908775" y="590371"/>
            <a:ext cx="10202248" cy="1922010"/>
          </a:xfrm>
        </p:spPr>
        <p:txBody>
          <a:bodyPr/>
          <a:lstStyle/>
          <a:p>
            <a:r>
              <a:rPr lang="en-IN" b="1" dirty="0"/>
              <a:t>AN AUTOMATED EMAIL SERVICE BY </a:t>
            </a:r>
            <a:r>
              <a:rPr lang="en-IN" b="1" dirty="0" smtClean="0"/>
              <a:t>CONVERSATIONAL  </a:t>
            </a:r>
            <a:r>
              <a:rPr lang="en-IN" b="1" dirty="0"/>
              <a:t>AI</a:t>
            </a:r>
            <a:endParaRPr lang="en-IN" dirty="0"/>
          </a:p>
        </p:txBody>
      </p:sp>
      <p:sp>
        <p:nvSpPr>
          <p:cNvPr id="3" name="Content Placeholder 2">
            <a:extLst>
              <a:ext uri="{FF2B5EF4-FFF2-40B4-BE49-F238E27FC236}">
                <a16:creationId xmlns:a16="http://schemas.microsoft.com/office/drawing/2014/main" xmlns="" id="{656586BD-F082-426B-A390-EFC2E3E9E553}"/>
              </a:ext>
            </a:extLst>
          </p:cNvPr>
          <p:cNvSpPr>
            <a:spLocks noGrp="1"/>
          </p:cNvSpPr>
          <p:nvPr>
            <p:ph sz="half" idx="1"/>
          </p:nvPr>
        </p:nvSpPr>
        <p:spPr>
          <a:xfrm>
            <a:off x="798990" y="3213716"/>
            <a:ext cx="5220809" cy="2963246"/>
          </a:xfrm>
        </p:spPr>
        <p:txBody>
          <a:bodyPr/>
          <a:lstStyle/>
          <a:p>
            <a:pPr marL="0" indent="0">
              <a:buNone/>
            </a:pPr>
            <a:r>
              <a:rPr lang="en-IN" b="1" dirty="0"/>
              <a:t>GUIDED BY</a:t>
            </a:r>
          </a:p>
          <a:p>
            <a:pPr marL="0" indent="0">
              <a:buNone/>
            </a:pPr>
            <a:r>
              <a:rPr lang="en-IN" dirty="0"/>
              <a:t>Dr.G.Nalinipriya,M.E.,</a:t>
            </a:r>
            <a:r>
              <a:rPr lang="en-IN" dirty="0" err="1"/>
              <a:t>Ph.D</a:t>
            </a:r>
            <a:r>
              <a:rPr lang="en-IN" dirty="0"/>
              <a:t>.,</a:t>
            </a:r>
          </a:p>
          <a:p>
            <a:pPr marL="0" indent="0">
              <a:buNone/>
            </a:pPr>
            <a:r>
              <a:rPr lang="en-IN" dirty="0"/>
              <a:t>Professor,</a:t>
            </a:r>
          </a:p>
          <a:p>
            <a:pPr marL="0" indent="0">
              <a:buNone/>
            </a:pPr>
            <a:r>
              <a:rPr lang="en-IN" dirty="0"/>
              <a:t>Department of Information Technology,</a:t>
            </a:r>
          </a:p>
          <a:p>
            <a:pPr marL="0" indent="0">
              <a:buNone/>
            </a:pPr>
            <a:r>
              <a:rPr lang="en-IN" dirty="0" err="1"/>
              <a:t>Saveetha</a:t>
            </a:r>
            <a:r>
              <a:rPr lang="en-IN" dirty="0"/>
              <a:t> Engineering College.</a:t>
            </a:r>
          </a:p>
        </p:txBody>
      </p:sp>
      <p:sp>
        <p:nvSpPr>
          <p:cNvPr id="4" name="Content Placeholder 3">
            <a:extLst>
              <a:ext uri="{FF2B5EF4-FFF2-40B4-BE49-F238E27FC236}">
                <a16:creationId xmlns:a16="http://schemas.microsoft.com/office/drawing/2014/main" xmlns="" id="{76D7CF37-1B87-4A7C-B319-7E8F7950F5DA}"/>
              </a:ext>
            </a:extLst>
          </p:cNvPr>
          <p:cNvSpPr>
            <a:spLocks noGrp="1"/>
          </p:cNvSpPr>
          <p:nvPr>
            <p:ph sz="half" idx="2"/>
          </p:nvPr>
        </p:nvSpPr>
        <p:spPr>
          <a:xfrm>
            <a:off x="6257260" y="3213717"/>
            <a:ext cx="5319222" cy="2963246"/>
          </a:xfrm>
        </p:spPr>
        <p:txBody>
          <a:bodyPr/>
          <a:lstStyle/>
          <a:p>
            <a:pPr marL="0" indent="0">
              <a:buNone/>
            </a:pPr>
            <a:r>
              <a:rPr lang="en-IN" b="1" dirty="0"/>
              <a:t>SUBMITTED BY</a:t>
            </a:r>
          </a:p>
          <a:p>
            <a:pPr marL="0" indent="0">
              <a:buNone/>
            </a:pPr>
            <a:r>
              <a:rPr lang="en-IN" dirty="0" err="1"/>
              <a:t>Anandasayanam</a:t>
            </a:r>
            <a:r>
              <a:rPr lang="en-IN" dirty="0"/>
              <a:t> K             212219220002</a:t>
            </a:r>
          </a:p>
          <a:p>
            <a:pPr marL="0" indent="0">
              <a:buNone/>
            </a:pPr>
            <a:r>
              <a:rPr lang="en-IN" dirty="0"/>
              <a:t>Hariram B                           212219220012</a:t>
            </a:r>
          </a:p>
          <a:p>
            <a:pPr marL="0" indent="0">
              <a:buNone/>
            </a:pPr>
            <a:r>
              <a:rPr lang="en-IN" dirty="0" err="1"/>
              <a:t>Maheswara</a:t>
            </a:r>
            <a:r>
              <a:rPr lang="en-IN" dirty="0"/>
              <a:t> Pandian G       212219220029</a:t>
            </a:r>
          </a:p>
        </p:txBody>
      </p:sp>
    </p:spTree>
    <p:extLst>
      <p:ext uri="{BB962C8B-B14F-4D97-AF65-F5344CB8AC3E}">
        <p14:creationId xmlns:p14="http://schemas.microsoft.com/office/powerpoint/2010/main" xmlns="" val="1131399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dirty="0" smtClean="0"/>
              <a:t>EXISTIIG SYSTEM</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a:p>
            <a:r>
              <a:rPr lang="en-US" sz="2400" dirty="0" smtClean="0"/>
              <a:t>Email </a:t>
            </a:r>
            <a:r>
              <a:rPr lang="en-US" sz="2400" dirty="0" smtClean="0"/>
              <a:t>servers accept, forward, deliver, and store messages. Neither their users nor their computers are required to be online simultaneously; they need to connect, typically to a mail server or a webmail interface to send or receive messages or download it. The users send text messages only by typing or forwarding.</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PROPOSED SYSTEM</a:t>
            </a:r>
            <a:endParaRPr lang="en-US" dirty="0"/>
          </a:p>
        </p:txBody>
      </p:sp>
      <p:sp>
        <p:nvSpPr>
          <p:cNvPr id="3" name="Content Placeholder 2"/>
          <p:cNvSpPr>
            <a:spLocks noGrp="1"/>
          </p:cNvSpPr>
          <p:nvPr>
            <p:ph idx="1"/>
          </p:nvPr>
        </p:nvSpPr>
        <p:spPr/>
        <p:txBody>
          <a:bodyPr>
            <a:normAutofit/>
          </a:bodyPr>
          <a:lstStyle/>
          <a:p>
            <a:r>
              <a:rPr lang="en-US" sz="2400" dirty="0" smtClean="0"/>
              <a:t>Compare to the other email models, the proposed model shows an edge over the existing system by giving voice commands to the email </a:t>
            </a:r>
            <a:r>
              <a:rPr lang="en-US" sz="2400" dirty="0" smtClean="0"/>
              <a:t>assistant.</a:t>
            </a:r>
          </a:p>
          <a:p>
            <a:r>
              <a:rPr lang="en-US" sz="2400" dirty="0" smtClean="0"/>
              <a:t>The </a:t>
            </a:r>
            <a:r>
              <a:rPr lang="en-US" sz="2400" dirty="0" smtClean="0"/>
              <a:t>sender’s option is not restricted to one recipient also more recipients can be added in the surrounding code </a:t>
            </a:r>
            <a:r>
              <a:rPr lang="en-US" sz="2400" dirty="0" smtClean="0"/>
              <a:t>space.</a:t>
            </a:r>
          </a:p>
          <a:p>
            <a:r>
              <a:rPr lang="en-US" sz="2400" dirty="0" smtClean="0"/>
              <a:t>The proposed technique make use of SMTP library and packages like pyttx3, </a:t>
            </a:r>
            <a:r>
              <a:rPr lang="en-US" sz="2400" dirty="0" err="1" smtClean="0"/>
              <a:t>pyaudio</a:t>
            </a:r>
            <a:r>
              <a:rPr lang="en-US" sz="2400" dirty="0" smtClean="0"/>
              <a:t>, speech recognition and microphone.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This method will reduce the need for the manual method of typing the email to a recipient. The Proposed model assists the users (sender ) for quick </a:t>
            </a:r>
            <a:r>
              <a:rPr lang="en-US" sz="2400" dirty="0" smtClean="0"/>
              <a:t>and </a:t>
            </a:r>
            <a:r>
              <a:rPr lang="en-US" sz="2400" dirty="0" smtClean="0"/>
              <a:t>secure mail transfer facilities</a:t>
            </a:r>
            <a:r>
              <a:rPr lang="en-US" sz="2400" dirty="0" smtClean="0"/>
              <a:t>.</a:t>
            </a:r>
          </a:p>
          <a:p>
            <a:r>
              <a:rPr lang="en-US" sz="2400" dirty="0" smtClean="0"/>
              <a:t>The constraint of the proposed system is, the sender should enable the less secure app access in their Gmail account. Also, sender should provide account credentials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ARCHITECTURE</a:t>
            </a:r>
            <a:endParaRPr lang="en-US" dirty="0"/>
          </a:p>
        </p:txBody>
      </p:sp>
      <p:sp>
        <p:nvSpPr>
          <p:cNvPr id="5" name="Content Placeholder 4"/>
          <p:cNvSpPr>
            <a:spLocks noGrp="1"/>
          </p:cNvSpPr>
          <p:nvPr>
            <p:ph idx="1"/>
          </p:nvPr>
        </p:nvSpPr>
        <p:spPr/>
        <p:txBody>
          <a:bodyPr>
            <a:normAutofit/>
          </a:bodyPr>
          <a:lstStyle/>
          <a:p>
            <a:pPr fontAlgn="ctr"/>
            <a:endParaRPr lang="en-US" sz="2400" dirty="0" smtClean="0"/>
          </a:p>
          <a:p>
            <a:pPr fontAlgn="ctr"/>
            <a:r>
              <a:rPr lang="en-US" sz="2400" dirty="0" smtClean="0"/>
              <a:t>The </a:t>
            </a:r>
            <a:r>
              <a:rPr lang="en-US" sz="2400" dirty="0" smtClean="0"/>
              <a:t>entire purpose of the SMTP (Simple Mail Transfer protocol) is to permit software to transmit emails over the internet by a set of communication guidelines . The authenticate is used to check whether the given information are correct or not. </a:t>
            </a:r>
            <a:r>
              <a:rPr lang="en-US" sz="2400" dirty="0" smtClean="0"/>
              <a:t>Next slide explains </a:t>
            </a:r>
            <a:r>
              <a:rPr lang="en-US" sz="2400" dirty="0" smtClean="0"/>
              <a:t>proposed system architecture for email voice </a:t>
            </a:r>
            <a:r>
              <a:rPr lang="en-US" sz="2400" dirty="0" smtClean="0"/>
              <a:t>assistant.</a:t>
            </a:r>
            <a:endParaRPr lang="en-US" sz="2400" dirty="0" smtClean="0"/>
          </a:p>
          <a:p>
            <a:pPr>
              <a:buNone/>
            </a:pPr>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oto6143217622301388456.jpg"/>
          <p:cNvPicPr>
            <a:picLocks noGrp="1" noChangeAspect="1"/>
          </p:cNvPicPr>
          <p:nvPr>
            <p:ph idx="1"/>
          </p:nvPr>
        </p:nvPicPr>
        <p:blipFill>
          <a:blip r:embed="rId2" cstate="print"/>
          <a:stretch>
            <a:fillRect/>
          </a:stretch>
        </p:blipFill>
        <p:spPr>
          <a:xfrm>
            <a:off x="3553099" y="1084217"/>
            <a:ext cx="4702628" cy="485938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MODULES</a:t>
            </a:r>
            <a:endParaRPr lang="en-US" dirty="0"/>
          </a:p>
        </p:txBody>
      </p:sp>
      <p:sp>
        <p:nvSpPr>
          <p:cNvPr id="3" name="Content Placeholder 2"/>
          <p:cNvSpPr>
            <a:spLocks noGrp="1"/>
          </p:cNvSpPr>
          <p:nvPr>
            <p:ph idx="1"/>
          </p:nvPr>
        </p:nvSpPr>
        <p:spPr/>
        <p:txBody>
          <a:bodyPr/>
          <a:lstStyle/>
          <a:p>
            <a:r>
              <a:rPr lang="en-US" sz="2400" dirty="0" smtClean="0"/>
              <a:t>A. </a:t>
            </a:r>
            <a:r>
              <a:rPr lang="en-US" sz="2400" dirty="0" smtClean="0"/>
              <a:t>User Data </a:t>
            </a:r>
            <a:endParaRPr lang="en-US" sz="2400" dirty="0" smtClean="0"/>
          </a:p>
          <a:p>
            <a:pPr>
              <a:buNone/>
            </a:pPr>
            <a:r>
              <a:rPr lang="en-US" dirty="0" smtClean="0"/>
              <a:t>   The </a:t>
            </a:r>
            <a:r>
              <a:rPr lang="en-US" dirty="0" smtClean="0"/>
              <a:t>user's data means the data that the user sets up or possess. The user (sender) can send email to another user (recipient) only when he provide his email id and its own </a:t>
            </a:r>
            <a:r>
              <a:rPr lang="en-US" dirty="0" smtClean="0"/>
              <a:t>account </a:t>
            </a:r>
            <a:r>
              <a:rPr lang="en-US" dirty="0" smtClean="0"/>
              <a:t>password. He have to provide recipient list with their email id</a:t>
            </a:r>
            <a:r>
              <a:rPr lang="en-US" dirty="0" smtClean="0"/>
              <a:t>.</a:t>
            </a:r>
          </a:p>
          <a:p>
            <a:r>
              <a:rPr lang="en-US" sz="2400" dirty="0" smtClean="0"/>
              <a:t>B. </a:t>
            </a:r>
            <a:r>
              <a:rPr lang="en-US" sz="2400" dirty="0" smtClean="0"/>
              <a:t>Authentication </a:t>
            </a:r>
            <a:endParaRPr lang="en-US" sz="2400" dirty="0" smtClean="0"/>
          </a:p>
          <a:p>
            <a:pPr>
              <a:buNone/>
            </a:pPr>
            <a:r>
              <a:rPr lang="en-US" dirty="0" smtClean="0"/>
              <a:t> </a:t>
            </a:r>
            <a:r>
              <a:rPr lang="en-US" dirty="0" smtClean="0"/>
              <a:t>   Authentication </a:t>
            </a:r>
            <a:r>
              <a:rPr lang="en-US" dirty="0" smtClean="0"/>
              <a:t>is the method of confirming the recognition of user. After the user provides his data, his data is authenticated to check whether the given information are correct or not. Then, he have to disable “less secure app access” in Gmail settings. Then only, the email assistant has access to the user’s Gmail account.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sz="2400" dirty="0" smtClean="0"/>
              <a:t>C. SMTP PROTOCOL</a:t>
            </a:r>
          </a:p>
          <a:p>
            <a:pPr>
              <a:buNone/>
            </a:pPr>
            <a:r>
              <a:rPr lang="en-US" dirty="0" smtClean="0"/>
              <a:t>   The </a:t>
            </a:r>
            <a:r>
              <a:rPr lang="en-US" dirty="0" smtClean="0"/>
              <a:t>user has to import </a:t>
            </a:r>
            <a:r>
              <a:rPr lang="en-US" dirty="0" err="1" smtClean="0"/>
              <a:t>smtplib</a:t>
            </a:r>
            <a:r>
              <a:rPr lang="en-US" dirty="0" smtClean="0"/>
              <a:t>. Software is allowed to send emails over the internet with the use of SMTP (Simple Mail Transfer protocol) which is a protocol or a set of communication guidelines. On port number 587 (for encoded message) and 25 (for plain message), Transmission Control Protocol (TCP) is used by the servers of Simple Mail Transfer Protocol (SMTP</a:t>
            </a:r>
            <a:r>
              <a:rPr lang="en-US" dirty="0" smtClean="0"/>
              <a:t>).</a:t>
            </a:r>
          </a:p>
          <a:p>
            <a:r>
              <a:rPr lang="en-US" sz="2400" dirty="0" smtClean="0"/>
              <a:t>D. </a:t>
            </a:r>
            <a:r>
              <a:rPr lang="en-US" sz="2400" dirty="0" smtClean="0"/>
              <a:t>Voice I/P O/P Packages </a:t>
            </a:r>
            <a:endParaRPr lang="en-US" sz="2400" dirty="0" smtClean="0"/>
          </a:p>
          <a:p>
            <a:pPr>
              <a:buNone/>
            </a:pPr>
            <a:r>
              <a:rPr lang="en-US" dirty="0" smtClean="0"/>
              <a:t> </a:t>
            </a:r>
            <a:r>
              <a:rPr lang="en-US" dirty="0" smtClean="0"/>
              <a:t>   The </a:t>
            </a:r>
            <a:r>
              <a:rPr lang="en-US" dirty="0" smtClean="0"/>
              <a:t>voice input and output packages are used to identify the voice command of the user and perform respective actions to that command. The user has to install packages such as pyttsx3, </a:t>
            </a:r>
            <a:r>
              <a:rPr lang="en-US" dirty="0" err="1" smtClean="0"/>
              <a:t>Pyaudio</a:t>
            </a:r>
            <a:r>
              <a:rPr lang="en-US" dirty="0" smtClean="0"/>
              <a:t> and microphone. A given text message is converted to speech by pyttsx3 python package. The Python bindings for </a:t>
            </a:r>
            <a:r>
              <a:rPr lang="en-US" dirty="0" err="1" smtClean="0"/>
              <a:t>Portaudio</a:t>
            </a:r>
            <a:r>
              <a:rPr lang="en-US" dirty="0" smtClean="0"/>
              <a:t> is provided by </a:t>
            </a:r>
            <a:r>
              <a:rPr lang="en-US" dirty="0" err="1" smtClean="0"/>
              <a:t>Pyaudio</a:t>
            </a:r>
            <a:r>
              <a:rPr lang="en-US" dirty="0" smtClean="0"/>
              <a:t> package. The system can receive user’s voice input with the help of microphone package. The </a:t>
            </a:r>
            <a:r>
              <a:rPr lang="en-US" dirty="0" err="1" smtClean="0"/>
              <a:t>speechrecognition</a:t>
            </a:r>
            <a:r>
              <a:rPr lang="en-US" dirty="0" smtClean="0"/>
              <a:t> package can identify the user’s word and respond to spoken word.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 and Discussion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proposed model is a completely integrated AI deployed voice system with the assistance of Python. It allows the user to send email messages to a recipient through voice. The sender can interrelate with the email voice assistant and then assistant sends the information to the recipient</a:t>
            </a:r>
            <a:r>
              <a:rPr lang="en-US" dirty="0" smtClean="0"/>
              <a:t>.</a:t>
            </a:r>
          </a:p>
          <a:p>
            <a:r>
              <a:rPr lang="en-US" sz="2400" dirty="0" err="1" smtClean="0"/>
              <a:t>smtplib</a:t>
            </a:r>
            <a:r>
              <a:rPr lang="en-US" sz="2400" dirty="0" smtClean="0"/>
              <a:t> has to be imported. Then, he have to install python packages such as pyttsx3, </a:t>
            </a:r>
            <a:r>
              <a:rPr lang="en-US" sz="2400" dirty="0" err="1" smtClean="0"/>
              <a:t>speechrecognition</a:t>
            </a:r>
            <a:r>
              <a:rPr lang="en-US" sz="2400" dirty="0" smtClean="0"/>
              <a:t>, </a:t>
            </a:r>
            <a:r>
              <a:rPr lang="en-US" sz="2400" dirty="0" err="1" smtClean="0"/>
              <a:t>PyAudio</a:t>
            </a:r>
            <a:r>
              <a:rPr lang="en-US" sz="2400" dirty="0" smtClean="0"/>
              <a:t> and microphone. He have to install all these packages through pip( Preferred Installer Program)</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Compare to the other email models, the proposed model shows an edge over the existing system by giving voice commands to the email </a:t>
            </a:r>
            <a:r>
              <a:rPr lang="en-US" sz="2400" dirty="0" smtClean="0"/>
              <a:t>assistant.</a:t>
            </a:r>
          </a:p>
          <a:p>
            <a:r>
              <a:rPr lang="en-US" dirty="0" smtClean="0"/>
              <a:t> </a:t>
            </a:r>
            <a:r>
              <a:rPr lang="en-US" sz="2400" dirty="0" smtClean="0"/>
              <a:t>The sender’s option is not restricted to one recipient also more recipients can be added in the surrounding code space.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smtClean="0"/>
              <a:t>Conversational Artificial Intelligence technique is used to improve this paper. This paper is not only for the normal people also visually challenged people can access this email system as it uses our voice only </a:t>
            </a:r>
            <a:r>
              <a:rPr lang="en-US" dirty="0" smtClean="0"/>
              <a:t>.</a:t>
            </a:r>
          </a:p>
          <a:p>
            <a:r>
              <a:rPr lang="en-US" dirty="0" smtClean="0"/>
              <a:t>AI </a:t>
            </a:r>
            <a:r>
              <a:rPr lang="en-US" dirty="0" smtClean="0"/>
              <a:t>will be cheaper allowing the existing mail system to be replaced by various effective results in future. </a:t>
            </a:r>
            <a:endParaRPr lang="en-US" dirty="0" smtClean="0"/>
          </a:p>
          <a:p>
            <a:r>
              <a:rPr lang="en-US" dirty="0" smtClean="0"/>
              <a:t>This concept is totally based on interactive speech reply which makes it to feel efficient and convenient to use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CONFERENCE ICSTSN</a:t>
            </a:r>
            <a:endParaRPr lang="en-US" dirty="0"/>
          </a:p>
        </p:txBody>
      </p:sp>
      <p:pic>
        <p:nvPicPr>
          <p:cNvPr id="5" name="Content Placeholder 4" descr="MMM.jpg"/>
          <p:cNvPicPr>
            <a:picLocks noGrp="1" noChangeAspect="1"/>
          </p:cNvPicPr>
          <p:nvPr>
            <p:ph idx="1"/>
          </p:nvPr>
        </p:nvPicPr>
        <p:blipFill>
          <a:blip r:embed="rId2" cstate="print"/>
          <a:stretch>
            <a:fillRect/>
          </a:stretch>
        </p:blipFill>
        <p:spPr>
          <a:xfrm>
            <a:off x="5172891" y="235131"/>
            <a:ext cx="5016138" cy="6322423"/>
          </a:xfrm>
        </p:spPr>
      </p:pic>
      <p:sp>
        <p:nvSpPr>
          <p:cNvPr id="4" name="Text Placeholder 3"/>
          <p:cNvSpPr>
            <a:spLocks noGrp="1"/>
          </p:cNvSpPr>
          <p:nvPr>
            <p:ph type="body" sz="half" idx="2"/>
          </p:nvPr>
        </p:nvSpPr>
        <p:spPr/>
        <p:txBody>
          <a:bodyPr/>
          <a:lstStyle/>
          <a:p>
            <a:endParaRPr lang="en-US" sz="1800" dirty="0" smtClean="0"/>
          </a:p>
          <a:p>
            <a:endParaRPr lang="en-US" sz="1800" dirty="0" smtClean="0"/>
          </a:p>
          <a:p>
            <a:r>
              <a:rPr lang="en-US" sz="1800" dirty="0" smtClean="0"/>
              <a:t>Our </a:t>
            </a:r>
            <a:r>
              <a:rPr lang="en-US" sz="1800" dirty="0" smtClean="0"/>
              <a:t>paper has been selected in international conference 2022 under the </a:t>
            </a:r>
            <a:r>
              <a:rPr lang="en-US" sz="1800" dirty="0" err="1" smtClean="0"/>
              <a:t>guidence</a:t>
            </a:r>
            <a:r>
              <a:rPr lang="en-US" sz="1800" dirty="0" smtClean="0"/>
              <a:t> of </a:t>
            </a:r>
            <a:r>
              <a:rPr lang="en-US" sz="1800" dirty="0" err="1" smtClean="0"/>
              <a:t>Dr.G</a:t>
            </a:r>
            <a:r>
              <a:rPr lang="en-US" sz="1800" dirty="0" smtClean="0"/>
              <a:t> </a:t>
            </a:r>
            <a:r>
              <a:rPr lang="en-US" sz="1800" dirty="0" err="1" smtClean="0"/>
              <a:t>Nalini</a:t>
            </a:r>
            <a:r>
              <a:rPr lang="en-US" sz="1800" dirty="0" smtClean="0"/>
              <a:t> </a:t>
            </a:r>
            <a:r>
              <a:rPr lang="en-US" sz="1800" dirty="0" err="1" smtClean="0"/>
              <a:t>Priya,M.E..,Ph.D</a:t>
            </a:r>
            <a:endParaRPr lang="en-US" sz="18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have terminated the conception of keyboard shortcut usage, for decreasing logical load of recollecting shortcuts of keyboard. Any user who has lack of experience on systems and who doesn’t know the exact position of keys on keyboard need not to bother as utility of keyboard is terminated</a:t>
            </a:r>
            <a:r>
              <a:rPr lang="en-US" dirty="0" smtClean="0"/>
              <a:t>.</a:t>
            </a:r>
          </a:p>
          <a:p>
            <a:r>
              <a:rPr lang="en-US" dirty="0" smtClean="0"/>
              <a:t>This paper is designed for enhancing the use of voice assistant in Gmail . The concept model can be further improved to suggest more convenient interface and more security, in future improvement.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a:t>
            </a:r>
            <a:endParaRPr lang="en-US" dirty="0"/>
          </a:p>
        </p:txBody>
      </p:sp>
      <p:sp>
        <p:nvSpPr>
          <p:cNvPr id="3" name="Content Placeholder 2"/>
          <p:cNvSpPr>
            <a:spLocks noGrp="1"/>
          </p:cNvSpPr>
          <p:nvPr>
            <p:ph idx="1"/>
          </p:nvPr>
        </p:nvSpPr>
        <p:spPr/>
        <p:txBody>
          <a:bodyPr/>
          <a:lstStyle/>
          <a:p>
            <a:r>
              <a:rPr lang="en-US" dirty="0" smtClean="0"/>
              <a:t>[1] Harsh D Shah, </a:t>
            </a:r>
            <a:r>
              <a:rPr lang="en-US" dirty="0" err="1" smtClean="0"/>
              <a:t>Amit</a:t>
            </a:r>
            <a:r>
              <a:rPr lang="en-US" dirty="0" smtClean="0"/>
              <a:t> </a:t>
            </a:r>
            <a:r>
              <a:rPr lang="en-US" dirty="0" err="1" smtClean="0"/>
              <a:t>Sundar</a:t>
            </a:r>
            <a:r>
              <a:rPr lang="en-US" dirty="0" smtClean="0"/>
              <a:t>, </a:t>
            </a:r>
            <a:r>
              <a:rPr lang="en-US" dirty="0" err="1" smtClean="0"/>
              <a:t>Shabnam</a:t>
            </a:r>
            <a:r>
              <a:rPr lang="en-US" dirty="0" smtClean="0"/>
              <a:t> Sharma . , “Controlling Email System Using Audio with Speech Recognition and Text to Speech” , IEEE 9th International Conference on Reliability, </a:t>
            </a:r>
            <a:r>
              <a:rPr lang="en-US" dirty="0" err="1" smtClean="0"/>
              <a:t>Infocom</a:t>
            </a:r>
            <a:r>
              <a:rPr lang="en-US" dirty="0" smtClean="0"/>
              <a:t> Technologies and Optimization ( Trends and Future Directions) (ICRITO), 2021. </a:t>
            </a:r>
            <a:endParaRPr lang="en-US" dirty="0" smtClean="0"/>
          </a:p>
          <a:p>
            <a:r>
              <a:rPr lang="en-US" dirty="0" smtClean="0"/>
              <a:t>2</a:t>
            </a:r>
            <a:r>
              <a:rPr lang="en-US" dirty="0" smtClean="0"/>
              <a:t>] Sunny Kumar , </a:t>
            </a:r>
            <a:r>
              <a:rPr lang="en-US" dirty="0" err="1" smtClean="0"/>
              <a:t>Yogitha</a:t>
            </a:r>
            <a:r>
              <a:rPr lang="en-US" dirty="0" smtClean="0"/>
              <a:t> R. , R. </a:t>
            </a:r>
            <a:r>
              <a:rPr lang="en-US" dirty="0" err="1" smtClean="0"/>
              <a:t>Aishwarya</a:t>
            </a:r>
            <a:r>
              <a:rPr lang="en-US" dirty="0" smtClean="0"/>
              <a:t> . , “Voice Email Based on SMTP For Physically Handicapped” , IEEE 5th International Conference on Intelligent Computing and Control Systems (ICICCS) , 2021. </a:t>
            </a:r>
            <a:endParaRPr lang="en-US" dirty="0" smtClean="0"/>
          </a:p>
          <a:p>
            <a:r>
              <a:rPr lang="en-US" dirty="0" smtClean="0"/>
              <a:t>[</a:t>
            </a:r>
            <a:r>
              <a:rPr lang="en-US" dirty="0" smtClean="0"/>
              <a:t>3] Suresh </a:t>
            </a:r>
            <a:r>
              <a:rPr lang="en-US" dirty="0" err="1" smtClean="0"/>
              <a:t>Malodia</a:t>
            </a:r>
            <a:r>
              <a:rPr lang="en-US" dirty="0" smtClean="0"/>
              <a:t> , </a:t>
            </a:r>
            <a:r>
              <a:rPr lang="en-US" dirty="0" err="1" smtClean="0"/>
              <a:t>Nazrul</a:t>
            </a:r>
            <a:r>
              <a:rPr lang="en-US" dirty="0" smtClean="0"/>
              <a:t> Islam , </a:t>
            </a:r>
            <a:r>
              <a:rPr lang="en-US" dirty="0" err="1" smtClean="0"/>
              <a:t>Puneet</a:t>
            </a:r>
            <a:r>
              <a:rPr lang="en-US" dirty="0" smtClean="0"/>
              <a:t> </a:t>
            </a:r>
            <a:r>
              <a:rPr lang="en-US" dirty="0" err="1" smtClean="0"/>
              <a:t>Kaur</a:t>
            </a:r>
            <a:r>
              <a:rPr lang="en-US" dirty="0" smtClean="0"/>
              <a:t> , </a:t>
            </a:r>
            <a:r>
              <a:rPr lang="en-US" dirty="0" err="1" smtClean="0"/>
              <a:t>Amandeep</a:t>
            </a:r>
            <a:r>
              <a:rPr lang="en-US" dirty="0" smtClean="0"/>
              <a:t> </a:t>
            </a:r>
            <a:r>
              <a:rPr lang="en-US" dirty="0" err="1" smtClean="0"/>
              <a:t>Dhir</a:t>
            </a:r>
            <a:r>
              <a:rPr lang="en-US" dirty="0" smtClean="0"/>
              <a:t> . , “Why Do People Use Artificial Intelligence (AI) - Enabled Voice Assistants ?” , IEEE Transactions on Engineering Management , 2021.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S. </a:t>
            </a:r>
            <a:r>
              <a:rPr lang="en-US" dirty="0" err="1" smtClean="0"/>
              <a:t>Subhash</a:t>
            </a:r>
            <a:r>
              <a:rPr lang="en-US" dirty="0" smtClean="0"/>
              <a:t>, </a:t>
            </a:r>
            <a:r>
              <a:rPr lang="en-US" dirty="0" err="1" smtClean="0"/>
              <a:t>Prajwal</a:t>
            </a:r>
            <a:r>
              <a:rPr lang="en-US" dirty="0" smtClean="0"/>
              <a:t> N </a:t>
            </a:r>
            <a:r>
              <a:rPr lang="en-US" dirty="0" err="1" smtClean="0"/>
              <a:t>Srivatsa</a:t>
            </a:r>
            <a:r>
              <a:rPr lang="en-US" dirty="0" smtClean="0"/>
              <a:t>, S . </a:t>
            </a:r>
            <a:r>
              <a:rPr lang="en-US" dirty="0" err="1" smtClean="0"/>
              <a:t>Siddhesh</a:t>
            </a:r>
            <a:r>
              <a:rPr lang="en-US" dirty="0" smtClean="0"/>
              <a:t>, A . </a:t>
            </a:r>
            <a:r>
              <a:rPr lang="en-US" dirty="0" err="1" smtClean="0"/>
              <a:t>Ullas</a:t>
            </a:r>
            <a:r>
              <a:rPr lang="en-US" dirty="0" smtClean="0"/>
              <a:t>, B . </a:t>
            </a:r>
            <a:r>
              <a:rPr lang="en-US" dirty="0" err="1" smtClean="0"/>
              <a:t>Santhosh</a:t>
            </a:r>
            <a:r>
              <a:rPr lang="en-US" dirty="0" smtClean="0"/>
              <a:t>. , “Artificial Intelligence – based Voice Assistant”, IEEE , 2020. </a:t>
            </a:r>
            <a:endParaRPr lang="en-US" dirty="0" smtClean="0"/>
          </a:p>
          <a:p>
            <a:r>
              <a:rPr lang="en-US" dirty="0" smtClean="0"/>
              <a:t>[</a:t>
            </a:r>
            <a:r>
              <a:rPr lang="en-US" dirty="0" smtClean="0"/>
              <a:t>5] </a:t>
            </a:r>
            <a:r>
              <a:rPr lang="en-US" dirty="0" err="1" smtClean="0"/>
              <a:t>Sherly</a:t>
            </a:r>
            <a:r>
              <a:rPr lang="en-US" dirty="0" smtClean="0"/>
              <a:t> Noel . , “Human Computer interaction ( HCI ) based Smart Voice Email ( </a:t>
            </a:r>
            <a:r>
              <a:rPr lang="en-US" dirty="0" err="1" smtClean="0"/>
              <a:t>Vmail</a:t>
            </a:r>
            <a:r>
              <a:rPr lang="en-US" dirty="0" smtClean="0"/>
              <a:t> ) Application–Assistant for Visually Impaired Users ( VIU )” , IEEE , 2020</a:t>
            </a:r>
            <a:r>
              <a:rPr lang="en-US" dirty="0" smtClean="0"/>
              <a:t>.</a:t>
            </a:r>
          </a:p>
          <a:p>
            <a:r>
              <a:rPr lang="en-US" dirty="0" smtClean="0"/>
              <a:t> </a:t>
            </a:r>
            <a:r>
              <a:rPr lang="en-US" dirty="0" smtClean="0"/>
              <a:t>[6] Tae - Kook Kim . , “Short Research on Voice Control System Based on Artificial Intelligence Assistant” , IEEE 2020 International Conference on Electronics Information, and Communication (ICEIC), 2020.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[7] </a:t>
            </a:r>
            <a:r>
              <a:rPr lang="en-US" dirty="0" err="1" smtClean="0"/>
              <a:t>Georgios</a:t>
            </a:r>
            <a:r>
              <a:rPr lang="en-US" dirty="0" smtClean="0"/>
              <a:t> </a:t>
            </a:r>
            <a:r>
              <a:rPr lang="en-US" dirty="0" err="1" smtClean="0"/>
              <a:t>Germanos</a:t>
            </a:r>
            <a:r>
              <a:rPr lang="en-US" dirty="0" smtClean="0"/>
              <a:t>, </a:t>
            </a:r>
            <a:r>
              <a:rPr lang="en-US" dirty="0" err="1" smtClean="0"/>
              <a:t>Dimitris</a:t>
            </a:r>
            <a:r>
              <a:rPr lang="en-US" dirty="0" smtClean="0"/>
              <a:t> </a:t>
            </a:r>
            <a:r>
              <a:rPr lang="en-US" dirty="0" err="1" smtClean="0"/>
              <a:t>Kavellieros</a:t>
            </a:r>
            <a:r>
              <a:rPr lang="en-US" dirty="0" smtClean="0"/>
              <a:t>, Nicholas </a:t>
            </a:r>
            <a:r>
              <a:rPr lang="en-US" dirty="0" err="1" smtClean="0"/>
              <a:t>Kolokotonis</a:t>
            </a:r>
            <a:r>
              <a:rPr lang="en-US" dirty="0" smtClean="0"/>
              <a:t>, Nikolas Georgiou . , “Privacy Issues in Voice Assistant Ecosystems”, IEEE 2020 IEEE World Congress on Services (SERVICES), 2020</a:t>
            </a:r>
            <a:r>
              <a:rPr lang="en-US" dirty="0" smtClean="0"/>
              <a:t>.</a:t>
            </a:r>
          </a:p>
          <a:p>
            <a:r>
              <a:rPr lang="en-US" dirty="0" smtClean="0"/>
              <a:t> </a:t>
            </a:r>
            <a:r>
              <a:rPr lang="en-US" dirty="0" smtClean="0"/>
              <a:t>[8] </a:t>
            </a:r>
            <a:r>
              <a:rPr lang="en-US" dirty="0" err="1" smtClean="0"/>
              <a:t>Dengke</a:t>
            </a:r>
            <a:r>
              <a:rPr lang="en-US" dirty="0" smtClean="0"/>
              <a:t> Tang , </a:t>
            </a:r>
            <a:r>
              <a:rPr lang="en-US" dirty="0" err="1" smtClean="0"/>
              <a:t>Juplin</a:t>
            </a:r>
            <a:r>
              <a:rPr lang="en-US" dirty="0" smtClean="0"/>
              <a:t> </a:t>
            </a:r>
            <a:r>
              <a:rPr lang="en-US" dirty="0" err="1" smtClean="0"/>
              <a:t>Zeng</a:t>
            </a:r>
            <a:r>
              <a:rPr lang="en-US" dirty="0" smtClean="0"/>
              <a:t> , Ming Li., “An End-to-end Deep Learning Framework for Speech Emotion of Atypical Individuals”, </a:t>
            </a:r>
            <a:r>
              <a:rPr lang="en-US" dirty="0" err="1" smtClean="0"/>
              <a:t>Interspeech</a:t>
            </a:r>
            <a:r>
              <a:rPr lang="en-US" dirty="0" smtClean="0"/>
              <a:t> , pp; 162 – 166, 2018</a:t>
            </a:r>
            <a:r>
              <a:rPr lang="en-US" dirty="0" smtClean="0"/>
              <a:t>.</a:t>
            </a:r>
          </a:p>
          <a:p>
            <a:r>
              <a:rPr lang="en-US" dirty="0" smtClean="0"/>
              <a:t>[</a:t>
            </a:r>
            <a:r>
              <a:rPr lang="en-US" dirty="0" smtClean="0"/>
              <a:t>9] </a:t>
            </a:r>
            <a:r>
              <a:rPr lang="en-US" dirty="0" err="1" smtClean="0"/>
              <a:t>Saadman</a:t>
            </a:r>
            <a:r>
              <a:rPr lang="en-US" dirty="0" smtClean="0"/>
              <a:t> </a:t>
            </a:r>
            <a:r>
              <a:rPr lang="en-US" dirty="0" err="1" smtClean="0"/>
              <a:t>Shahid</a:t>
            </a:r>
            <a:r>
              <a:rPr lang="en-US" dirty="0" smtClean="0"/>
              <a:t> </a:t>
            </a:r>
            <a:r>
              <a:rPr lang="en-US" dirty="0" err="1" smtClean="0"/>
              <a:t>Chowdary</a:t>
            </a:r>
            <a:r>
              <a:rPr lang="en-US" dirty="0" smtClean="0"/>
              <a:t> , </a:t>
            </a:r>
            <a:r>
              <a:rPr lang="en-US" dirty="0" err="1" smtClean="0"/>
              <a:t>Atiar</a:t>
            </a:r>
            <a:r>
              <a:rPr lang="en-US" dirty="0" smtClean="0"/>
              <a:t> </a:t>
            </a:r>
            <a:r>
              <a:rPr lang="en-US" dirty="0" err="1" smtClean="0"/>
              <a:t>Talukdar</a:t>
            </a:r>
            <a:r>
              <a:rPr lang="en-US" dirty="0" smtClean="0"/>
              <a:t>, </a:t>
            </a:r>
            <a:r>
              <a:rPr lang="en-US" dirty="0" err="1" smtClean="0"/>
              <a:t>Ashik</a:t>
            </a:r>
            <a:r>
              <a:rPr lang="en-US" dirty="0" smtClean="0"/>
              <a:t> Mahmud , </a:t>
            </a:r>
            <a:r>
              <a:rPr lang="en-US" dirty="0" err="1" smtClean="0"/>
              <a:t>Tanzilur</a:t>
            </a:r>
            <a:r>
              <a:rPr lang="en-US" dirty="0" smtClean="0"/>
              <a:t> </a:t>
            </a:r>
            <a:r>
              <a:rPr lang="en-US" dirty="0" err="1" smtClean="0"/>
              <a:t>Rahman</a:t>
            </a:r>
            <a:r>
              <a:rPr lang="en-US" dirty="0" smtClean="0"/>
              <a:t>. , “Domain Specific Intelligent Personal Assistant with Bilingual Voice Command Processing” , IEEE TENCON 2018- 2018 IEEE Region 10 Conference, 2018.</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t>
            </a:r>
            <a:r>
              <a:rPr lang="en-US" dirty="0" smtClean="0"/>
              <a:t>                                            </a:t>
            </a:r>
            <a:r>
              <a:rPr lang="en-US" sz="5400" b="1" dirty="0" smtClean="0"/>
              <a:t>THANK YOU</a:t>
            </a:r>
            <a:endParaRPr lang="en-US"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Abstract</a:t>
            </a:r>
          </a:p>
          <a:p>
            <a:r>
              <a:rPr lang="en-US" dirty="0" smtClean="0"/>
              <a:t>Scope </a:t>
            </a:r>
            <a:r>
              <a:rPr lang="en-US" dirty="0" smtClean="0"/>
              <a:t>of </a:t>
            </a:r>
            <a:r>
              <a:rPr lang="en-US" dirty="0" smtClean="0"/>
              <a:t>project</a:t>
            </a:r>
          </a:p>
          <a:p>
            <a:r>
              <a:rPr lang="en-US" dirty="0" smtClean="0"/>
              <a:t> </a:t>
            </a:r>
            <a:r>
              <a:rPr lang="en-US" dirty="0" smtClean="0"/>
              <a:t>Literature survey </a:t>
            </a:r>
            <a:endParaRPr lang="en-US" dirty="0" smtClean="0"/>
          </a:p>
          <a:p>
            <a:r>
              <a:rPr lang="en-US" dirty="0" smtClean="0"/>
              <a:t>Existing </a:t>
            </a:r>
            <a:r>
              <a:rPr lang="en-US" dirty="0" smtClean="0"/>
              <a:t>system </a:t>
            </a:r>
            <a:endParaRPr lang="en-US" dirty="0" smtClean="0"/>
          </a:p>
          <a:p>
            <a:r>
              <a:rPr lang="en-US" dirty="0" smtClean="0"/>
              <a:t>Proposed system</a:t>
            </a:r>
          </a:p>
          <a:p>
            <a:r>
              <a:rPr lang="en-US" dirty="0" smtClean="0"/>
              <a:t> </a:t>
            </a:r>
            <a:r>
              <a:rPr lang="en-US" dirty="0" smtClean="0"/>
              <a:t>System architecture </a:t>
            </a:r>
            <a:endParaRPr lang="en-US" dirty="0" smtClean="0"/>
          </a:p>
          <a:p>
            <a:r>
              <a:rPr lang="en-US" dirty="0" smtClean="0"/>
              <a:t>Modules </a:t>
            </a:r>
          </a:p>
          <a:p>
            <a:r>
              <a:rPr lang="en-US" dirty="0" smtClean="0"/>
              <a:t>Result </a:t>
            </a:r>
            <a:r>
              <a:rPr lang="en-US" dirty="0" smtClean="0"/>
              <a:t>and </a:t>
            </a:r>
            <a:r>
              <a:rPr lang="en-US" dirty="0" smtClean="0"/>
              <a:t>discussion</a:t>
            </a:r>
          </a:p>
          <a:p>
            <a:r>
              <a:rPr lang="en-US" dirty="0" smtClean="0"/>
              <a:t> </a:t>
            </a:r>
            <a:r>
              <a:rPr lang="en-US" dirty="0" smtClean="0"/>
              <a:t>Conclusion and future work </a:t>
            </a:r>
            <a:endParaRPr lang="en-US" dirty="0" smtClean="0"/>
          </a:p>
          <a:p>
            <a:r>
              <a:rPr lang="en-US" dirty="0" smtClean="0"/>
              <a:t>Reference </a:t>
            </a:r>
          </a:p>
          <a:p>
            <a:r>
              <a:rPr lang="en-US" dirty="0" smtClean="0"/>
              <a:t>Thank </a:t>
            </a:r>
            <a:r>
              <a:rPr lang="en-US" dirty="0" smtClean="0"/>
              <a:t>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US" dirty="0"/>
          </a:p>
        </p:txBody>
      </p:sp>
      <p:sp>
        <p:nvSpPr>
          <p:cNvPr id="3" name="Content Placeholder 2"/>
          <p:cNvSpPr>
            <a:spLocks noGrp="1"/>
          </p:cNvSpPr>
          <p:nvPr>
            <p:ph idx="1"/>
          </p:nvPr>
        </p:nvSpPr>
        <p:spPr/>
        <p:txBody>
          <a:bodyPr/>
          <a:lstStyle/>
          <a:p>
            <a:r>
              <a:rPr lang="en-US" dirty="0" smtClean="0"/>
              <a:t>In recent years, voice assistant has shown significant process and its potential is growing. And billions of devices that incorporates them in domestic nowadays. Then, to communicate with one another, Email is one of the most prevalent way</a:t>
            </a:r>
            <a:r>
              <a:rPr lang="en-US" dirty="0" smtClean="0"/>
              <a:t>.</a:t>
            </a:r>
          </a:p>
          <a:p>
            <a:r>
              <a:rPr lang="en-US" dirty="0" smtClean="0"/>
              <a:t> Here we  </a:t>
            </a:r>
            <a:r>
              <a:rPr lang="en-US" dirty="0" smtClean="0"/>
              <a:t>are targeting to establish an AI based email voice assistant system. The voice assistant listens to the user's voice input and converts it as a text and then sends it as an email message to the recipient</a:t>
            </a:r>
            <a:r>
              <a:rPr lang="en-US" dirty="0" smtClean="0"/>
              <a:t>.</a:t>
            </a:r>
          </a:p>
          <a:p>
            <a:r>
              <a:rPr lang="en-US" dirty="0" smtClean="0"/>
              <a:t> </a:t>
            </a:r>
            <a:r>
              <a:rPr lang="en-US" dirty="0" smtClean="0"/>
              <a:t>Firstly, we have to provide user’s email id and its Gmail account’s password to authenticate and this can be executed using Python in </a:t>
            </a:r>
            <a:r>
              <a:rPr lang="en-US" dirty="0" err="1" smtClean="0"/>
              <a:t>PyCharm</a:t>
            </a:r>
            <a:r>
              <a:rPr lang="en-US" dirty="0" smtClean="0"/>
              <a:t> community IDE.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Scope of the project</a:t>
            </a:r>
            <a:endParaRPr lang="en-US" dirty="0"/>
          </a:p>
        </p:txBody>
      </p:sp>
      <p:sp>
        <p:nvSpPr>
          <p:cNvPr id="3" name="Content Placeholder 2"/>
          <p:cNvSpPr>
            <a:spLocks noGrp="1"/>
          </p:cNvSpPr>
          <p:nvPr>
            <p:ph idx="1"/>
          </p:nvPr>
        </p:nvSpPr>
        <p:spPr/>
        <p:txBody>
          <a:bodyPr/>
          <a:lstStyle/>
          <a:p>
            <a:r>
              <a:rPr lang="en-US" sz="2400" dirty="0" smtClean="0"/>
              <a:t>This proposed system uses conversational artificial intelligence technique and it allows existing mail system to be replaced by modern solutions.</a:t>
            </a:r>
          </a:p>
          <a:p>
            <a:r>
              <a:rPr lang="en-US" sz="2400" dirty="0" smtClean="0"/>
              <a:t>The sender </a:t>
            </a:r>
            <a:r>
              <a:rPr lang="en-US" sz="2400" dirty="0" smtClean="0"/>
              <a:t>should feel comfort to send mail to any recipient through this mail assistant</a:t>
            </a:r>
            <a:r>
              <a:rPr lang="en-US" dirty="0" smtClean="0"/>
              <a:t>.</a:t>
            </a:r>
          </a:p>
          <a:p>
            <a:pPr fontAlgn="ctr"/>
            <a:r>
              <a:rPr lang="en-US" sz="2400" dirty="0" smtClean="0"/>
              <a:t>It promotes the development of technology for future </a:t>
            </a:r>
            <a:r>
              <a:rPr lang="en-US" sz="2400" dirty="0" smtClean="0"/>
              <a:t>trends.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SURVEY</a:t>
            </a:r>
            <a:endParaRPr lang="en-US" dirty="0"/>
          </a:p>
        </p:txBody>
      </p:sp>
      <p:sp>
        <p:nvSpPr>
          <p:cNvPr id="3" name="Content Placeholder 2"/>
          <p:cNvSpPr>
            <a:spLocks noGrp="1"/>
          </p:cNvSpPr>
          <p:nvPr>
            <p:ph idx="1"/>
          </p:nvPr>
        </p:nvSpPr>
        <p:spPr/>
        <p:txBody>
          <a:bodyPr>
            <a:normAutofit/>
          </a:bodyPr>
          <a:lstStyle/>
          <a:p>
            <a:r>
              <a:rPr lang="en-US" dirty="0" smtClean="0"/>
              <a:t>We had gone through many literature papers that used email voice assistant and certain literature paper were found related to the concept. </a:t>
            </a:r>
            <a:endParaRPr lang="en-US" dirty="0" smtClean="0"/>
          </a:p>
          <a:p>
            <a:r>
              <a:rPr lang="en-US" dirty="0" smtClean="0"/>
              <a:t>Harsh </a:t>
            </a:r>
            <a:r>
              <a:rPr lang="en-US" dirty="0" smtClean="0"/>
              <a:t>D Shah [1] et al. proposed a method in which user can send messages to the recipient where receiver’s email id is already programmed in the sender’s record. This paper is based on Automated Speech Recognition method. By using this method, </a:t>
            </a:r>
            <a:r>
              <a:rPr lang="en-US" dirty="0" smtClean="0"/>
              <a:t>a </a:t>
            </a:r>
            <a:r>
              <a:rPr lang="en-US" dirty="0" smtClean="0"/>
              <a:t>user can access their own account, with voice instruction</a:t>
            </a:r>
            <a:r>
              <a:rPr lang="en-US" dirty="0" smtClean="0"/>
              <a:t>.</a:t>
            </a:r>
          </a:p>
          <a:p>
            <a:r>
              <a:rPr lang="en-US" dirty="0" smtClean="0"/>
              <a:t>Another paper by Sunny Kumar [2] et al. proposed a system in which a new email architecture system was created that can be needful to blind people to use the model for email purposes without any earlier execution.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75212" y="2037239"/>
            <a:ext cx="9914860" cy="4123318"/>
          </a:xfrm>
        </p:spPr>
        <p:txBody>
          <a:bodyPr/>
          <a:lstStyle/>
          <a:p>
            <a:r>
              <a:rPr lang="en-US" dirty="0" smtClean="0"/>
              <a:t>Suresh </a:t>
            </a:r>
            <a:r>
              <a:rPr lang="en-US" dirty="0" err="1" smtClean="0"/>
              <a:t>Malodia</a:t>
            </a:r>
            <a:r>
              <a:rPr lang="en-US" dirty="0" smtClean="0"/>
              <a:t> [3] et al. inspects the different consumption principles </a:t>
            </a:r>
            <a:r>
              <a:rPr lang="en-US" dirty="0" err="1" smtClean="0"/>
              <a:t>corelated</a:t>
            </a:r>
            <a:r>
              <a:rPr lang="en-US" dirty="0" smtClean="0"/>
              <a:t> with the use of voice instruction. Mixed method approach were undertaken by “Theory of consumption values” (TCU). </a:t>
            </a:r>
            <a:endParaRPr lang="en-US" dirty="0" smtClean="0"/>
          </a:p>
          <a:p>
            <a:r>
              <a:rPr lang="en-US" dirty="0" smtClean="0"/>
              <a:t>In </a:t>
            </a:r>
            <a:r>
              <a:rPr lang="en-US" dirty="0" smtClean="0"/>
              <a:t>Another paper S . </a:t>
            </a:r>
            <a:r>
              <a:rPr lang="en-US" dirty="0" err="1" smtClean="0"/>
              <a:t>Subhash</a:t>
            </a:r>
            <a:r>
              <a:rPr lang="en-US" dirty="0" smtClean="0"/>
              <a:t> [4] et </a:t>
            </a:r>
            <a:r>
              <a:rPr lang="en-US" dirty="0" err="1" smtClean="0"/>
              <a:t>al.suggested</a:t>
            </a:r>
            <a:r>
              <a:rPr lang="en-US" dirty="0" smtClean="0"/>
              <a:t> a voice assistant can collect the speech from the </a:t>
            </a:r>
            <a:r>
              <a:rPr lang="en-US" dirty="0" err="1" smtClean="0"/>
              <a:t>mic</a:t>
            </a:r>
            <a:r>
              <a:rPr lang="en-US" dirty="0" smtClean="0"/>
              <a:t> and then changes it to wording. Then, that text can be sent via Google text-to-speech . The text is converted into audio file which is an English language, by GTTS engine. Finally, Python package plays the speech received from GTTS.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Sherly</a:t>
            </a:r>
            <a:r>
              <a:rPr lang="en-US" dirty="0" smtClean="0"/>
              <a:t> Noel [5] proposed a system to describe an algorithm which changes text-to-speech for looking through emails and also changes speech-to-text for composing an email. In this algorithm, for speech recognition, Application Programming Interface is </a:t>
            </a:r>
            <a:r>
              <a:rPr lang="en-US" dirty="0" smtClean="0"/>
              <a:t>applied.</a:t>
            </a:r>
          </a:p>
          <a:p>
            <a:r>
              <a:rPr lang="en-US" dirty="0" smtClean="0"/>
              <a:t>Tae - Kook Kim [6] suggests an Artificial Intelligence (AI) based voice command assistant . In this model Application Programming Interface service, Google assistant and auto- execution </a:t>
            </a:r>
            <a:r>
              <a:rPr lang="en-US" dirty="0" err="1" smtClean="0"/>
              <a:t>syste</a:t>
            </a:r>
            <a:endParaRPr lang="en-US" dirty="0" smtClean="0"/>
          </a:p>
          <a:p>
            <a:r>
              <a:rPr lang="en-US" dirty="0" err="1" smtClean="0"/>
              <a:t>Georgios</a:t>
            </a:r>
            <a:r>
              <a:rPr lang="en-US" dirty="0" smtClean="0"/>
              <a:t> </a:t>
            </a:r>
            <a:r>
              <a:rPr lang="en-US" dirty="0" err="1" smtClean="0"/>
              <a:t>Germanos</a:t>
            </a:r>
            <a:r>
              <a:rPr lang="en-US" dirty="0" smtClean="0"/>
              <a:t> [7] et al. presented the location of individual data and types inside the environs of three famous </a:t>
            </a:r>
            <a:r>
              <a:rPr lang="en-US" dirty="0" err="1" smtClean="0"/>
              <a:t>assistants.</a:t>
            </a:r>
            <a:r>
              <a:rPr lang="en-US" dirty="0" err="1" smtClean="0"/>
              <a:t>m</a:t>
            </a:r>
            <a:r>
              <a:rPr lang="en-US" dirty="0" smtClean="0"/>
              <a:t> </a:t>
            </a:r>
            <a:r>
              <a:rPr lang="en-US" dirty="0" smtClean="0"/>
              <a:t>were designed.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ctr"/>
            <a:r>
              <a:rPr lang="en-US" sz="2600" dirty="0" err="1" smtClean="0"/>
              <a:t>Dengke</a:t>
            </a:r>
            <a:r>
              <a:rPr lang="en-US" sz="2600" dirty="0" smtClean="0"/>
              <a:t> Tang [8] et al. proposed three pattern mechanism under complete learning configuration. And they are (</a:t>
            </a:r>
            <a:r>
              <a:rPr lang="en-US" sz="2600" dirty="0" err="1" smtClean="0"/>
              <a:t>i</a:t>
            </a:r>
            <a:r>
              <a:rPr lang="en-US" sz="2600" dirty="0" smtClean="0"/>
              <a:t>) </a:t>
            </a:r>
            <a:r>
              <a:rPr lang="en-US" sz="2600" dirty="0" err="1" smtClean="0"/>
              <a:t>ResNet</a:t>
            </a:r>
            <a:r>
              <a:rPr lang="en-US" sz="2600" dirty="0" smtClean="0"/>
              <a:t>, (ii) </a:t>
            </a:r>
            <a:r>
              <a:rPr lang="en-US" sz="2600" dirty="0" err="1" smtClean="0"/>
              <a:t>Convolutional</a:t>
            </a:r>
            <a:r>
              <a:rPr lang="en-US" sz="2600" dirty="0" smtClean="0"/>
              <a:t> Neural Network (iii) Recurrent Neural Network + </a:t>
            </a:r>
            <a:r>
              <a:rPr lang="en-US" sz="2600" dirty="0" err="1" smtClean="0"/>
              <a:t>Convolutional</a:t>
            </a:r>
            <a:r>
              <a:rPr lang="en-US" sz="2600" dirty="0" smtClean="0"/>
              <a:t> Neural Network. Further, they also looked over various data enhancement, stabilize and illustrating methods, for improving performance of </a:t>
            </a:r>
            <a:r>
              <a:rPr lang="en-US" sz="2600" dirty="0" smtClean="0"/>
              <a:t>system.</a:t>
            </a:r>
          </a:p>
          <a:p>
            <a:pPr fontAlgn="ctr"/>
            <a:endParaRPr lang="en-US" sz="2600" dirty="0" smtClean="0"/>
          </a:p>
          <a:p>
            <a:pPr fontAlgn="ctr"/>
            <a:r>
              <a:rPr lang="en-US" sz="2600" dirty="0" err="1" smtClean="0"/>
              <a:t>Sadman</a:t>
            </a:r>
            <a:r>
              <a:rPr lang="en-US" sz="2600" dirty="0" smtClean="0"/>
              <a:t> </a:t>
            </a:r>
            <a:r>
              <a:rPr lang="en-US" sz="2600" dirty="0" err="1" smtClean="0"/>
              <a:t>Shahid</a:t>
            </a:r>
            <a:r>
              <a:rPr lang="en-US" sz="2600" dirty="0" smtClean="0"/>
              <a:t> </a:t>
            </a:r>
            <a:r>
              <a:rPr lang="en-US" sz="2600" dirty="0" err="1" smtClean="0"/>
              <a:t>Chowdary</a:t>
            </a:r>
            <a:r>
              <a:rPr lang="en-US" sz="2600" dirty="0" smtClean="0"/>
              <a:t> [9] et al. proposed the methods for developing a voice manipulated International Phonetic Alphabet, which can approach immediate instruction in two dialects: Bengali and English, to execute boring task for </a:t>
            </a:r>
            <a:r>
              <a:rPr lang="en-US" sz="2600" dirty="0" smtClean="0"/>
              <a:t>user.</a:t>
            </a:r>
            <a:r>
              <a:rPr lang="en-US" sz="2600" dirty="0" smtClean="0"/>
              <a:t/>
            </a:r>
            <a:br>
              <a:rPr lang="en-US" sz="2600" dirty="0" smtClean="0"/>
            </a:br>
            <a:endParaRPr lang="en-US" sz="2600"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228</TotalTime>
  <Words>1909</Words>
  <Application>Microsoft Office PowerPoint</Application>
  <PresentationFormat>Custom</PresentationFormat>
  <Paragraphs>95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ModOverlayVTI</vt:lpstr>
      <vt:lpstr>AN AUTOMATED EMAIL SERVICE BY CONVERSATIONAL  AI</vt:lpstr>
      <vt:lpstr>IEEE CONFERENCE ICSTSN</vt:lpstr>
      <vt:lpstr>                            Agenda</vt:lpstr>
      <vt:lpstr>                        ABSTRACT</vt:lpstr>
      <vt:lpstr>                  Scope of the project</vt:lpstr>
      <vt:lpstr>           LITERATURE SURVEY</vt:lpstr>
      <vt:lpstr>Slide 7</vt:lpstr>
      <vt:lpstr>Slide 8</vt:lpstr>
      <vt:lpstr>Slide 9</vt:lpstr>
      <vt:lpstr>             EXISTIIG SYSTEM</vt:lpstr>
      <vt:lpstr>           PROPOSED SYSTEM</vt:lpstr>
      <vt:lpstr>Slide 12</vt:lpstr>
      <vt:lpstr>       SYSTEM ARCHITECTURE</vt:lpstr>
      <vt:lpstr>Slide 14</vt:lpstr>
      <vt:lpstr>                          MODULES</vt:lpstr>
      <vt:lpstr>Slide 16</vt:lpstr>
      <vt:lpstr>                  Result and Discussion</vt:lpstr>
      <vt:lpstr>Slide 18</vt:lpstr>
      <vt:lpstr>Conclusion and Future work</vt:lpstr>
      <vt:lpstr>Slide 20</vt:lpstr>
      <vt:lpstr>                       REFERENCE</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EMAIL SERVICE BY CONVERSATIONAL AI</dc:title>
  <dc:creator>hariram26072@gmail.com</dc:creator>
  <cp:lastModifiedBy>ctc</cp:lastModifiedBy>
  <cp:revision>18</cp:revision>
  <dcterms:created xsi:type="dcterms:W3CDTF">2022-03-09T13:44:19Z</dcterms:created>
  <dcterms:modified xsi:type="dcterms:W3CDTF">2022-03-09T17:56:35Z</dcterms:modified>
</cp:coreProperties>
</file>