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Lst>
  <p:sldSz cx="12192000" cy="6858000"/>
  <p:notesSz cx="6858000" cy="9144000"/>
  <p:embeddedFontLst>
    <p:embeddedFont>
      <p:font typeface="Abril Fatface" panose="02000503000000020003" pitchFamily="2" charset="0"/>
      <p:regular r:id="rId27"/>
    </p:embeddedFont>
    <p:embeddedFont>
      <p:font typeface="IBM Plex Sans" panose="020000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zUiaeWBbUFX+pVpYe4SbmZRFA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7.fntdata"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6.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2.fntdata" /><Relationship Id="rId36" Type="http://customschemas.google.com/relationships/presentationmetadata" Target="meta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1.fntdata" /><Relationship Id="rId30" Type="http://schemas.openxmlformats.org/officeDocument/2006/relationships/font" Target="fonts/font4.fntdata" /><Relationship Id="rId35" Type="http://schemas.openxmlformats.org/officeDocument/2006/relationships/font" Target="fonts/font9.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8a9de161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8a9de161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2"/>
          <p:cNvSpPr txBox="1">
            <a:spLocks noGrp="1"/>
          </p:cNvSpPr>
          <p:nvPr>
            <p:ph type="ctrTitle"/>
          </p:nvPr>
        </p:nvSpPr>
        <p:spPr>
          <a:xfrm>
            <a:off x="1249326" y="919716"/>
            <a:ext cx="8504275" cy="35512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2"/>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2"/>
          <p:cNvSpPr txBox="1">
            <a:spLocks noGrp="1"/>
          </p:cNvSpPr>
          <p:nvPr>
            <p:ph type="subTitle" idx="1"/>
          </p:nvPr>
        </p:nvSpPr>
        <p:spPr>
          <a:xfrm>
            <a:off x="1249326" y="4795284"/>
            <a:ext cx="8504275" cy="10845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1600"/>
              <a:buNone/>
              <a:defRPr sz="1600" b="1" cap="none"/>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2"/>
          <p:cNvSpPr txBox="1">
            <a:spLocks noGrp="1"/>
          </p:cNvSpPr>
          <p:nvPr>
            <p:ph type="dt" idx="10"/>
          </p:nvPr>
        </p:nvSpPr>
        <p:spPr>
          <a:xfrm>
            <a:off x="8964706" y="6433202"/>
            <a:ext cx="2426446"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2"/>
          <p:cNvSpPr txBox="1">
            <a:spLocks noGrp="1"/>
          </p:cNvSpPr>
          <p:nvPr>
            <p:ph type="sldNum" idx="12"/>
          </p:nvPr>
        </p:nvSpPr>
        <p:spPr>
          <a:xfrm>
            <a:off x="11391152" y="6433203"/>
            <a:ext cx="702781"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txBox="1">
            <a:spLocks noGrp="1"/>
          </p:cNvSpPr>
          <p:nvPr>
            <p:ph type="body" idx="1"/>
          </p:nvPr>
        </p:nvSpPr>
        <p:spPr>
          <a:xfrm rot="5400000">
            <a:off x="3948183" y="-1113097"/>
            <a:ext cx="4133481" cy="1019219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1"/>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2"/>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2"/>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3"/>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3"/>
          <p:cNvSpPr txBox="1">
            <a:spLocks noGrp="1"/>
          </p:cNvSpPr>
          <p:nvPr>
            <p:ph type="dt" idx="10"/>
          </p:nvPr>
        </p:nvSpPr>
        <p:spPr>
          <a:xfrm>
            <a:off x="9323285" y="6434524"/>
            <a:ext cx="206786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ftr" idx="11"/>
          </p:nvPr>
        </p:nvSpPr>
        <p:spPr>
          <a:xfrm>
            <a:off x="173736" y="6437376"/>
            <a:ext cx="37759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sldNum" idx="12"/>
          </p:nvPr>
        </p:nvSpPr>
        <p:spPr>
          <a:xfrm>
            <a:off x="11391152" y="6434524"/>
            <a:ext cx="6932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a:solidFill>
                  <a:schemeClr val="lt1"/>
                </a:solidFill>
                <a:latin typeface="Abril Fatface"/>
                <a:ea typeface="Abril Fatface"/>
                <a:cs typeface="Abril Fatface"/>
                <a:sym typeface="Abril Fatface"/>
              </a:defRPr>
            </a:lvl1pPr>
            <a:lvl2pPr marL="0" lvl="1" indent="0" algn="r">
              <a:spcBef>
                <a:spcPts val="0"/>
              </a:spcBef>
              <a:buNone/>
              <a:defRPr sz="2000">
                <a:solidFill>
                  <a:schemeClr val="lt1"/>
                </a:solidFill>
                <a:latin typeface="Abril Fatface"/>
                <a:ea typeface="Abril Fatface"/>
                <a:cs typeface="Abril Fatface"/>
                <a:sym typeface="Abril Fatface"/>
              </a:defRPr>
            </a:lvl2pPr>
            <a:lvl3pPr marL="0" lvl="2" indent="0" algn="r">
              <a:spcBef>
                <a:spcPts val="0"/>
              </a:spcBef>
              <a:buNone/>
              <a:defRPr sz="2000">
                <a:solidFill>
                  <a:schemeClr val="lt1"/>
                </a:solidFill>
                <a:latin typeface="Abril Fatface"/>
                <a:ea typeface="Abril Fatface"/>
                <a:cs typeface="Abril Fatface"/>
                <a:sym typeface="Abril Fatface"/>
              </a:defRPr>
            </a:lvl3pPr>
            <a:lvl4pPr marL="0" lvl="3" indent="0" algn="r">
              <a:spcBef>
                <a:spcPts val="0"/>
              </a:spcBef>
              <a:buNone/>
              <a:defRPr sz="2000">
                <a:solidFill>
                  <a:schemeClr val="lt1"/>
                </a:solidFill>
                <a:latin typeface="Abril Fatface"/>
                <a:ea typeface="Abril Fatface"/>
                <a:cs typeface="Abril Fatface"/>
                <a:sym typeface="Abril Fatface"/>
              </a:defRPr>
            </a:lvl4pPr>
            <a:lvl5pPr marL="0" lvl="4" indent="0" algn="r">
              <a:spcBef>
                <a:spcPts val="0"/>
              </a:spcBef>
              <a:buNone/>
              <a:defRPr sz="2000">
                <a:solidFill>
                  <a:schemeClr val="lt1"/>
                </a:solidFill>
                <a:latin typeface="Abril Fatface"/>
                <a:ea typeface="Abril Fatface"/>
                <a:cs typeface="Abril Fatface"/>
                <a:sym typeface="Abril Fatface"/>
              </a:defRPr>
            </a:lvl5pPr>
            <a:lvl6pPr marL="0" lvl="5" indent="0" algn="r">
              <a:spcBef>
                <a:spcPts val="0"/>
              </a:spcBef>
              <a:buNone/>
              <a:defRPr sz="2000">
                <a:solidFill>
                  <a:schemeClr val="lt1"/>
                </a:solidFill>
                <a:latin typeface="Abril Fatface"/>
                <a:ea typeface="Abril Fatface"/>
                <a:cs typeface="Abril Fatface"/>
                <a:sym typeface="Abril Fatface"/>
              </a:defRPr>
            </a:lvl6pPr>
            <a:lvl7pPr marL="0" lvl="6" indent="0" algn="r">
              <a:spcBef>
                <a:spcPts val="0"/>
              </a:spcBef>
              <a:buNone/>
              <a:defRPr sz="2000">
                <a:solidFill>
                  <a:schemeClr val="lt1"/>
                </a:solidFill>
                <a:latin typeface="Abril Fatface"/>
                <a:ea typeface="Abril Fatface"/>
                <a:cs typeface="Abril Fatface"/>
                <a:sym typeface="Abril Fatface"/>
              </a:defRPr>
            </a:lvl7pPr>
            <a:lvl8pPr marL="0" lvl="7" indent="0" algn="r">
              <a:spcBef>
                <a:spcPts val="0"/>
              </a:spcBef>
              <a:buNone/>
              <a:defRPr sz="2000">
                <a:solidFill>
                  <a:schemeClr val="lt1"/>
                </a:solidFill>
                <a:latin typeface="Abril Fatface"/>
                <a:ea typeface="Abril Fatface"/>
                <a:cs typeface="Abril Fatface"/>
                <a:sym typeface="Abril Fatface"/>
              </a:defRPr>
            </a:lvl8pPr>
            <a:lvl9pPr marL="0" lvl="8" indent="0" algn="r">
              <a:spcBef>
                <a:spcPts val="0"/>
              </a:spcBef>
              <a:buNone/>
              <a:defRPr sz="2000">
                <a:solidFill>
                  <a:schemeClr val="lt1"/>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1524000" y="1320800"/>
            <a:ext cx="9144000" cy="30958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4"/>
          <p:cNvSpPr txBox="1">
            <a:spLocks noGrp="1"/>
          </p:cNvSpPr>
          <p:nvPr>
            <p:ph type="body" idx="1"/>
          </p:nvPr>
        </p:nvSpPr>
        <p:spPr>
          <a:xfrm>
            <a:off x="1523999" y="4589463"/>
            <a:ext cx="9144001"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400"/>
              <a:buNone/>
              <a:defRPr sz="2400">
                <a:solidFill>
                  <a:srgbClr val="888888"/>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24"/>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4"/>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1408813" y="2163725"/>
            <a:ext cx="4610986" cy="401323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body" idx="2"/>
          </p:nvPr>
        </p:nvSpPr>
        <p:spPr>
          <a:xfrm>
            <a:off x="6257260" y="2163725"/>
            <a:ext cx="4853763" cy="401323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5"/>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6"/>
          <p:cNvSpPr txBox="1">
            <a:spLocks noGrp="1"/>
          </p:cNvSpPr>
          <p:nvPr>
            <p:ph type="body" idx="2"/>
          </p:nvPr>
        </p:nvSpPr>
        <p:spPr>
          <a:xfrm>
            <a:off x="839788" y="2635623"/>
            <a:ext cx="5157787" cy="3554039"/>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1000"/>
              </a:spcBef>
              <a:spcAft>
                <a:spcPts val="0"/>
              </a:spcAft>
              <a:buSzPts val="2400"/>
              <a:buChar char="•"/>
              <a:defRPr sz="2400"/>
            </a:lvl1pPr>
            <a:lvl2pPr marL="914400" lvl="1" indent="-355600" algn="l">
              <a:lnSpc>
                <a:spcPct val="120000"/>
              </a:lnSpc>
              <a:spcBef>
                <a:spcPts val="500"/>
              </a:spcBef>
              <a:spcAft>
                <a:spcPts val="0"/>
              </a:spcAft>
              <a:buSzPts val="2000"/>
              <a:buChar char="•"/>
              <a:defRPr sz="2000"/>
            </a:lvl2pPr>
            <a:lvl3pPr marL="1371600" lvl="2" indent="-342900" algn="l">
              <a:lnSpc>
                <a:spcPct val="120000"/>
              </a:lnSpc>
              <a:spcBef>
                <a:spcPts val="500"/>
              </a:spcBef>
              <a:spcAft>
                <a:spcPts val="0"/>
              </a:spcAft>
              <a:buSzPts val="1800"/>
              <a:buChar char="•"/>
              <a:defRPr sz="1800"/>
            </a:lvl3pPr>
            <a:lvl4pPr marL="1828800" lvl="3" indent="-330200" algn="l">
              <a:lnSpc>
                <a:spcPct val="120000"/>
              </a:lnSpc>
              <a:spcBef>
                <a:spcPts val="500"/>
              </a:spcBef>
              <a:spcAft>
                <a:spcPts val="0"/>
              </a:spcAft>
              <a:buSzPts val="1600"/>
              <a:buChar char="•"/>
              <a:defRPr sz="1600"/>
            </a:lvl4pPr>
            <a:lvl5pPr marL="2286000" lvl="4" indent="-330200" algn="l">
              <a:lnSpc>
                <a:spcPct val="120000"/>
              </a:lnSpc>
              <a:spcBef>
                <a:spcPts val="50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6"/>
          <p:cNvSpPr txBox="1">
            <a:spLocks noGrp="1"/>
          </p:cNvSpPr>
          <p:nvPr>
            <p:ph type="body" idx="4"/>
          </p:nvPr>
        </p:nvSpPr>
        <p:spPr>
          <a:xfrm>
            <a:off x="6172200" y="2635623"/>
            <a:ext cx="5183188" cy="355404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1000"/>
              </a:spcBef>
              <a:spcAft>
                <a:spcPts val="0"/>
              </a:spcAft>
              <a:buSzPts val="2400"/>
              <a:buChar char="•"/>
              <a:defRPr sz="2400"/>
            </a:lvl1pPr>
            <a:lvl2pPr marL="914400" lvl="1" indent="-355600" algn="l">
              <a:lnSpc>
                <a:spcPct val="120000"/>
              </a:lnSpc>
              <a:spcBef>
                <a:spcPts val="500"/>
              </a:spcBef>
              <a:spcAft>
                <a:spcPts val="0"/>
              </a:spcAft>
              <a:buSzPts val="2000"/>
              <a:buChar char="•"/>
              <a:defRPr sz="2000"/>
            </a:lvl2pPr>
            <a:lvl3pPr marL="1371600" lvl="2" indent="-342900" algn="l">
              <a:lnSpc>
                <a:spcPct val="120000"/>
              </a:lnSpc>
              <a:spcBef>
                <a:spcPts val="500"/>
              </a:spcBef>
              <a:spcAft>
                <a:spcPts val="0"/>
              </a:spcAft>
              <a:buSzPts val="1800"/>
              <a:buChar char="•"/>
              <a:defRPr sz="1800"/>
            </a:lvl3pPr>
            <a:lvl4pPr marL="1828800" lvl="3" indent="-330200" algn="l">
              <a:lnSpc>
                <a:spcPct val="120000"/>
              </a:lnSpc>
              <a:spcBef>
                <a:spcPts val="500"/>
              </a:spcBef>
              <a:spcAft>
                <a:spcPts val="0"/>
              </a:spcAft>
              <a:buSzPts val="1600"/>
              <a:buChar char="•"/>
              <a:defRPr sz="1600"/>
            </a:lvl4pPr>
            <a:lvl5pPr marL="2286000" lvl="4" indent="-330200" algn="l">
              <a:lnSpc>
                <a:spcPct val="120000"/>
              </a:lnSpc>
              <a:spcBef>
                <a:spcPts val="50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6"/>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7"/>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28"/>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SzPts val="3200"/>
              <a:buChar char="•"/>
              <a:defRPr sz="3200"/>
            </a:lvl1pPr>
            <a:lvl2pPr marL="914400" lvl="1" indent="-406400" algn="l">
              <a:lnSpc>
                <a:spcPct val="120000"/>
              </a:lnSpc>
              <a:spcBef>
                <a:spcPts val="500"/>
              </a:spcBef>
              <a:spcAft>
                <a:spcPts val="0"/>
              </a:spcAft>
              <a:buSzPts val="2800"/>
              <a:buChar char="•"/>
              <a:defRPr sz="2800"/>
            </a:lvl2pPr>
            <a:lvl3pPr marL="1371600" lvl="2" indent="-381000" algn="l">
              <a:lnSpc>
                <a:spcPct val="120000"/>
              </a:lnSpc>
              <a:spcBef>
                <a:spcPts val="500"/>
              </a:spcBef>
              <a:spcAft>
                <a:spcPts val="0"/>
              </a:spcAft>
              <a:buSzPts val="2400"/>
              <a:buChar char="•"/>
              <a:defRPr sz="2400"/>
            </a:lvl3pPr>
            <a:lvl4pPr marL="1828800" lvl="3" indent="-355600" algn="l">
              <a:lnSpc>
                <a:spcPct val="120000"/>
              </a:lnSpc>
              <a:spcBef>
                <a:spcPts val="500"/>
              </a:spcBef>
              <a:spcAft>
                <a:spcPts val="0"/>
              </a:spcAft>
              <a:buSzPts val="2000"/>
              <a:buChar char="•"/>
              <a:defRPr sz="2000"/>
            </a:lvl4pPr>
            <a:lvl5pPr marL="2286000" lvl="4" indent="-355600" algn="l">
              <a:lnSpc>
                <a:spcPct val="12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29"/>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a:spLocks noGrp="1"/>
          </p:cNvSpPr>
          <p:nvPr>
            <p:ph type="pic" idx="2"/>
          </p:nvPr>
        </p:nvSpPr>
        <p:spPr>
          <a:xfrm>
            <a:off x="5183188" y="987425"/>
            <a:ext cx="6172200" cy="4873625"/>
          </a:xfrm>
          <a:prstGeom prst="rect">
            <a:avLst/>
          </a:prstGeom>
          <a:noFill/>
          <a:ln>
            <a:noFill/>
          </a:ln>
        </p:spPr>
      </p:sp>
      <p:sp>
        <p:nvSpPr>
          <p:cNvPr id="65" name="Google Shape;65;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21"/>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21"/>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p21"/>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4000"/>
              <a:buFont typeface="Abril Fatface"/>
              <a:buNone/>
              <a:defRPr sz="4000" b="0" i="0" u="none" strike="noStrike" cap="none">
                <a:solidFill>
                  <a:schemeClr val="accent2"/>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1"/>
          <p:cNvSpPr txBox="1">
            <a:spLocks noGrp="1"/>
          </p:cNvSpPr>
          <p:nvPr>
            <p:ph type="body" idx="1"/>
          </p:nvPr>
        </p:nvSpPr>
        <p:spPr>
          <a:xfrm>
            <a:off x="918825" y="1916262"/>
            <a:ext cx="10192198" cy="413348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5"/>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lnSpc>
                <a:spcPct val="120000"/>
              </a:lnSpc>
              <a:spcBef>
                <a:spcPts val="500"/>
              </a:spcBef>
              <a:spcAft>
                <a:spcPts val="0"/>
              </a:spcAft>
              <a:buClr>
                <a:schemeClr val="accent5"/>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lnSpc>
                <a:spcPct val="120000"/>
              </a:lnSpc>
              <a:spcBef>
                <a:spcPts val="500"/>
              </a:spcBef>
              <a:spcAft>
                <a:spcPts val="0"/>
              </a:spcAft>
              <a:buClr>
                <a:schemeClr val="accent5"/>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lnSpc>
                <a:spcPct val="120000"/>
              </a:lnSpc>
              <a:spcBef>
                <a:spcPts val="500"/>
              </a:spcBef>
              <a:spcAft>
                <a:spcPts val="0"/>
              </a:spcAft>
              <a:buClr>
                <a:schemeClr val="accent5"/>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20000"/>
              </a:lnSpc>
              <a:spcBef>
                <a:spcPts val="500"/>
              </a:spcBef>
              <a:spcAft>
                <a:spcPts val="0"/>
              </a:spcAft>
              <a:buClr>
                <a:schemeClr val="accent5"/>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 name="Google Shape;10;p21"/>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21"/>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FFFFF"/>
                </a:solidFill>
                <a:latin typeface="Abril Fatface"/>
                <a:ea typeface="Abril Fatface"/>
                <a:cs typeface="Abril Fatface"/>
                <a:sym typeface="Abril Fatface"/>
              </a:defRPr>
            </a:lvl1pPr>
            <a:lvl2pPr marL="0" marR="0" lvl="1" indent="0" algn="r" rtl="0">
              <a:spcBef>
                <a:spcPts val="0"/>
              </a:spcBef>
              <a:buNone/>
              <a:defRPr sz="2000" b="0" i="0" u="none" strike="noStrike" cap="none">
                <a:solidFill>
                  <a:srgbClr val="FFFFFF"/>
                </a:solidFill>
                <a:latin typeface="Abril Fatface"/>
                <a:ea typeface="Abril Fatface"/>
                <a:cs typeface="Abril Fatface"/>
                <a:sym typeface="Abril Fatface"/>
              </a:defRPr>
            </a:lvl2pPr>
            <a:lvl3pPr marL="0" marR="0" lvl="2" indent="0" algn="r" rtl="0">
              <a:spcBef>
                <a:spcPts val="0"/>
              </a:spcBef>
              <a:buNone/>
              <a:defRPr sz="2000" b="0" i="0" u="none" strike="noStrike" cap="none">
                <a:solidFill>
                  <a:srgbClr val="FFFFFF"/>
                </a:solidFill>
                <a:latin typeface="Abril Fatface"/>
                <a:ea typeface="Abril Fatface"/>
                <a:cs typeface="Abril Fatface"/>
                <a:sym typeface="Abril Fatface"/>
              </a:defRPr>
            </a:lvl3pPr>
            <a:lvl4pPr marL="0" marR="0" lvl="3" indent="0" algn="r" rtl="0">
              <a:spcBef>
                <a:spcPts val="0"/>
              </a:spcBef>
              <a:buNone/>
              <a:defRPr sz="2000" b="0" i="0" u="none" strike="noStrike" cap="none">
                <a:solidFill>
                  <a:srgbClr val="FFFFFF"/>
                </a:solidFill>
                <a:latin typeface="Abril Fatface"/>
                <a:ea typeface="Abril Fatface"/>
                <a:cs typeface="Abril Fatface"/>
                <a:sym typeface="Abril Fatface"/>
              </a:defRPr>
            </a:lvl4pPr>
            <a:lvl5pPr marL="0" marR="0" lvl="4" indent="0" algn="r" rtl="0">
              <a:spcBef>
                <a:spcPts val="0"/>
              </a:spcBef>
              <a:buNone/>
              <a:defRPr sz="2000" b="0" i="0" u="none" strike="noStrike" cap="none">
                <a:solidFill>
                  <a:srgbClr val="FFFFFF"/>
                </a:solidFill>
                <a:latin typeface="Abril Fatface"/>
                <a:ea typeface="Abril Fatface"/>
                <a:cs typeface="Abril Fatface"/>
                <a:sym typeface="Abril Fatface"/>
              </a:defRPr>
            </a:lvl5pPr>
            <a:lvl6pPr marL="0" marR="0" lvl="5" indent="0" algn="r" rtl="0">
              <a:spcBef>
                <a:spcPts val="0"/>
              </a:spcBef>
              <a:buNone/>
              <a:defRPr sz="2000" b="0" i="0" u="none" strike="noStrike" cap="none">
                <a:solidFill>
                  <a:srgbClr val="FFFFFF"/>
                </a:solidFill>
                <a:latin typeface="Abril Fatface"/>
                <a:ea typeface="Abril Fatface"/>
                <a:cs typeface="Abril Fatface"/>
                <a:sym typeface="Abril Fatface"/>
              </a:defRPr>
            </a:lvl6pPr>
            <a:lvl7pPr marL="0" marR="0" lvl="6" indent="0" algn="r" rtl="0">
              <a:spcBef>
                <a:spcPts val="0"/>
              </a:spcBef>
              <a:buNone/>
              <a:defRPr sz="2000" b="0" i="0" u="none" strike="noStrike" cap="none">
                <a:solidFill>
                  <a:srgbClr val="FFFFFF"/>
                </a:solidFill>
                <a:latin typeface="Abril Fatface"/>
                <a:ea typeface="Abril Fatface"/>
                <a:cs typeface="Abril Fatface"/>
                <a:sym typeface="Abril Fatface"/>
              </a:defRPr>
            </a:lvl7pPr>
            <a:lvl8pPr marL="0" marR="0" lvl="7" indent="0" algn="r" rtl="0">
              <a:spcBef>
                <a:spcPts val="0"/>
              </a:spcBef>
              <a:buNone/>
              <a:defRPr sz="2000" b="0" i="0" u="none" strike="noStrike" cap="none">
                <a:solidFill>
                  <a:srgbClr val="FFFFFF"/>
                </a:solidFill>
                <a:latin typeface="Abril Fatface"/>
                <a:ea typeface="Abril Fatface"/>
                <a:cs typeface="Abril Fatface"/>
                <a:sym typeface="Abril Fatface"/>
              </a:defRPr>
            </a:lvl8pPr>
            <a:lvl9pPr marL="0" marR="0" lvl="8" indent="0" algn="r" rtl="0">
              <a:spcBef>
                <a:spcPts val="0"/>
              </a:spcBef>
              <a:buNone/>
              <a:defRPr sz="2000" b="0" i="0" u="none" strike="noStrike" cap="none">
                <a:solidFill>
                  <a:srgbClr val="FFFFFF"/>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6" pos="4416">
          <p15:clr>
            <a:srgbClr val="F26B43"/>
          </p15:clr>
        </p15:guide>
        <p15:guide id="7" pos="5568">
          <p15:clr>
            <a:srgbClr val="F26B43"/>
          </p15:clr>
        </p15:guide>
        <p15:guide id="8" pos="7296">
          <p15:clr>
            <a:srgbClr val="F26B43"/>
          </p15:clr>
        </p15:guide>
        <p15:guide id="9" pos="2688">
          <p15:clr>
            <a:srgbClr val="F26B43"/>
          </p15:clr>
        </p15:guide>
        <p15:guide id="10" pos="1536">
          <p15:clr>
            <a:srgbClr val="F26B43"/>
          </p15:clr>
        </p15:guide>
        <p15:guide id="11" pos="384">
          <p15:clr>
            <a:srgbClr val="F26B43"/>
          </p15:clr>
        </p15:guide>
        <p15:guide id="12" pos="2112">
          <p15:clr>
            <a:srgbClr val="F26B43"/>
          </p15:clr>
        </p15:guide>
        <p15:guide id="13" pos="4992">
          <p15:clr>
            <a:srgbClr val="F26B43"/>
          </p15:clr>
        </p15:guide>
        <p15:guide id="14" pos="6720">
          <p15:clr>
            <a:srgbClr val="F26B43"/>
          </p15:clr>
        </p15:guide>
        <p15:guide id="15" pos="960">
          <p15:clr>
            <a:srgbClr val="F26B43"/>
          </p15:clr>
        </p15:guide>
        <p15:guide id="16" pos="3264">
          <p15:clr>
            <a:srgbClr val="F26B43"/>
          </p15:clr>
        </p15:guide>
        <p15:guide id="17" orient="horz" pos="1008">
          <p15:clr>
            <a:srgbClr val="F26B43"/>
          </p15:clr>
        </p15:guide>
        <p15:guide id="18" orient="horz" pos="3888">
          <p15:clr>
            <a:srgbClr val="F26B43"/>
          </p15:clr>
        </p15:guide>
        <p15:guide id="19" pos="6144">
          <p15:clr>
            <a:srgbClr val="F26B43"/>
          </p15:clr>
        </p15:guide>
        <p15:guide id="20" orient="horz" pos="1584">
          <p15:clr>
            <a:srgbClr val="F26B43"/>
          </p15:clr>
        </p15:guide>
        <p15:guide id="21" pos="576">
          <p15:clr>
            <a:srgbClr val="F26B43"/>
          </p15:clr>
        </p15:guide>
        <p15:guide id="22" pos="7104">
          <p15:clr>
            <a:srgbClr val="F26B43"/>
          </p15:clr>
        </p15:guide>
        <p15:guide id="23" pos="768">
          <p15:clr>
            <a:srgbClr val="F26B43"/>
          </p15:clr>
        </p15:guide>
        <p15:guide id="24"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506015" y="125016"/>
            <a:ext cx="10792691" cy="22681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2"/>
              </a:buClr>
              <a:buSzPct val="101886"/>
              <a:buFont typeface="Abril Fatface"/>
              <a:buNone/>
            </a:pPr>
            <a:r>
              <a:rPr lang="en-IN" b="1"/>
              <a:t>     </a:t>
            </a:r>
            <a:r>
              <a:rPr lang="en-IN" sz="5300" b="1"/>
              <a:t>AN AUTOMATED EMAIL    SERVICE BY CONVERSATIONAL AI</a:t>
            </a:r>
            <a:endParaRPr sz="5300" b="1" dirty="0"/>
          </a:p>
        </p:txBody>
      </p:sp>
      <p:sp>
        <p:nvSpPr>
          <p:cNvPr id="86" name="Google Shape;86;p1"/>
          <p:cNvSpPr txBox="1">
            <a:spLocks noGrp="1"/>
          </p:cNvSpPr>
          <p:nvPr>
            <p:ph type="subTitle" idx="1"/>
          </p:nvPr>
        </p:nvSpPr>
        <p:spPr>
          <a:xfrm>
            <a:off x="1249326" y="4337446"/>
            <a:ext cx="8504275" cy="262770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400"/>
              <a:buNone/>
            </a:pPr>
            <a:r>
              <a:rPr lang="en-IN" sz="2400"/>
              <a:t>TEAM MEMBERS : </a:t>
            </a:r>
            <a:endParaRPr/>
          </a:p>
          <a:p>
            <a:pPr marL="0" lvl="0" indent="0" algn="l" rtl="0">
              <a:lnSpc>
                <a:spcPct val="120000"/>
              </a:lnSpc>
              <a:spcBef>
                <a:spcPts val="1000"/>
              </a:spcBef>
              <a:spcAft>
                <a:spcPts val="0"/>
              </a:spcAft>
              <a:buSzPts val="2400"/>
              <a:buNone/>
            </a:pPr>
            <a:r>
              <a:rPr lang="en-IN" sz="2400"/>
              <a:t>1) HARIRAM B – 212219220012</a:t>
            </a:r>
            <a:endParaRPr/>
          </a:p>
          <a:p>
            <a:pPr marL="0" lvl="0" indent="0" algn="l" rtl="0">
              <a:lnSpc>
                <a:spcPct val="120000"/>
              </a:lnSpc>
              <a:spcBef>
                <a:spcPts val="1000"/>
              </a:spcBef>
              <a:spcAft>
                <a:spcPts val="0"/>
              </a:spcAft>
              <a:buSzPts val="2400"/>
              <a:buNone/>
            </a:pPr>
            <a:r>
              <a:rPr lang="en-IN" sz="2400"/>
              <a:t>2) ANANDASAYANAM K – 212219220002</a:t>
            </a:r>
            <a:endParaRPr/>
          </a:p>
          <a:p>
            <a:pPr marL="0" lvl="0" indent="0" algn="l" rtl="0">
              <a:lnSpc>
                <a:spcPct val="120000"/>
              </a:lnSpc>
              <a:spcBef>
                <a:spcPts val="1000"/>
              </a:spcBef>
              <a:spcAft>
                <a:spcPts val="0"/>
              </a:spcAft>
              <a:buSzPts val="2400"/>
              <a:buNone/>
            </a:pPr>
            <a:r>
              <a:rPr lang="en-IN" sz="2400"/>
              <a:t>3) MAHESWARA PANDIAN G - 212219220029</a:t>
            </a:r>
            <a:endParaRPr/>
          </a:p>
        </p:txBody>
      </p:sp>
      <p:sp>
        <p:nvSpPr>
          <p:cNvPr id="87" name="Google Shape;87;p1"/>
          <p:cNvSpPr txBox="1"/>
          <p:nvPr/>
        </p:nvSpPr>
        <p:spPr>
          <a:xfrm>
            <a:off x="1816027" y="3136612"/>
            <a:ext cx="76494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0" u="none" strike="noStrike" cap="none">
                <a:solidFill>
                  <a:schemeClr val="dk1"/>
                </a:solidFill>
                <a:latin typeface="Arial"/>
                <a:ea typeface="Arial"/>
                <a:cs typeface="Arial"/>
                <a:sym typeface="Arial"/>
              </a:rPr>
              <a:t>DOMAIN : </a:t>
            </a:r>
            <a:r>
              <a:rPr lang="en-IN" sz="3200" b="0" i="0" u="none" strike="noStrike" cap="none">
                <a:solidFill>
                  <a:schemeClr val="dk1"/>
                </a:solidFill>
                <a:latin typeface="Arial"/>
                <a:ea typeface="Arial"/>
                <a:cs typeface="Arial"/>
                <a:sym typeface="Arial"/>
              </a:rPr>
              <a:t>Artificial Intelligence</a:t>
            </a:r>
            <a:endParaRPr sz="3200" b="1">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CHALLENGES :</a:t>
            </a:r>
            <a:endParaRPr b="1"/>
          </a:p>
        </p:txBody>
      </p:sp>
      <p:sp>
        <p:nvSpPr>
          <p:cNvPr id="142" name="Google Shape;142;p10"/>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b="1"/>
              <a:t>1.    Security and privacy :</a:t>
            </a:r>
            <a:br>
              <a:rPr lang="en-IN"/>
            </a:br>
            <a:r>
              <a:rPr lang="en-IN"/>
              <a:t>                  At the point when users demand a voice assistant, the information sent must be safely prepared and put away.</a:t>
            </a:r>
            <a:br>
              <a:rPr lang="en-IN"/>
            </a:br>
            <a:br>
              <a:rPr lang="en-IN" b="1"/>
            </a:br>
            <a:r>
              <a:rPr lang="en-IN" b="1"/>
              <a:t>2.     Discovery and adoption :</a:t>
            </a:r>
            <a:br>
              <a:rPr lang="en-IN"/>
            </a:br>
            <a:r>
              <a:rPr lang="en-IN"/>
              <a:t>                 Although Conversational AI applications are getting progressively simple to use and standardized for everybody, there are still difficulties that can be defeated to expand the number of individuals who are open to using technology for a more extensive variety of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APPLICATIONS :</a:t>
            </a:r>
            <a:endParaRPr b="1"/>
          </a:p>
        </p:txBody>
      </p:sp>
      <p:sp>
        <p:nvSpPr>
          <p:cNvPr id="148" name="Google Shape;148;p11"/>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b="0" i="0">
                <a:latin typeface="Roboto"/>
                <a:ea typeface="Roboto"/>
                <a:cs typeface="Roboto"/>
                <a:sym typeface="Roboto"/>
              </a:rPr>
              <a:t>Customer Support.</a:t>
            </a:r>
            <a:endParaRPr/>
          </a:p>
          <a:p>
            <a:pPr marL="228600" lvl="0" indent="-228600" algn="l" rtl="0">
              <a:lnSpc>
                <a:spcPct val="120000"/>
              </a:lnSpc>
              <a:spcBef>
                <a:spcPts val="1000"/>
              </a:spcBef>
              <a:spcAft>
                <a:spcPts val="0"/>
              </a:spcAft>
              <a:buSzPts val="2000"/>
              <a:buChar char="•"/>
            </a:pPr>
            <a:r>
              <a:rPr lang="en-IN" b="0" i="0">
                <a:latin typeface="Roboto"/>
                <a:ea typeface="Roboto"/>
                <a:cs typeface="Roboto"/>
                <a:sym typeface="Roboto"/>
              </a:rPr>
              <a:t>Banking and Finance.</a:t>
            </a:r>
            <a:endParaRPr/>
          </a:p>
          <a:p>
            <a:pPr marL="228600" lvl="0" indent="-228600" algn="l" rtl="0">
              <a:lnSpc>
                <a:spcPct val="120000"/>
              </a:lnSpc>
              <a:spcBef>
                <a:spcPts val="1000"/>
              </a:spcBef>
              <a:spcAft>
                <a:spcPts val="0"/>
              </a:spcAft>
              <a:buSzPts val="2000"/>
              <a:buChar char="•"/>
            </a:pPr>
            <a:r>
              <a:rPr lang="en-IN" b="0" i="0">
                <a:latin typeface="Roboto"/>
                <a:ea typeface="Roboto"/>
                <a:cs typeface="Roboto"/>
                <a:sym typeface="Roboto"/>
              </a:rPr>
              <a:t>Retail and Commerce.</a:t>
            </a:r>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LITERATURE REVIEW :</a:t>
            </a:r>
            <a:endParaRPr b="1"/>
          </a:p>
        </p:txBody>
      </p:sp>
      <p:sp>
        <p:nvSpPr>
          <p:cNvPr id="154" name="Google Shape;154;p12"/>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a:t> 1. </a:t>
            </a:r>
            <a:r>
              <a:rPr lang="en-IN" b="1"/>
              <a:t>Xinmeng Song (2021)</a:t>
            </a:r>
            <a:r>
              <a:rPr lang="en-IN"/>
              <a:t> Based on the results, we find the following insights: (1) The evolution of conversational AI research involves many categories while two major disciplines—computer science and ergonomics—lead the way. (2) The current research can be divided into two research areas: underlying technology architecture and smart scene applications. By using multiple com</a:t>
            </a:r>
            <a:r>
              <a:rPr lang="en-IN" sz="1800">
                <a:solidFill>
                  <a:srgbClr val="09283F"/>
                </a:solidFill>
                <a:latin typeface="Arial"/>
                <a:ea typeface="Arial"/>
                <a:cs typeface="Arial"/>
                <a:sym typeface="Arial"/>
              </a:rPr>
              <a:t>multiple</a:t>
            </a:r>
            <a:r>
              <a:rPr lang="en-IN"/>
              <a:t>plementary scientometric methods, our study visually presents the research history, current research hotspots and emerging trends in the field of conversational AI, to further promote its technology and application research.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body" idx="1"/>
          </p:nvPr>
        </p:nvSpPr>
        <p:spPr>
          <a:xfrm>
            <a:off x="914400" y="428625"/>
            <a:ext cx="9914860" cy="5614366"/>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a:t>2. </a:t>
            </a:r>
            <a:r>
              <a:rPr lang="en-IN" b="1"/>
              <a:t>Rui Yan (2018)</a:t>
            </a:r>
            <a:r>
              <a:rPr lang="en-IN"/>
              <a:t>, states Conversational AI is of growing importance since it enables easy interaction interface between humans and computers.To build a conversational system with moderate intelligence is challenging, and requires abundant dialogue data and interdisciplinary techniques. A-long with the Web 2.0, the massive data available greatly facilitate data-driven methods such as deep learning for human-computer conversations. In general, conversational systems can be categorized into 1) task-oriented systems which aim to help users accomplish goals in vertical domains, and 2) social chat bots which can converse seamlessly and appropriately with humans, playing the role of a chat companion. In this paper, we focus on the survey of non-task-oriented chit-chat bots.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body" idx="1"/>
          </p:nvPr>
        </p:nvSpPr>
        <p:spPr>
          <a:xfrm>
            <a:off x="914400" y="541450"/>
            <a:ext cx="9914860" cy="57751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a:t>3. </a:t>
            </a:r>
            <a:r>
              <a:rPr lang="en-IN" b="1"/>
              <a:t>Sinarwati Mohamad Suhaili, Naomie Salim, Mohamad Nazim Jambli (2021)</a:t>
            </a:r>
            <a:r>
              <a:rPr lang="en-IN"/>
              <a:t> The primary purpose of this literature review is to identify and study the existing literature on cutting-edge technology in developing chatbots in terms of research trends, their components and techniques, datasets and domains used, as well as evaluation metrics most used between 2011 and 2020. Using the standard SLR guidelines designed by Kitchenham, this work adopts a systematic literature review approach and utilizes five prestigious scientific databases for identifying, extracting, and analyzing all relevant publications during the search. The related publications were filtered based on inclusion/exclusion criteria and quality assessment to obtain the final review paper. The results of the review indicate that the exploitation of deep learning and reinforcement learning architecture is the most used technique to understand users’ requests and to generate appropriate responses.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IMPLEMENTATION :</a:t>
            </a:r>
            <a:br>
              <a:rPr lang="en-IN" b="1"/>
            </a:br>
            <a:r>
              <a:rPr lang="en-IN" b="1"/>
              <a:t>PYTHON CODE:</a:t>
            </a:r>
            <a:endParaRPr b="1"/>
          </a:p>
        </p:txBody>
      </p:sp>
      <p:sp>
        <p:nvSpPr>
          <p:cNvPr id="170" name="Google Shape;170;p15"/>
          <p:cNvSpPr txBox="1">
            <a:spLocks noGrp="1"/>
          </p:cNvSpPr>
          <p:nvPr>
            <p:ph type="body" idx="1"/>
          </p:nvPr>
        </p:nvSpPr>
        <p:spPr>
          <a:xfrm>
            <a:off x="914400" y="1919672"/>
            <a:ext cx="9914860" cy="459899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800"/>
              <a:buNone/>
            </a:pPr>
            <a:r>
              <a:rPr lang="en-IN" sz="2800"/>
              <a:t>import smtplib</a:t>
            </a:r>
            <a:br>
              <a:rPr lang="en-IN" sz="2800"/>
            </a:br>
            <a:r>
              <a:rPr lang="en-IN" sz="2800"/>
              <a:t>import speech_recognition as sr</a:t>
            </a:r>
            <a:br>
              <a:rPr lang="en-IN" sz="2800"/>
            </a:br>
            <a:r>
              <a:rPr lang="en-IN" sz="2800"/>
              <a:t>import pyttsx3</a:t>
            </a:r>
            <a:br>
              <a:rPr lang="en-IN" sz="2800"/>
            </a:br>
            <a:r>
              <a:rPr lang="en-IN" sz="2800"/>
              <a:t>from email.message import EmailMessage</a:t>
            </a:r>
            <a:br>
              <a:rPr lang="en-IN" sz="2800"/>
            </a:br>
            <a:br>
              <a:rPr lang="en-IN" sz="2800"/>
            </a:br>
            <a:r>
              <a:rPr lang="en-IN" sz="2800"/>
              <a:t>listener = sr.Recognizer()</a:t>
            </a:r>
            <a:br>
              <a:rPr lang="en-IN" sz="2800"/>
            </a:br>
            <a:r>
              <a:rPr lang="en-IN" sz="2800"/>
              <a:t>engine = pyttsx3.init()</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body" idx="1"/>
          </p:nvPr>
        </p:nvSpPr>
        <p:spPr>
          <a:xfrm>
            <a:off x="914400" y="410766"/>
            <a:ext cx="9914860" cy="6250781"/>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000"/>
              <a:buNone/>
            </a:pPr>
            <a:r>
              <a:rPr lang="en-IN"/>
              <a:t>def talk(text):</a:t>
            </a:r>
            <a:br>
              <a:rPr lang="en-IN"/>
            </a:br>
            <a:r>
              <a:rPr lang="en-IN"/>
              <a:t>    engine.say(text)</a:t>
            </a:r>
            <a:br>
              <a:rPr lang="en-IN"/>
            </a:br>
            <a:r>
              <a:rPr lang="en-IN"/>
              <a:t>    engine.runAndWait()</a:t>
            </a:r>
            <a:br>
              <a:rPr lang="en-IN"/>
            </a:br>
            <a:r>
              <a:rPr lang="en-IN"/>
              <a:t>def get_info():</a:t>
            </a:r>
            <a:br>
              <a:rPr lang="en-IN"/>
            </a:br>
            <a:r>
              <a:rPr lang="en-IN"/>
              <a:t>    try:</a:t>
            </a:r>
            <a:br>
              <a:rPr lang="en-IN"/>
            </a:br>
            <a:r>
              <a:rPr lang="en-IN"/>
              <a:t>        with sr.Microphone() as source:</a:t>
            </a:r>
            <a:br>
              <a:rPr lang="en-IN"/>
            </a:br>
            <a:r>
              <a:rPr lang="en-IN"/>
              <a:t>            print(‘listening...’)</a:t>
            </a:r>
            <a:br>
              <a:rPr lang="en-IN"/>
            </a:br>
            <a:r>
              <a:rPr lang="en-IN"/>
              <a:t>            voice = listener.listen(source)</a:t>
            </a:r>
            <a:br>
              <a:rPr lang="en-IN"/>
            </a:br>
            <a:r>
              <a:rPr lang="en-IN"/>
              <a:t>            info = listener.recognize_google(voice)</a:t>
            </a:r>
            <a:br>
              <a:rPr lang="en-IN"/>
            </a:br>
            <a:r>
              <a:rPr lang="en-IN"/>
              <a:t>            print(info)</a:t>
            </a:r>
            <a:br>
              <a:rPr lang="en-IN"/>
            </a:br>
            <a:r>
              <a:rPr lang="en-IN"/>
              <a:t>            return info.lower()</a:t>
            </a:r>
            <a:br>
              <a:rPr lang="en-IN"/>
            </a:br>
            <a:r>
              <a:rPr lang="en-IN"/>
              <a:t>    except:</a:t>
            </a:r>
            <a:br>
              <a:rPr lang="en-IN"/>
            </a:br>
            <a:r>
              <a:rPr lang="en-IN"/>
              <a:t>        pass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914400" y="464344"/>
            <a:ext cx="9914860" cy="557864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a:t>def send_email(receiver, subject, message):</a:t>
            </a:r>
            <a:br>
              <a:rPr lang="en-IN"/>
            </a:br>
            <a:r>
              <a:rPr lang="en-IN"/>
              <a:t>    server = smtplib.SMTP(‘smtp.gmail.com’, 587)</a:t>
            </a:r>
            <a:br>
              <a:rPr lang="en-IN"/>
            </a:br>
            <a:r>
              <a:rPr lang="en-IN"/>
              <a:t>    server.starttls()</a:t>
            </a:r>
            <a:br>
              <a:rPr lang="en-IN"/>
            </a:br>
            <a:r>
              <a:rPr lang="en-IN"/>
              <a:t>    # Make sure to give app access in your Google account</a:t>
            </a:r>
            <a:br>
              <a:rPr lang="en-IN"/>
            </a:br>
            <a:r>
              <a:rPr lang="en-IN"/>
              <a:t>    server.login(‘Sender_Email’, ‘Sender_Email_password’)</a:t>
            </a:r>
            <a:br>
              <a:rPr lang="en-IN"/>
            </a:br>
            <a:r>
              <a:rPr lang="en-IN"/>
              <a:t>    email = EmailMessage()</a:t>
            </a:r>
            <a:br>
              <a:rPr lang="en-IN"/>
            </a:br>
            <a:r>
              <a:rPr lang="en-IN"/>
              <a:t>    email[‘From’] = ‘Sender_Email’</a:t>
            </a:r>
            <a:br>
              <a:rPr lang="en-IN"/>
            </a:br>
            <a:r>
              <a:rPr lang="en-IN"/>
              <a:t>    email[‘To’] = receiver</a:t>
            </a:r>
            <a:br>
              <a:rPr lang="en-IN"/>
            </a:br>
            <a:r>
              <a:rPr lang="en-IN"/>
              <a:t>    email[‘Subject’] = subject</a:t>
            </a:r>
            <a:br>
              <a:rPr lang="en-IN"/>
            </a:br>
            <a:r>
              <a:rPr lang="en-IN"/>
              <a:t>    email.set_content(message)</a:t>
            </a:r>
            <a:br>
              <a:rPr lang="en-IN"/>
            </a:br>
            <a:r>
              <a:rPr lang="en-IN"/>
              <a:t>    server.send_message(email)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body" idx="1"/>
          </p:nvPr>
        </p:nvSpPr>
        <p:spPr>
          <a:xfrm>
            <a:off x="914400" y="410766"/>
            <a:ext cx="9914860" cy="5632225"/>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ct val="100000"/>
              <a:buNone/>
            </a:pPr>
            <a:r>
              <a:rPr lang="en-IN" sz="2400"/>
              <a:t>email_list = {</a:t>
            </a:r>
            <a:br>
              <a:rPr lang="en-IN" sz="2400"/>
            </a:br>
            <a:r>
              <a:rPr lang="en-IN" sz="2400"/>
              <a:t>    ‘name1’: ‘name1@gmail.com’,</a:t>
            </a:r>
            <a:br>
              <a:rPr lang="en-IN" sz="2400"/>
            </a:br>
            <a:r>
              <a:rPr lang="en-IN" sz="2400"/>
              <a:t>    'name2’: ‘name2@gmail.com’,</a:t>
            </a:r>
            <a:br>
              <a:rPr lang="en-IN" sz="2400"/>
            </a:br>
            <a:r>
              <a:rPr lang="en-IN" sz="2400"/>
              <a:t>    ‘name3’: ‘name3@gmail.com’,</a:t>
            </a:r>
            <a:br>
              <a:rPr lang="en-IN" sz="2400"/>
            </a:br>
            <a:r>
              <a:rPr lang="en-IN" sz="2400"/>
              <a:t>    ‘name4’: ‘name4@gmail.com’,</a:t>
            </a:r>
            <a:br>
              <a:rPr lang="en-IN" sz="2400"/>
            </a:br>
            <a:r>
              <a:rPr lang="en-IN" sz="2400"/>
              <a:t>    ‘name5’: ‘name5@gmail.com’</a:t>
            </a:r>
            <a:br>
              <a:rPr lang="en-IN" sz="2400"/>
            </a:br>
            <a:r>
              <a:rPr lang="en-IN" sz="2400"/>
              <a:t>}</a:t>
            </a:r>
            <a:endParaRPr/>
          </a:p>
          <a:p>
            <a:pPr marL="0" lvl="0" indent="0" algn="l" rtl="0">
              <a:lnSpc>
                <a:spcPct val="120000"/>
              </a:lnSpc>
              <a:spcBef>
                <a:spcPts val="1000"/>
              </a:spcBef>
              <a:spcAft>
                <a:spcPts val="0"/>
              </a:spcAft>
              <a:buSzPct val="100000"/>
              <a:buNone/>
            </a:pPr>
            <a:r>
              <a:rPr lang="en-IN" sz="2400"/>
              <a:t>def get_email_info():</a:t>
            </a:r>
            <a:br>
              <a:rPr lang="en-IN" sz="2400"/>
            </a:br>
            <a:r>
              <a:rPr lang="en-IN" sz="2400"/>
              <a:t>    talk(‘To Whom you want to send email’)</a:t>
            </a:r>
            <a:br>
              <a:rPr lang="en-IN" sz="2400"/>
            </a:br>
            <a:r>
              <a:rPr lang="en-IN" sz="2400"/>
              <a:t>    name = get_info()</a:t>
            </a:r>
            <a:br>
              <a:rPr lang="en-IN" sz="2400"/>
            </a:br>
            <a:r>
              <a:rPr lang="en-IN" sz="2400"/>
              <a:t>    receiver = email_list[name]</a:t>
            </a:r>
            <a:br>
              <a:rPr lang="en-IN" sz="2400"/>
            </a:br>
            <a:r>
              <a:rPr lang="en-IN" sz="2400"/>
              <a:t>    print(receiver)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body" idx="1"/>
          </p:nvPr>
        </p:nvSpPr>
        <p:spPr>
          <a:xfrm>
            <a:off x="717946" y="357188"/>
            <a:ext cx="9914860" cy="550720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0000"/>
              </a:lnSpc>
              <a:spcBef>
                <a:spcPts val="0"/>
              </a:spcBef>
              <a:spcAft>
                <a:spcPts val="0"/>
              </a:spcAft>
              <a:buSzPct val="62500"/>
              <a:buNone/>
            </a:pPr>
            <a:br>
              <a:rPr lang="en-IN"/>
            </a:br>
            <a:r>
              <a:rPr lang="en-IN"/>
              <a:t>       </a:t>
            </a:r>
            <a:r>
              <a:rPr lang="en-IN" sz="3200"/>
              <a:t>  talk(‘What is the subject of your email?’)</a:t>
            </a:r>
            <a:br>
              <a:rPr lang="en-IN" sz="3200"/>
            </a:br>
            <a:r>
              <a:rPr lang="en-IN" sz="3200"/>
              <a:t>      subject = get_info()</a:t>
            </a:r>
            <a:br>
              <a:rPr lang="en-IN" sz="3200"/>
            </a:br>
            <a:r>
              <a:rPr lang="en-IN" sz="3200"/>
              <a:t>      talk(‘Tell me the text in your email’)</a:t>
            </a:r>
            <a:br>
              <a:rPr lang="en-IN" sz="3200"/>
            </a:br>
            <a:r>
              <a:rPr lang="en-IN" sz="3200"/>
              <a:t>      message = get_info()</a:t>
            </a:r>
            <a:br>
              <a:rPr lang="en-IN" sz="3200"/>
            </a:br>
            <a:r>
              <a:rPr lang="en-IN" sz="3200"/>
              <a:t>      send_email(receiver, subject, message)</a:t>
            </a:r>
            <a:br>
              <a:rPr lang="en-IN" sz="3200"/>
            </a:br>
            <a:r>
              <a:rPr lang="en-IN" sz="3200"/>
              <a:t>      talk(‘Your email is sent’)</a:t>
            </a:r>
            <a:br>
              <a:rPr lang="en-IN" sz="3200"/>
            </a:br>
            <a:r>
              <a:rPr lang="en-IN" sz="3200"/>
              <a:t>      talk(‘Do you want to send more email?’)</a:t>
            </a:r>
            <a:br>
              <a:rPr lang="en-IN" sz="3200"/>
            </a:br>
            <a:r>
              <a:rPr lang="en-IN" sz="3200"/>
              <a:t>      send_more = get_info()</a:t>
            </a:r>
            <a:br>
              <a:rPr lang="en-IN" sz="3200"/>
            </a:br>
            <a:r>
              <a:rPr lang="en-IN" sz="3200"/>
              <a:t>      if ‘yes’ in send_more:</a:t>
            </a:r>
            <a:br>
              <a:rPr lang="en-IN" sz="3200"/>
            </a:br>
            <a:r>
              <a:rPr lang="en-IN" sz="3200"/>
              <a:t>          get_email_info()</a:t>
            </a:r>
            <a:br>
              <a:rPr lang="en-IN" sz="3200"/>
            </a:br>
            <a:br>
              <a:rPr lang="en-IN" sz="3200"/>
            </a:br>
            <a:br>
              <a:rPr lang="en-IN" sz="3200"/>
            </a:br>
            <a:r>
              <a:rPr lang="en-IN" sz="3200"/>
              <a:t>get_email_info()</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6600"/>
              <a:buFont typeface="Abril Fatface"/>
              <a:buNone/>
            </a:pPr>
            <a:r>
              <a:rPr lang="en-IN" sz="6600" b="1"/>
              <a:t>DOMAIN : </a:t>
            </a:r>
            <a:endParaRPr/>
          </a:p>
        </p:txBody>
      </p:sp>
      <p:sp>
        <p:nvSpPr>
          <p:cNvPr id="93" name="Google Shape;93;p2"/>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a:t>       </a:t>
            </a:r>
            <a:endParaRPr/>
          </a:p>
        </p:txBody>
      </p:sp>
      <p:sp>
        <p:nvSpPr>
          <p:cNvPr id="94" name="Google Shape;94;p2"/>
          <p:cNvSpPr txBox="1"/>
          <p:nvPr/>
        </p:nvSpPr>
        <p:spPr>
          <a:xfrm>
            <a:off x="1196578" y="2178845"/>
            <a:ext cx="903684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i="0">
                <a:solidFill>
                  <a:srgbClr val="202122"/>
                </a:solidFill>
                <a:latin typeface="Arial"/>
                <a:ea typeface="Arial"/>
                <a:cs typeface="Arial"/>
                <a:sym typeface="Arial"/>
              </a:rPr>
              <a:t>Artificial intelligence</a:t>
            </a:r>
            <a:r>
              <a:rPr lang="en-IN" sz="3600" b="0" i="0">
                <a:solidFill>
                  <a:srgbClr val="202122"/>
                </a:solidFill>
                <a:latin typeface="Arial"/>
                <a:ea typeface="Arial"/>
                <a:cs typeface="Arial"/>
                <a:sym typeface="Arial"/>
              </a:rPr>
              <a:t> (</a:t>
            </a:r>
            <a:r>
              <a:rPr lang="en-IN" sz="3600" b="1" i="0">
                <a:solidFill>
                  <a:srgbClr val="202122"/>
                </a:solidFill>
                <a:latin typeface="Arial"/>
                <a:ea typeface="Arial"/>
                <a:cs typeface="Arial"/>
                <a:sym typeface="Arial"/>
              </a:rPr>
              <a:t>AI</a:t>
            </a:r>
            <a:r>
              <a:rPr lang="en-IN" sz="3600" b="0" i="0">
                <a:solidFill>
                  <a:srgbClr val="202122"/>
                </a:solidFill>
                <a:latin typeface="Arial"/>
                <a:ea typeface="Arial"/>
                <a:cs typeface="Arial"/>
                <a:sym typeface="Arial"/>
              </a:rPr>
              <a:t>) is the ability of a computer program  or a machine to think and learn. It is also a field of study which tries to make computers "smart". They work on their own without being encoded with commands.</a:t>
            </a:r>
            <a:endParaRPr sz="36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E8E6-847B-414D-B233-C7354D862005}"/>
              </a:ext>
            </a:extLst>
          </p:cNvPr>
          <p:cNvSpPr>
            <a:spLocks noGrp="1"/>
          </p:cNvSpPr>
          <p:nvPr>
            <p:ph type="title"/>
          </p:nvPr>
        </p:nvSpPr>
        <p:spPr/>
        <p:txBody>
          <a:bodyPr/>
          <a:lstStyle/>
          <a:p>
            <a:r>
              <a:rPr lang="en-IN" b="1" dirty="0"/>
              <a:t>OUTPUT :</a:t>
            </a:r>
            <a:r>
              <a:rPr lang="en-IN" dirty="0"/>
              <a:t> </a:t>
            </a:r>
          </a:p>
        </p:txBody>
      </p:sp>
      <p:sp>
        <p:nvSpPr>
          <p:cNvPr id="3" name="Text Placeholder 2">
            <a:extLst>
              <a:ext uri="{FF2B5EF4-FFF2-40B4-BE49-F238E27FC236}">
                <a16:creationId xmlns:a16="http://schemas.microsoft.com/office/drawing/2014/main" id="{4DE4E63E-D387-40B6-B16B-CD184F5E4FD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42158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33818" y="-52934"/>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OUTPUT :</a:t>
            </a:r>
            <a:endParaRPr b="1"/>
          </a:p>
        </p:txBody>
      </p:sp>
      <p:pic>
        <p:nvPicPr>
          <p:cNvPr id="3" name="Picture 2">
            <a:extLst>
              <a:ext uri="{FF2B5EF4-FFF2-40B4-BE49-F238E27FC236}">
                <a16:creationId xmlns:a16="http://schemas.microsoft.com/office/drawing/2014/main" id="{14881769-AF47-4092-8050-B29E165ABF55}"/>
              </a:ext>
            </a:extLst>
          </p:cNvPr>
          <p:cNvPicPr>
            <a:picLocks noChangeAspect="1"/>
          </p:cNvPicPr>
          <p:nvPr/>
        </p:nvPicPr>
        <p:blipFill>
          <a:blip r:embed="rId3"/>
          <a:stretch>
            <a:fillRect/>
          </a:stretch>
        </p:blipFill>
        <p:spPr>
          <a:xfrm>
            <a:off x="19558" y="0"/>
            <a:ext cx="12152883"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g108a9de161a_1_2"/>
          <p:cNvSpPr txBox="1">
            <a:spLocks noGrp="1"/>
          </p:cNvSpPr>
          <p:nvPr>
            <p:ph type="body" idx="1"/>
          </p:nvPr>
        </p:nvSpPr>
        <p:spPr>
          <a:xfrm>
            <a:off x="298580" y="279918"/>
            <a:ext cx="10530820" cy="5762955"/>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7" name="Picture 6">
            <a:extLst>
              <a:ext uri="{FF2B5EF4-FFF2-40B4-BE49-F238E27FC236}">
                <a16:creationId xmlns:a16="http://schemas.microsoft.com/office/drawing/2014/main" id="{D1E149F5-5F1C-4E74-B103-16C6F6EE641C}"/>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50DCA-06DD-4500-9319-027FD569CC1E}"/>
              </a:ext>
            </a:extLst>
          </p:cNvPr>
          <p:cNvSpPr>
            <a:spLocks noGrp="1"/>
          </p:cNvSpPr>
          <p:nvPr>
            <p:ph type="body" idx="1"/>
          </p:nvPr>
        </p:nvSpPr>
        <p:spPr>
          <a:xfrm>
            <a:off x="391886" y="345233"/>
            <a:ext cx="10437374" cy="5697758"/>
          </a:xfrm>
        </p:spPr>
        <p:txBody>
          <a:bodyPr/>
          <a:lstStyle/>
          <a:p>
            <a:endParaRPr lang="en-IN" dirty="0"/>
          </a:p>
        </p:txBody>
      </p:sp>
      <p:pic>
        <p:nvPicPr>
          <p:cNvPr id="5" name="Picture 4">
            <a:extLst>
              <a:ext uri="{FF2B5EF4-FFF2-40B4-BE49-F238E27FC236}">
                <a16:creationId xmlns:a16="http://schemas.microsoft.com/office/drawing/2014/main" id="{9455C16C-5010-43D0-9D23-35FCB6E1497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5281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EC73-E5EF-4216-873E-F8EDF2948B3E}"/>
              </a:ext>
            </a:extLst>
          </p:cNvPr>
          <p:cNvSpPr>
            <a:spLocks noGrp="1"/>
          </p:cNvSpPr>
          <p:nvPr>
            <p:ph type="ctrTitle"/>
          </p:nvPr>
        </p:nvSpPr>
        <p:spPr>
          <a:xfrm>
            <a:off x="1986444" y="1227627"/>
            <a:ext cx="9882094" cy="2625917"/>
          </a:xfrm>
        </p:spPr>
        <p:txBody>
          <a:bodyPr/>
          <a:lstStyle/>
          <a:p>
            <a:r>
              <a:rPr lang="en-IN" sz="8800" b="1" dirty="0">
                <a:latin typeface="+mn-lt"/>
              </a:rPr>
              <a:t>THANK YOU</a:t>
            </a:r>
          </a:p>
        </p:txBody>
      </p:sp>
    </p:spTree>
    <p:extLst>
      <p:ext uri="{BB962C8B-B14F-4D97-AF65-F5344CB8AC3E}">
        <p14:creationId xmlns:p14="http://schemas.microsoft.com/office/powerpoint/2010/main" val="147827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SUB DOMAIN : </a:t>
            </a:r>
            <a:endParaRPr/>
          </a:p>
        </p:txBody>
      </p:sp>
      <p:sp>
        <p:nvSpPr>
          <p:cNvPr id="100" name="Google Shape;100;p3"/>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20000"/>
              </a:lnSpc>
              <a:spcBef>
                <a:spcPts val="0"/>
              </a:spcBef>
              <a:spcAft>
                <a:spcPts val="0"/>
              </a:spcAft>
              <a:buSzPts val="2000"/>
              <a:buNone/>
            </a:pPr>
            <a:r>
              <a:rPr lang="en-IN"/>
              <a:t>      </a:t>
            </a:r>
            <a:r>
              <a:rPr lang="en-IN" sz="3200" b="0" i="0">
                <a:solidFill>
                  <a:srgbClr val="525252"/>
                </a:solidFill>
                <a:latin typeface="IBM Plex Sans"/>
                <a:ea typeface="IBM Plex Sans"/>
                <a:cs typeface="IBM Plex Sans"/>
                <a:sym typeface="IBM Plex Sans"/>
              </a:rPr>
              <a:t>Conversational artificial intelligence (AI) refers to technologies, like chatbots  or virtual agents , which users can talk to. They use large volumes of data , machine learning, and natural language processing to help imitate human interactions, recognizing speech and text inputs and translating their meanings across various languages.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ABSTRACT :</a:t>
            </a:r>
            <a:endParaRPr/>
          </a:p>
        </p:txBody>
      </p:sp>
      <p:sp>
        <p:nvSpPr>
          <p:cNvPr id="106" name="Google Shape;106;p4"/>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20000"/>
              </a:lnSpc>
              <a:spcBef>
                <a:spcPts val="0"/>
              </a:spcBef>
              <a:spcAft>
                <a:spcPts val="0"/>
              </a:spcAft>
              <a:buSzPct val="100000"/>
              <a:buNone/>
            </a:pPr>
            <a:r>
              <a:rPr lang="en-IN"/>
              <a:t>    </a:t>
            </a:r>
            <a:r>
              <a:rPr lang="en-IN" sz="3200"/>
              <a:t>Electronic mail (email or e-mail) is a method of exchanging messages (“mail”) between people using electronic devices. Email operates across computer networks, primarily the Internet. In this project model, a user can send text messages through voice by a conversational Artificial intelligence to a recipient. The conversational AI recognizes user’s speech and input and perform operations accordingly.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OBJECTIVE :</a:t>
            </a:r>
            <a:endParaRPr b="1"/>
          </a:p>
        </p:txBody>
      </p:sp>
      <p:sp>
        <p:nvSpPr>
          <p:cNvPr id="112" name="Google Shape;112;p5"/>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a:t>To send email message to a recipient (without typing) by speaking to a conversational 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EXISTING SYSTEM : </a:t>
            </a:r>
            <a:endParaRPr/>
          </a:p>
        </p:txBody>
      </p:sp>
      <p:sp>
        <p:nvSpPr>
          <p:cNvPr id="118" name="Google Shape;118;p6"/>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20000"/>
              </a:lnSpc>
              <a:spcBef>
                <a:spcPts val="0"/>
              </a:spcBef>
              <a:spcAft>
                <a:spcPts val="0"/>
              </a:spcAft>
              <a:buSzPct val="100000"/>
              <a:buNone/>
            </a:pPr>
            <a:r>
              <a:rPr lang="en-IN"/>
              <a:t>      </a:t>
            </a:r>
            <a:r>
              <a:rPr lang="en-IN" sz="3200"/>
              <a:t>Today's email systems are based on a store-and-forward model. Email servers accept, forward, deliver, and store messages. Neither the users nor their computers are required to be online simultaneously; they need to connect, typically to a mail server or a webmail interface to send or receive messages or download it. The users send text messages only by typing or forwarding.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PROPOSED SYSTEM :</a:t>
            </a:r>
            <a:endParaRPr b="1"/>
          </a:p>
        </p:txBody>
      </p:sp>
      <p:sp>
        <p:nvSpPr>
          <p:cNvPr id="124" name="Google Shape;124;p7"/>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IN"/>
              <a:t>       By the existing method, the user can only type the message or forward it to a recipient. But by this project model, a user can speak to a conversational AI and send email without typing. Conversational AI studies human conversation and language processing to mimic speech and make the user feel like they are merely talking to another person. This is exactly what developers want conversational AI to imitate. When technology conveys emotion and meaning, the user feels more comfortable conversing with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DIAGRAM OF PROPOSED SYSTEM :</a:t>
            </a:r>
            <a:endParaRPr b="1"/>
          </a:p>
        </p:txBody>
      </p:sp>
      <p:pic>
        <p:nvPicPr>
          <p:cNvPr id="130" name="Google Shape;130;p8"/>
          <p:cNvPicPr preferRelativeResize="0">
            <a:picLocks noGrp="1"/>
          </p:cNvPicPr>
          <p:nvPr>
            <p:ph type="body" idx="1"/>
          </p:nvPr>
        </p:nvPicPr>
        <p:blipFill rotWithShape="1">
          <a:blip r:embed="rId3">
            <a:alphaModFix/>
          </a:blip>
          <a:srcRect/>
          <a:stretch/>
        </p:blipFill>
        <p:spPr>
          <a:xfrm>
            <a:off x="2681286" y="2552699"/>
            <a:ext cx="7501215" cy="33587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IN" b="1"/>
              <a:t>ADVANTAGES :</a:t>
            </a:r>
            <a:endParaRPr b="1"/>
          </a:p>
        </p:txBody>
      </p:sp>
      <p:sp>
        <p:nvSpPr>
          <p:cNvPr id="136" name="Google Shape;136;p9"/>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b="0" i="0">
                <a:solidFill>
                  <a:srgbClr val="000000"/>
                </a:solidFill>
                <a:latin typeface="Roboto"/>
                <a:ea typeface="Roboto"/>
                <a:cs typeface="Roboto"/>
                <a:sym typeface="Roboto"/>
              </a:rPr>
              <a:t>Chatbots are always supposed to be the superstars of artificial intelligence for customer service. These chatbots help customers in solving their problems faster and accurately. Thus, they similarly perform as outstanding assistants to agents.</a:t>
            </a:r>
            <a:endParaRPr/>
          </a:p>
          <a:p>
            <a:pPr marL="228600" lvl="0" indent="-228600" algn="l" rtl="0">
              <a:lnSpc>
                <a:spcPct val="120000"/>
              </a:lnSpc>
              <a:spcBef>
                <a:spcPts val="1000"/>
              </a:spcBef>
              <a:spcAft>
                <a:spcPts val="0"/>
              </a:spcAft>
              <a:buSzPts val="2000"/>
              <a:buChar char="•"/>
            </a:pPr>
            <a:r>
              <a:rPr lang="en-IN" b="0" i="0">
                <a:latin typeface="Roboto"/>
                <a:ea typeface="Roboto"/>
                <a:cs typeface="Roboto"/>
                <a:sym typeface="Roboto"/>
              </a:rPr>
              <a:t>Eliminate Tedious Time-Consuming Tasks and save time.</a:t>
            </a:r>
            <a:endParaRPr/>
          </a:p>
        </p:txBody>
      </p:sp>
    </p:spTree>
  </p:cSld>
  <p:clrMapOvr>
    <a:masterClrMapping/>
  </p:clrMapOvr>
</p:sld>
</file>

<file path=ppt/theme/theme1.xml><?xml version="1.0" encoding="utf-8"?>
<a:theme xmlns:a="http://schemas.openxmlformats.org/drawingml/2006/main" name="ModOverlayVTI">
  <a:themeElements>
    <a:clrScheme name="Custom 50">
      <a:dk1>
        <a:srgbClr val="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1410</Words>
  <Application>Microsoft Office PowerPoint</Application>
  <PresentationFormat>Widescreen</PresentationFormat>
  <Paragraphs>43</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ModOverlayVTI</vt:lpstr>
      <vt:lpstr>     AN AUTOMATED EMAIL    SERVICE BY CONVERSATIONAL AI</vt:lpstr>
      <vt:lpstr>DOMAIN : </vt:lpstr>
      <vt:lpstr>SUB DOMAIN : </vt:lpstr>
      <vt:lpstr>ABSTRACT :</vt:lpstr>
      <vt:lpstr>OBJECTIVE :</vt:lpstr>
      <vt:lpstr>EXISTING SYSTEM : </vt:lpstr>
      <vt:lpstr>PROPOSED SYSTEM :</vt:lpstr>
      <vt:lpstr>DIAGRAM OF PROPOSED SYSTEM :</vt:lpstr>
      <vt:lpstr>ADVANTAGES :</vt:lpstr>
      <vt:lpstr>CHALLENGES :</vt:lpstr>
      <vt:lpstr>APPLICATIONS :</vt:lpstr>
      <vt:lpstr>LITERATURE REVIEW :</vt:lpstr>
      <vt:lpstr>PowerPoint Presentation</vt:lpstr>
      <vt:lpstr>PowerPoint Presentation</vt:lpstr>
      <vt:lpstr>IMPLEMENTATION : PYTHON CODE:</vt:lpstr>
      <vt:lpstr>PowerPoint Presentation</vt:lpstr>
      <vt:lpstr>PowerPoint Presentation</vt:lpstr>
      <vt:lpstr>PowerPoint Presentation</vt:lpstr>
      <vt:lpstr>PowerPoint Presentation</vt:lpstr>
      <vt:lpstr>OUTPUT : </vt:lpstr>
      <vt:lpstr>OUTPUT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EMAIL    SERVICE BY CONVERSATIONAL AI</dc:title>
  <dc:creator>hariram26072@gmail.com</dc:creator>
  <cp:lastModifiedBy>Hari Ram</cp:lastModifiedBy>
  <cp:revision>6</cp:revision>
  <dcterms:created xsi:type="dcterms:W3CDTF">2021-11-30T12:37:26Z</dcterms:created>
  <dcterms:modified xsi:type="dcterms:W3CDTF">2021-12-18T07:32:38Z</dcterms:modified>
</cp:coreProperties>
</file>