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ato"/>
      <p:regular r:id="rId17"/>
      <p:bold r:id="rId18"/>
      <p:italic r:id="rId19"/>
      <p:boldItalic r:id="rId20"/>
    </p:embeddedFont>
    <p:embeddedFont>
      <p:font typeface="Corbel"/>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22" Type="http://schemas.openxmlformats.org/officeDocument/2006/relationships/font" Target="fonts/Corbel-bold.fntdata"/><Relationship Id="rId10" Type="http://schemas.openxmlformats.org/officeDocument/2006/relationships/slide" Target="slides/slide6.xml"/><Relationship Id="rId21" Type="http://schemas.openxmlformats.org/officeDocument/2006/relationships/font" Target="fonts/Corbel-regular.fntdata"/><Relationship Id="rId13" Type="http://schemas.openxmlformats.org/officeDocument/2006/relationships/slide" Target="slides/slide9.xml"/><Relationship Id="rId24" Type="http://schemas.openxmlformats.org/officeDocument/2006/relationships/font" Target="fonts/Corbel-boldItalic.fntdata"/><Relationship Id="rId12" Type="http://schemas.openxmlformats.org/officeDocument/2006/relationships/slide" Target="slides/slide8.xml"/><Relationship Id="rId23" Type="http://schemas.openxmlformats.org/officeDocument/2006/relationships/font" Target="fonts/Corbel-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a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4" name="Shape 14"/>
        <p:cNvGrpSpPr/>
        <p:nvPr/>
      </p:nvGrpSpPr>
      <p:grpSpPr>
        <a:xfrm>
          <a:off x="0" y="0"/>
          <a:ext cx="0" cy="0"/>
          <a:chOff x="0" y="0"/>
          <a:chExt cx="0" cy="0"/>
        </a:xfrm>
      </p:grpSpPr>
      <p:sp>
        <p:nvSpPr>
          <p:cNvPr id="15" name="Google Shape;15;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sp>
        <p:nvSpPr>
          <p:cNvPr id="21" name="Google Shape;21;p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5" name="Google Shape;25;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8" name="Google Shape;28;p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5" name="Shape 35"/>
        <p:cNvGrpSpPr/>
        <p:nvPr/>
      </p:nvGrpSpPr>
      <p:grpSpPr>
        <a:xfrm>
          <a:off x="0" y="0"/>
          <a:ext cx="0" cy="0"/>
          <a:chOff x="0" y="0"/>
          <a:chExt cx="0" cy="0"/>
        </a:xfrm>
      </p:grpSpPr>
      <p:sp>
        <p:nvSpPr>
          <p:cNvPr id="36" name="Google Shape;36;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3" name="Google Shape;43;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10"/>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79" name="Google Shape;79;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3"/>
          <p:cNvPicPr preferRelativeResize="0"/>
          <p:nvPr/>
        </p:nvPicPr>
        <p:blipFill rotWithShape="1">
          <a:blip r:embed="rId3">
            <a:alphaModFix/>
          </a:blip>
          <a:srcRect b="0" l="0" r="0" t="0"/>
          <a:stretch/>
        </p:blipFill>
        <p:spPr>
          <a:xfrm>
            <a:off x="688011" y="160201"/>
            <a:ext cx="10815977" cy="6078191"/>
          </a:xfrm>
          <a:prstGeom prst="rect">
            <a:avLst/>
          </a:prstGeom>
          <a:noFill/>
          <a:ln>
            <a:noFill/>
          </a:ln>
        </p:spPr>
      </p:pic>
      <p:sp>
        <p:nvSpPr>
          <p:cNvPr id="102" name="Google Shape;102;p13"/>
          <p:cNvSpPr txBox="1"/>
          <p:nvPr/>
        </p:nvSpPr>
        <p:spPr>
          <a:xfrm>
            <a:off x="2823100" y="2648854"/>
            <a:ext cx="499812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chemeClr val="dk1"/>
                </a:solidFill>
                <a:latin typeface="Calibri"/>
                <a:ea typeface="Calibri"/>
                <a:cs typeface="Calibri"/>
                <a:sym typeface="Calibri"/>
              </a:rPr>
              <a:t>House Of The Dragon</a:t>
            </a:r>
            <a:endParaRPr/>
          </a:p>
        </p:txBody>
      </p:sp>
      <p:sp>
        <p:nvSpPr>
          <p:cNvPr id="103" name="Google Shape;103;p13"/>
          <p:cNvSpPr txBox="1"/>
          <p:nvPr/>
        </p:nvSpPr>
        <p:spPr>
          <a:xfrm>
            <a:off x="2077374" y="3854014"/>
            <a:ext cx="5344357"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000">
                <a:solidFill>
                  <a:schemeClr val="dk1"/>
                </a:solidFill>
                <a:latin typeface="Calibri"/>
                <a:ea typeface="Calibri"/>
                <a:cs typeface="Calibri"/>
                <a:sym typeface="Calibri"/>
              </a:rPr>
              <a:t>The only thing that could tear down the House Of The Dragon was itself</a:t>
            </a:r>
            <a:endParaRPr b="1" sz="2000">
              <a:solidFill>
                <a:schemeClr val="dk1"/>
              </a:solidFill>
              <a:latin typeface="Calibri"/>
              <a:ea typeface="Calibri"/>
              <a:cs typeface="Calibri"/>
              <a:sym typeface="Calibri"/>
            </a:endParaRPr>
          </a:p>
        </p:txBody>
      </p:sp>
      <p:sp>
        <p:nvSpPr>
          <p:cNvPr id="104" name="Google Shape;104;p13"/>
          <p:cNvSpPr txBox="1"/>
          <p:nvPr/>
        </p:nvSpPr>
        <p:spPr>
          <a:xfrm>
            <a:off x="1713390" y="4966841"/>
            <a:ext cx="4811697"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18-09-2022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nvSpPr>
        <p:spPr>
          <a:xfrm>
            <a:off x="357673" y="813684"/>
            <a:ext cx="1147665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u="sng">
                <a:solidFill>
                  <a:srgbClr val="595959"/>
                </a:solidFill>
                <a:latin typeface="Corbel"/>
                <a:ea typeface="Corbel"/>
                <a:cs typeface="Corbel"/>
                <a:sym typeface="Corbel"/>
              </a:rPr>
              <a:t>ADOPTION PLAN</a:t>
            </a:r>
            <a:endParaRPr/>
          </a:p>
        </p:txBody>
      </p:sp>
      <p:sp>
        <p:nvSpPr>
          <p:cNvPr id="161" name="Google Shape;161;p22"/>
          <p:cNvSpPr txBox="1"/>
          <p:nvPr/>
        </p:nvSpPr>
        <p:spPr>
          <a:xfrm>
            <a:off x="357673" y="1937994"/>
            <a:ext cx="11476653"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rgbClr val="595959"/>
                </a:solidFill>
                <a:latin typeface="Calibri"/>
                <a:ea typeface="Calibri"/>
                <a:cs typeface="Calibri"/>
                <a:sym typeface="Calibri"/>
              </a:rPr>
              <a:t>Our solution to cheque processing can be adopted by banks very easily. They just need a device with an average camera quality to scan the cheques clearly. Banks who still spend a lot of time to process cheques makes emergency transactions get delayed which ultimately affects bank-customer relation. Therefore there is a distance between the customer and the bank we tend to lose many customers so we are influencing with our solution which can reduce the loss of clients and enhance the bank with our greater technology with most convenient usage of our bank.</a:t>
            </a:r>
            <a:endParaRPr sz="1800">
              <a:solidFill>
                <a:srgbClr val="595959"/>
              </a:solidFill>
              <a:latin typeface="Calibri"/>
              <a:ea typeface="Calibri"/>
              <a:cs typeface="Calibri"/>
              <a:sym typeface="Calibri"/>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3"/>
          <p:cNvPicPr preferRelativeResize="0"/>
          <p:nvPr/>
        </p:nvPicPr>
        <p:blipFill rotWithShape="1">
          <a:blip r:embed="rId3">
            <a:alphaModFix/>
          </a:blip>
          <a:srcRect b="0" l="0" r="0" t="0"/>
          <a:stretch/>
        </p:blipFill>
        <p:spPr>
          <a:xfrm>
            <a:off x="2232226" y="2303736"/>
            <a:ext cx="7727547" cy="1258430"/>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nvSpPr>
        <p:spPr>
          <a:xfrm>
            <a:off x="479394" y="399495"/>
            <a:ext cx="90374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u="sng">
                <a:solidFill>
                  <a:srgbClr val="595959"/>
                </a:solidFill>
                <a:latin typeface="Corbel"/>
                <a:ea typeface="Corbel"/>
                <a:cs typeface="Corbel"/>
                <a:sym typeface="Corbel"/>
              </a:rPr>
              <a:t>OUR TEAM</a:t>
            </a:r>
            <a:endParaRPr/>
          </a:p>
        </p:txBody>
      </p:sp>
      <p:sp>
        <p:nvSpPr>
          <p:cNvPr id="172" name="Google Shape;172;p24"/>
          <p:cNvSpPr txBox="1"/>
          <p:nvPr/>
        </p:nvSpPr>
        <p:spPr>
          <a:xfrm>
            <a:off x="479394" y="1397675"/>
            <a:ext cx="10555549"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595959"/>
                </a:solidFill>
                <a:latin typeface="Calibri"/>
                <a:ea typeface="Calibri"/>
                <a:cs typeface="Calibri"/>
                <a:sym typeface="Calibri"/>
              </a:rPr>
              <a:t>HARIRAM S (Team Leader)</a:t>
            </a:r>
            <a:endParaRPr/>
          </a:p>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0" lvl="0" marL="0" marR="0" rtl="0" algn="l">
              <a:spcBef>
                <a:spcPts val="0"/>
              </a:spcBef>
              <a:spcAft>
                <a:spcPts val="0"/>
              </a:spcAft>
              <a:buNone/>
            </a:pPr>
            <a:r>
              <a:rPr lang="en-IN" sz="1800">
                <a:solidFill>
                  <a:srgbClr val="595959"/>
                </a:solidFill>
                <a:latin typeface="Calibri"/>
                <a:ea typeface="Calibri"/>
                <a:cs typeface="Calibri"/>
                <a:sym typeface="Calibri"/>
              </a:rPr>
              <a:t>HARIKRISHNAN D (Team Member)</a:t>
            </a:r>
            <a:endParaRPr/>
          </a:p>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0" lvl="0" marL="0" marR="0" rtl="0" algn="l">
              <a:spcBef>
                <a:spcPts val="0"/>
              </a:spcBef>
              <a:spcAft>
                <a:spcPts val="0"/>
              </a:spcAft>
              <a:buNone/>
            </a:pPr>
            <a:r>
              <a:rPr lang="en-IN" sz="1800">
                <a:solidFill>
                  <a:srgbClr val="595959"/>
                </a:solidFill>
                <a:latin typeface="Calibri"/>
                <a:ea typeface="Calibri"/>
                <a:cs typeface="Calibri"/>
                <a:sym typeface="Calibri"/>
              </a:rPr>
              <a:t>CHARAN VIGNESH NR (Team Member)</a:t>
            </a:r>
            <a:endParaRPr/>
          </a:p>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0" lvl="0" marL="0" marR="0" rtl="0" algn="l">
              <a:spcBef>
                <a:spcPts val="0"/>
              </a:spcBef>
              <a:spcAft>
                <a:spcPts val="0"/>
              </a:spcAft>
              <a:buNone/>
            </a:pPr>
            <a:r>
              <a:rPr lang="en-IN" sz="1800">
                <a:solidFill>
                  <a:srgbClr val="595959"/>
                </a:solidFill>
                <a:latin typeface="Calibri"/>
                <a:ea typeface="Calibri"/>
                <a:cs typeface="Calibri"/>
                <a:sym typeface="Calibri"/>
              </a:rPr>
              <a:t>DINESH BABU S (Team Member)</a:t>
            </a:r>
            <a:endParaRPr/>
          </a:p>
        </p:txBody>
      </p:sp>
      <p:sp>
        <p:nvSpPr>
          <p:cNvPr id="173" name="Google Shape;173;p24"/>
          <p:cNvSpPr txBox="1"/>
          <p:nvPr/>
        </p:nvSpPr>
        <p:spPr>
          <a:xfrm>
            <a:off x="479394" y="3974976"/>
            <a:ext cx="98808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u="sng">
                <a:solidFill>
                  <a:srgbClr val="595959"/>
                </a:solidFill>
                <a:latin typeface="Calibri"/>
                <a:ea typeface="Calibri"/>
                <a:cs typeface="Calibri"/>
                <a:sym typeface="Calibri"/>
              </a:rPr>
              <a:t>TEAM MENTOR</a:t>
            </a:r>
            <a:endParaRPr/>
          </a:p>
        </p:txBody>
      </p:sp>
      <p:sp>
        <p:nvSpPr>
          <p:cNvPr id="174" name="Google Shape;174;p24"/>
          <p:cNvSpPr txBox="1"/>
          <p:nvPr/>
        </p:nvSpPr>
        <p:spPr>
          <a:xfrm>
            <a:off x="479394" y="4868972"/>
            <a:ext cx="80875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595959"/>
                </a:solidFill>
                <a:latin typeface="Calibri"/>
                <a:ea typeface="Calibri"/>
                <a:cs typeface="Calibri"/>
                <a:sym typeface="Calibri"/>
              </a:rPr>
              <a:t>Ms. KRIPA SEKARAN</a:t>
            </a:r>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nvSpPr>
        <p:spPr>
          <a:xfrm>
            <a:off x="257452" y="982499"/>
            <a:ext cx="11819138"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4A4548"/>
              </a:buClr>
              <a:buSzPts val="1800"/>
              <a:buFont typeface="Lato"/>
              <a:buNone/>
            </a:pPr>
            <a:br>
              <a:rPr b="0" i="0" lang="en-IN" sz="1800">
                <a:solidFill>
                  <a:srgbClr val="4A4548"/>
                </a:solidFill>
                <a:latin typeface="Lato"/>
                <a:ea typeface="Lato"/>
                <a:cs typeface="Lato"/>
                <a:sym typeface="Lato"/>
              </a:rPr>
            </a:br>
            <a:endParaRPr b="0" i="0" sz="1800">
              <a:solidFill>
                <a:srgbClr val="595959"/>
              </a:solidFill>
              <a:latin typeface="Corbel"/>
              <a:ea typeface="Corbel"/>
              <a:cs typeface="Corbel"/>
              <a:sym typeface="Corbel"/>
            </a:endParaRPr>
          </a:p>
          <a:p>
            <a:pPr indent="0" lvl="0" marL="0" marR="0" rtl="0" algn="just">
              <a:spcBef>
                <a:spcPts val="0"/>
              </a:spcBef>
              <a:spcAft>
                <a:spcPts val="0"/>
              </a:spcAft>
              <a:buNone/>
            </a:pPr>
            <a:r>
              <a:rPr b="0" i="0" lang="en-IN" sz="1800">
                <a:solidFill>
                  <a:srgbClr val="595959"/>
                </a:solidFill>
                <a:latin typeface="Corbel"/>
                <a:ea typeface="Corbel"/>
                <a:cs typeface="Corbel"/>
                <a:sym typeface="Corbel"/>
              </a:rPr>
              <a:t>Bank handles large volumes of cheques in the clearing process. The process involves many technical verifications including signature verification. Some of these steps are manual and require human intervention to complete the process. The current process requires the high human capital deployment and longer processing.</a:t>
            </a:r>
            <a:endParaRPr/>
          </a:p>
          <a:p>
            <a:pPr indent="0" lvl="0" marL="0" marR="0" rtl="0" algn="just">
              <a:spcBef>
                <a:spcPts val="0"/>
              </a:spcBef>
              <a:spcAft>
                <a:spcPts val="0"/>
              </a:spcAft>
              <a:buNone/>
            </a:pPr>
            <a:br>
              <a:rPr b="0" i="0" lang="en-IN" sz="1800">
                <a:solidFill>
                  <a:srgbClr val="595959"/>
                </a:solidFill>
                <a:latin typeface="Corbel"/>
                <a:ea typeface="Corbel"/>
                <a:cs typeface="Corbel"/>
                <a:sym typeface="Corbel"/>
              </a:rPr>
            </a:br>
            <a:r>
              <a:rPr b="1" i="0" lang="en-IN" sz="1800" u="sng">
                <a:solidFill>
                  <a:srgbClr val="595959"/>
                </a:solidFill>
                <a:latin typeface="Corbel"/>
                <a:ea typeface="Corbel"/>
                <a:cs typeface="Corbel"/>
                <a:sym typeface="Corbel"/>
              </a:rPr>
              <a:t>CONSTRAINTS</a:t>
            </a:r>
            <a:endParaRPr/>
          </a:p>
          <a:p>
            <a:pPr indent="0" lvl="0" marL="0" marR="0" rtl="0" algn="just">
              <a:spcBef>
                <a:spcPts val="0"/>
              </a:spcBef>
              <a:spcAft>
                <a:spcPts val="0"/>
              </a:spcAft>
              <a:buNone/>
            </a:pPr>
            <a:r>
              <a:t/>
            </a:r>
            <a:endParaRPr b="1" i="0" sz="1800" u="sng">
              <a:solidFill>
                <a:srgbClr val="595959"/>
              </a:solidFill>
              <a:latin typeface="Corbel"/>
              <a:ea typeface="Corbel"/>
              <a:cs typeface="Corbel"/>
              <a:sym typeface="Corbel"/>
            </a:endParaRPr>
          </a:p>
          <a:p>
            <a:pPr indent="-114300" lvl="0" marL="0" marR="0" rtl="0" algn="just">
              <a:spcBef>
                <a:spcPts val="0"/>
              </a:spcBef>
              <a:spcAft>
                <a:spcPts val="0"/>
              </a:spcAft>
              <a:buClr>
                <a:srgbClr val="595959"/>
              </a:buClr>
              <a:buSzPts val="1800"/>
              <a:buFont typeface="Arial"/>
              <a:buChar char="•"/>
            </a:pPr>
            <a:r>
              <a:rPr b="0" i="0" lang="en-IN" sz="1800">
                <a:solidFill>
                  <a:srgbClr val="595959"/>
                </a:solidFill>
                <a:latin typeface="Corbel"/>
                <a:ea typeface="Corbel"/>
                <a:cs typeface="Corbel"/>
                <a:sym typeface="Corbel"/>
              </a:rPr>
              <a:t>Automation of the clearing process using AI/ML/ICR/OCR techniques</a:t>
            </a:r>
            <a:endParaRPr/>
          </a:p>
          <a:p>
            <a:pPr indent="-114300" lvl="0" marL="0" marR="0" rtl="0" algn="just">
              <a:spcBef>
                <a:spcPts val="0"/>
              </a:spcBef>
              <a:spcAft>
                <a:spcPts val="0"/>
              </a:spcAft>
              <a:buClr>
                <a:srgbClr val="595959"/>
              </a:buClr>
              <a:buSzPts val="1800"/>
              <a:buFont typeface="Arial"/>
              <a:buChar char="•"/>
            </a:pPr>
            <a:r>
              <a:rPr b="0" i="0" lang="en-IN" sz="1800">
                <a:solidFill>
                  <a:srgbClr val="595959"/>
                </a:solidFill>
                <a:latin typeface="Corbel"/>
                <a:ea typeface="Corbel"/>
                <a:cs typeface="Corbel"/>
                <a:sym typeface="Corbel"/>
              </a:rPr>
              <a:t>Automatic Data Entry &amp; Technical verification</a:t>
            </a:r>
            <a:endParaRPr/>
          </a:p>
          <a:p>
            <a:pPr indent="-114300" lvl="0" marL="0" marR="0" rtl="0" algn="just">
              <a:spcBef>
                <a:spcPts val="0"/>
              </a:spcBef>
              <a:spcAft>
                <a:spcPts val="0"/>
              </a:spcAft>
              <a:buClr>
                <a:srgbClr val="595959"/>
              </a:buClr>
              <a:buSzPts val="1800"/>
              <a:buFont typeface="Arial"/>
              <a:buChar char="•"/>
            </a:pPr>
            <a:r>
              <a:rPr b="0" i="0" lang="en-IN" sz="1800">
                <a:solidFill>
                  <a:srgbClr val="595959"/>
                </a:solidFill>
                <a:latin typeface="Corbel"/>
                <a:ea typeface="Corbel"/>
                <a:cs typeface="Corbel"/>
                <a:sym typeface="Corbel"/>
              </a:rPr>
              <a:t>Signature Verification</a:t>
            </a:r>
            <a:endParaRPr/>
          </a:p>
          <a:p>
            <a:pPr indent="-114300" lvl="0" marL="0" marR="0" rtl="0" algn="just">
              <a:spcBef>
                <a:spcPts val="0"/>
              </a:spcBef>
              <a:spcAft>
                <a:spcPts val="0"/>
              </a:spcAft>
              <a:buClr>
                <a:srgbClr val="595959"/>
              </a:buClr>
              <a:buSzPts val="1800"/>
              <a:buFont typeface="Arial"/>
              <a:buChar char="•"/>
            </a:pPr>
            <a:r>
              <a:rPr b="0" i="0" lang="en-IN" sz="1800">
                <a:solidFill>
                  <a:srgbClr val="595959"/>
                </a:solidFill>
                <a:latin typeface="Corbel"/>
                <a:ea typeface="Corbel"/>
                <a:cs typeface="Corbel"/>
                <a:sym typeface="Corbel"/>
              </a:rPr>
              <a:t>Support Multilingual</a:t>
            </a:r>
            <a:endParaRPr/>
          </a:p>
          <a:p>
            <a:pPr indent="-114300" lvl="0" marL="0" marR="0" rtl="0" algn="just">
              <a:spcBef>
                <a:spcPts val="0"/>
              </a:spcBef>
              <a:spcAft>
                <a:spcPts val="0"/>
              </a:spcAft>
              <a:buClr>
                <a:srgbClr val="595959"/>
              </a:buClr>
              <a:buSzPts val="1800"/>
              <a:buFont typeface="Arial"/>
              <a:buChar char="•"/>
            </a:pPr>
            <a:r>
              <a:rPr b="0" i="0" lang="en-IN" sz="1800">
                <a:solidFill>
                  <a:srgbClr val="595959"/>
                </a:solidFill>
                <a:latin typeface="Corbel"/>
                <a:ea typeface="Corbel"/>
                <a:cs typeface="Corbel"/>
                <a:sym typeface="Corbel"/>
              </a:rPr>
              <a:t>Reduce Human Efforts</a:t>
            </a:r>
            <a:endParaRPr/>
          </a:p>
          <a:p>
            <a:pPr indent="-114300" lvl="0" marL="0" marR="0" rtl="0" algn="just">
              <a:spcBef>
                <a:spcPts val="0"/>
              </a:spcBef>
              <a:spcAft>
                <a:spcPts val="0"/>
              </a:spcAft>
              <a:buClr>
                <a:srgbClr val="595959"/>
              </a:buClr>
              <a:buSzPts val="1800"/>
              <a:buFont typeface="Arial"/>
              <a:buChar char="•"/>
            </a:pPr>
            <a:r>
              <a:rPr b="0" i="0" lang="en-IN" sz="1800">
                <a:solidFill>
                  <a:srgbClr val="595959"/>
                </a:solidFill>
                <a:latin typeface="Corbel"/>
                <a:ea typeface="Corbel"/>
                <a:cs typeface="Corbel"/>
                <a:sym typeface="Corbel"/>
              </a:rPr>
              <a:t>Reduce Processing time</a:t>
            </a:r>
            <a:endParaRPr/>
          </a:p>
          <a:p>
            <a:pPr indent="-114300" lvl="0" marL="0" marR="0" rtl="0" algn="just">
              <a:spcBef>
                <a:spcPts val="0"/>
              </a:spcBef>
              <a:spcAft>
                <a:spcPts val="0"/>
              </a:spcAft>
              <a:buClr>
                <a:srgbClr val="595959"/>
              </a:buClr>
              <a:buSzPts val="1800"/>
              <a:buFont typeface="Arial"/>
              <a:buChar char="•"/>
            </a:pPr>
            <a:r>
              <a:rPr b="0" i="0" lang="en-IN" sz="1800">
                <a:solidFill>
                  <a:srgbClr val="595959"/>
                </a:solidFill>
                <a:latin typeface="Corbel"/>
                <a:ea typeface="Corbel"/>
                <a:cs typeface="Corbel"/>
                <a:sym typeface="Corbel"/>
              </a:rPr>
              <a:t>Detecting Potential Frauds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4"/>
          <p:cNvSpPr txBox="1"/>
          <p:nvPr/>
        </p:nvSpPr>
        <p:spPr>
          <a:xfrm>
            <a:off x="257452" y="384125"/>
            <a:ext cx="10946167"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600" u="sng">
                <a:solidFill>
                  <a:srgbClr val="595959"/>
                </a:solidFill>
                <a:latin typeface="Corbel"/>
                <a:ea typeface="Corbel"/>
                <a:cs typeface="Corbel"/>
                <a:sym typeface="Corbel"/>
              </a:rPr>
              <a:t>PROBLEM STATEMENT</a:t>
            </a:r>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nvSpPr>
        <p:spPr>
          <a:xfrm>
            <a:off x="532661" y="514906"/>
            <a:ext cx="11265763"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600" u="sng">
                <a:solidFill>
                  <a:srgbClr val="595959"/>
                </a:solidFill>
                <a:latin typeface="Corbel"/>
                <a:ea typeface="Corbel"/>
                <a:cs typeface="Corbel"/>
                <a:sym typeface="Corbel"/>
              </a:rPr>
              <a:t>REASON BEHIND CHOOSING THE STATEMENT:</a:t>
            </a:r>
            <a:endParaRPr/>
          </a:p>
        </p:txBody>
      </p:sp>
      <p:sp>
        <p:nvSpPr>
          <p:cNvPr id="116" name="Google Shape;116;p15"/>
          <p:cNvSpPr txBox="1"/>
          <p:nvPr/>
        </p:nvSpPr>
        <p:spPr>
          <a:xfrm>
            <a:off x="532661" y="1970842"/>
            <a:ext cx="10928412" cy="224676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Noto Sans Symbols"/>
              <a:buChar char="▪"/>
            </a:pPr>
            <a:r>
              <a:rPr b="0" i="0" lang="en-IN" sz="2000" u="none" cap="none" strike="noStrike">
                <a:solidFill>
                  <a:srgbClr val="595959"/>
                </a:solidFill>
                <a:latin typeface="Corbel"/>
                <a:ea typeface="Corbel"/>
                <a:cs typeface="Corbel"/>
                <a:sym typeface="Corbel"/>
              </a:rPr>
              <a:t>Out of all the problem statements, this seemed the most challenging because of the shear human labor involved to process a cheque and the time taken to sanction it.</a:t>
            </a:r>
            <a:endParaRPr/>
          </a:p>
          <a:p>
            <a:pPr indent="-285750" lvl="0" marL="285750" marR="0" rtl="0" algn="just">
              <a:lnSpc>
                <a:spcPct val="100000"/>
              </a:lnSpc>
              <a:spcBef>
                <a:spcPts val="0"/>
              </a:spcBef>
              <a:spcAft>
                <a:spcPts val="0"/>
              </a:spcAft>
              <a:buClr>
                <a:srgbClr val="000000"/>
              </a:buClr>
              <a:buSzPts val="1400"/>
              <a:buFont typeface="Noto Sans Symbols"/>
              <a:buChar char="▪"/>
            </a:pPr>
            <a:r>
              <a:rPr lang="en-IN" sz="2000">
                <a:solidFill>
                  <a:srgbClr val="595959"/>
                </a:solidFill>
                <a:latin typeface="Corbel"/>
                <a:ea typeface="Corbel"/>
                <a:cs typeface="Corbel"/>
                <a:sym typeface="Corbel"/>
              </a:rPr>
              <a:t>It is said that it takes about 3 working days to process a cheque, i.e. 72 hours for a single transaction which is tedious and unreliable in case of emergencies.</a:t>
            </a:r>
            <a:endParaRPr/>
          </a:p>
          <a:p>
            <a:pPr indent="-285750" lvl="0" marL="285750" marR="0" rtl="0" algn="just">
              <a:lnSpc>
                <a:spcPct val="100000"/>
              </a:lnSpc>
              <a:spcBef>
                <a:spcPts val="0"/>
              </a:spcBef>
              <a:spcAft>
                <a:spcPts val="0"/>
              </a:spcAft>
              <a:buClr>
                <a:srgbClr val="000000"/>
              </a:buClr>
              <a:buSzPts val="1400"/>
              <a:buFont typeface="Noto Sans Symbols"/>
              <a:buChar char="▪"/>
            </a:pPr>
            <a:r>
              <a:rPr lang="en-IN" sz="2000">
                <a:solidFill>
                  <a:srgbClr val="595959"/>
                </a:solidFill>
                <a:latin typeface="Corbel"/>
                <a:ea typeface="Corbel"/>
                <a:cs typeface="Corbel"/>
                <a:sym typeface="Corbel"/>
              </a:rPr>
              <a:t>Also, banks receives colossal amount of cheques every day. Since it is man powered, it is prone to human errors which can increase the chances of valid cheques getting rejected. </a:t>
            </a:r>
            <a:endParaRPr/>
          </a:p>
          <a:p>
            <a:pPr indent="-285750" lvl="0" marL="285750" marR="0" rtl="0" algn="just">
              <a:lnSpc>
                <a:spcPct val="100000"/>
              </a:lnSpc>
              <a:spcBef>
                <a:spcPts val="0"/>
              </a:spcBef>
              <a:spcAft>
                <a:spcPts val="0"/>
              </a:spcAft>
              <a:buClr>
                <a:srgbClr val="000000"/>
              </a:buClr>
              <a:buSzPts val="1400"/>
              <a:buFont typeface="Noto Sans Symbols"/>
              <a:buChar char="▪"/>
            </a:pPr>
            <a:r>
              <a:rPr lang="en-IN" sz="2000">
                <a:solidFill>
                  <a:srgbClr val="595959"/>
                </a:solidFill>
                <a:latin typeface="Corbel"/>
                <a:ea typeface="Corbel"/>
                <a:cs typeface="Corbel"/>
                <a:sym typeface="Corbel"/>
              </a:rPr>
              <a:t>These drawbacks urged us to take this problem statement.</a:t>
            </a:r>
            <a:endParaRPr sz="2000">
              <a:solidFill>
                <a:srgbClr val="595959"/>
              </a:solidFill>
              <a:latin typeface="Corbel"/>
              <a:ea typeface="Corbel"/>
              <a:cs typeface="Corbel"/>
              <a:sym typeface="Corbe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nvSpPr>
        <p:spPr>
          <a:xfrm>
            <a:off x="516384" y="781234"/>
            <a:ext cx="1082188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600" u="sng">
                <a:solidFill>
                  <a:srgbClr val="595959"/>
                </a:solidFill>
                <a:latin typeface="Corbel"/>
                <a:ea typeface="Corbel"/>
                <a:cs typeface="Corbel"/>
                <a:sym typeface="Corbel"/>
              </a:rPr>
              <a:t>USER SEGMENT &amp; PAIN POINTS:</a:t>
            </a:r>
            <a:endParaRPr/>
          </a:p>
        </p:txBody>
      </p:sp>
      <p:sp>
        <p:nvSpPr>
          <p:cNvPr id="122" name="Google Shape;122;p16"/>
          <p:cNvSpPr txBox="1"/>
          <p:nvPr/>
        </p:nvSpPr>
        <p:spPr>
          <a:xfrm>
            <a:off x="516384" y="2032986"/>
            <a:ext cx="11159231" cy="2862322"/>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595959"/>
              </a:buClr>
              <a:buSzPts val="1800"/>
              <a:buFont typeface="Arial"/>
              <a:buChar char="•"/>
            </a:pPr>
            <a:r>
              <a:rPr b="0" i="0" lang="en-IN" sz="1800" u="none" cap="none" strike="noStrike">
                <a:solidFill>
                  <a:srgbClr val="595959"/>
                </a:solidFill>
                <a:latin typeface="Corbel"/>
                <a:ea typeface="Corbel"/>
                <a:cs typeface="Corbel"/>
                <a:sym typeface="Corbel"/>
              </a:rPr>
              <a:t>Any bank(s) which is still stuck with the conventional method of processing cheque can adopt this system for better handling/processing of cheques.</a:t>
            </a:r>
            <a:endParaRPr/>
          </a:p>
          <a:p>
            <a:pPr indent="-285750" lvl="0" marL="285750" marR="0" rtl="0" algn="just">
              <a:spcBef>
                <a:spcPts val="0"/>
              </a:spcBef>
              <a:spcAft>
                <a:spcPts val="0"/>
              </a:spcAft>
              <a:buClr>
                <a:srgbClr val="595959"/>
              </a:buClr>
              <a:buSzPts val="1800"/>
              <a:buFont typeface="Arial"/>
              <a:buChar char="•"/>
            </a:pPr>
            <a:r>
              <a:rPr lang="en-IN" sz="1800">
                <a:solidFill>
                  <a:srgbClr val="595959"/>
                </a:solidFill>
                <a:latin typeface="Corbel"/>
                <a:ea typeface="Corbel"/>
                <a:cs typeface="Corbel"/>
                <a:sym typeface="Corbel"/>
              </a:rPr>
              <a:t>The conventional process is time consuming.</a:t>
            </a:r>
            <a:endParaRPr/>
          </a:p>
          <a:p>
            <a:pPr indent="-285750" lvl="0" marL="285750" marR="0" rtl="0" algn="just">
              <a:spcBef>
                <a:spcPts val="0"/>
              </a:spcBef>
              <a:spcAft>
                <a:spcPts val="0"/>
              </a:spcAft>
              <a:buClr>
                <a:srgbClr val="595959"/>
              </a:buClr>
              <a:buSzPts val="1800"/>
              <a:buFont typeface="Arial"/>
              <a:buChar char="•"/>
            </a:pPr>
            <a:r>
              <a:rPr b="0" i="0" lang="en-IN" sz="1800" u="none" cap="none" strike="noStrike">
                <a:solidFill>
                  <a:srgbClr val="595959"/>
                </a:solidFill>
                <a:latin typeface="Corbel"/>
                <a:ea typeface="Corbel"/>
                <a:cs typeface="Corbel"/>
                <a:sym typeface="Corbel"/>
              </a:rPr>
              <a:t>To minimize human errors.</a:t>
            </a:r>
            <a:endParaRPr/>
          </a:p>
          <a:p>
            <a:pPr indent="-285750" lvl="0" marL="285750" marR="0" rtl="0" algn="just">
              <a:spcBef>
                <a:spcPts val="0"/>
              </a:spcBef>
              <a:spcAft>
                <a:spcPts val="0"/>
              </a:spcAft>
              <a:buClr>
                <a:srgbClr val="595959"/>
              </a:buClr>
              <a:buSzPts val="1800"/>
              <a:buFont typeface="Arial"/>
              <a:buChar char="•"/>
            </a:pPr>
            <a:r>
              <a:rPr b="0" i="0" lang="en-IN" sz="1800" u="none" cap="none" strike="noStrike">
                <a:solidFill>
                  <a:srgbClr val="595959"/>
                </a:solidFill>
                <a:latin typeface="Corbel"/>
                <a:ea typeface="Corbel"/>
                <a:cs typeface="Corbel"/>
                <a:sym typeface="Corbel"/>
              </a:rPr>
              <a:t>For the betterment of </a:t>
            </a:r>
            <a:r>
              <a:rPr lang="en-IN" sz="1800">
                <a:solidFill>
                  <a:srgbClr val="595959"/>
                </a:solidFill>
                <a:latin typeface="Corbel"/>
                <a:ea typeface="Corbel"/>
                <a:cs typeface="Corbel"/>
                <a:sym typeface="Corbel"/>
              </a:rPr>
              <a:t>bank-customer</a:t>
            </a:r>
            <a:r>
              <a:rPr b="0" i="0" lang="en-IN" sz="1800" u="none" cap="none" strike="noStrike">
                <a:solidFill>
                  <a:srgbClr val="595959"/>
                </a:solidFill>
                <a:latin typeface="Corbel"/>
                <a:ea typeface="Corbel"/>
                <a:cs typeface="Corbel"/>
                <a:sym typeface="Corbel"/>
              </a:rPr>
              <a:t> relation.</a:t>
            </a:r>
            <a:endParaRPr/>
          </a:p>
          <a:p>
            <a:pPr indent="-285750" lvl="0" marL="285750" marR="0" rtl="0" algn="just">
              <a:spcBef>
                <a:spcPts val="0"/>
              </a:spcBef>
              <a:spcAft>
                <a:spcPts val="0"/>
              </a:spcAft>
              <a:buClr>
                <a:srgbClr val="595959"/>
              </a:buClr>
              <a:buSzPts val="1800"/>
              <a:buFont typeface="Arial"/>
              <a:buChar char="•"/>
            </a:pPr>
            <a:r>
              <a:rPr lang="en-IN" sz="1800">
                <a:solidFill>
                  <a:srgbClr val="595959"/>
                </a:solidFill>
                <a:latin typeface="Corbel"/>
                <a:ea typeface="Corbel"/>
                <a:cs typeface="Corbel"/>
                <a:sym typeface="Corbel"/>
              </a:rPr>
              <a:t>Processing cost.</a:t>
            </a:r>
            <a:endParaRPr b="0" i="0" sz="1800" u="none" cap="none" strike="noStrike">
              <a:solidFill>
                <a:srgbClr val="595959"/>
              </a:solidFill>
              <a:latin typeface="Corbel"/>
              <a:ea typeface="Corbel"/>
              <a:cs typeface="Corbel"/>
              <a:sym typeface="Corbel"/>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Corbel"/>
              <a:ea typeface="Corbel"/>
              <a:cs typeface="Corbel"/>
              <a:sym typeface="Corbel"/>
            </a:endParaRPr>
          </a:p>
          <a:p>
            <a:pPr indent="-171450" lvl="0" marL="285750" marR="0" rtl="0" algn="l">
              <a:spcBef>
                <a:spcPts val="0"/>
              </a:spcBef>
              <a:spcAft>
                <a:spcPts val="0"/>
              </a:spcAft>
              <a:buClr>
                <a:schemeClr val="dk1"/>
              </a:buClr>
              <a:buSzPts val="1800"/>
              <a:buFont typeface="Arial"/>
              <a:buNone/>
            </a:pPr>
            <a:r>
              <a:t/>
            </a:r>
            <a:endParaRPr sz="1800">
              <a:solidFill>
                <a:srgbClr val="000000"/>
              </a:solidFill>
              <a:latin typeface="Corbel"/>
              <a:ea typeface="Corbel"/>
              <a:cs typeface="Corbel"/>
              <a:sym typeface="Corbel"/>
            </a:endParaRPr>
          </a:p>
          <a:p>
            <a:pPr indent="0" lvl="0" marL="0" marR="0" rtl="0" algn="l">
              <a:spcBef>
                <a:spcPts val="0"/>
              </a:spcBef>
              <a:spcAft>
                <a:spcPts val="0"/>
              </a:spcAft>
              <a:buNone/>
            </a:pPr>
            <a:r>
              <a:t/>
            </a:r>
            <a:endParaRPr b="0" i="0" sz="1800" u="none" cap="none" strike="noStrike">
              <a:solidFill>
                <a:srgbClr val="000000"/>
              </a:solidFill>
              <a:latin typeface="Corbel"/>
              <a:ea typeface="Corbel"/>
              <a:cs typeface="Corbel"/>
              <a:sym typeface="Corbe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nvSpPr>
        <p:spPr>
          <a:xfrm>
            <a:off x="742765" y="468751"/>
            <a:ext cx="107064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u="sng">
                <a:solidFill>
                  <a:srgbClr val="595959"/>
                </a:solidFill>
                <a:latin typeface="Corbel"/>
                <a:ea typeface="Corbel"/>
                <a:cs typeface="Corbel"/>
                <a:sym typeface="Corbel"/>
              </a:rPr>
              <a:t>PRE-REQUISITE</a:t>
            </a:r>
            <a:endParaRPr/>
          </a:p>
        </p:txBody>
      </p:sp>
      <p:sp>
        <p:nvSpPr>
          <p:cNvPr id="128" name="Google Shape;128;p17"/>
          <p:cNvSpPr txBox="1"/>
          <p:nvPr/>
        </p:nvSpPr>
        <p:spPr>
          <a:xfrm>
            <a:off x="742765" y="1260629"/>
            <a:ext cx="10706470" cy="1754326"/>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595959"/>
              </a:buClr>
              <a:buSzPts val="1800"/>
              <a:buFont typeface="Arial"/>
              <a:buChar char="•"/>
            </a:pPr>
            <a:r>
              <a:rPr lang="en-IN" sz="1800">
                <a:solidFill>
                  <a:srgbClr val="595959"/>
                </a:solidFill>
                <a:latin typeface="Corbel"/>
                <a:ea typeface="Corbel"/>
                <a:cs typeface="Corbel"/>
                <a:sym typeface="Corbel"/>
              </a:rPr>
              <a:t>A cheque written by the drawer is required by the payee which is to be submitted in the payee’s bank.</a:t>
            </a:r>
            <a:endParaRPr/>
          </a:p>
          <a:p>
            <a:pPr indent="-285750" lvl="0" marL="285750" marR="0" rtl="0" algn="just">
              <a:spcBef>
                <a:spcPts val="0"/>
              </a:spcBef>
              <a:spcAft>
                <a:spcPts val="0"/>
              </a:spcAft>
              <a:buClr>
                <a:srgbClr val="595959"/>
              </a:buClr>
              <a:buSzPts val="1800"/>
              <a:buFont typeface="Arial"/>
              <a:buChar char="•"/>
            </a:pPr>
            <a:r>
              <a:rPr lang="en-IN" sz="1800">
                <a:solidFill>
                  <a:srgbClr val="595959"/>
                </a:solidFill>
                <a:latin typeface="Corbel"/>
                <a:ea typeface="Corbel"/>
                <a:cs typeface="Corbel"/>
                <a:sym typeface="Corbel"/>
              </a:rPr>
              <a:t>A challan should be filled by the payee to verify his/her details.</a:t>
            </a:r>
            <a:endParaRPr/>
          </a:p>
          <a:p>
            <a:pPr indent="-285750" lvl="0" marL="285750" marR="0" rtl="0" algn="just">
              <a:spcBef>
                <a:spcPts val="0"/>
              </a:spcBef>
              <a:spcAft>
                <a:spcPts val="0"/>
              </a:spcAft>
              <a:buClr>
                <a:srgbClr val="595959"/>
              </a:buClr>
              <a:buSzPts val="1800"/>
              <a:buFont typeface="Arial"/>
              <a:buChar char="•"/>
            </a:pPr>
            <a:r>
              <a:rPr lang="en-IN" sz="1800">
                <a:solidFill>
                  <a:srgbClr val="595959"/>
                </a:solidFill>
                <a:latin typeface="Corbel"/>
                <a:ea typeface="Corbel"/>
                <a:cs typeface="Corbel"/>
                <a:sym typeface="Corbel"/>
              </a:rPr>
              <a:t>A device is required with a basic computational power that supports and runs this software for image processing.</a:t>
            </a:r>
            <a:endParaRPr/>
          </a:p>
          <a:p>
            <a:pPr indent="-285750" lvl="0" marL="285750" marR="0" rtl="0" algn="just">
              <a:spcBef>
                <a:spcPts val="0"/>
              </a:spcBef>
              <a:spcAft>
                <a:spcPts val="0"/>
              </a:spcAft>
              <a:buClr>
                <a:srgbClr val="595959"/>
              </a:buClr>
              <a:buSzPts val="1800"/>
              <a:buFont typeface="Arial"/>
              <a:buChar char="•"/>
            </a:pPr>
            <a:r>
              <a:rPr lang="en-IN" sz="1800">
                <a:solidFill>
                  <a:srgbClr val="595959"/>
                </a:solidFill>
                <a:latin typeface="Corbel"/>
                <a:ea typeface="Corbel"/>
                <a:cs typeface="Corbel"/>
                <a:sym typeface="Corbel"/>
              </a:rPr>
              <a:t>An automated server is required to respond to the client’s request.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orbel"/>
              <a:ea typeface="Corbel"/>
              <a:cs typeface="Corbel"/>
              <a:sym typeface="Corbel"/>
            </a:endParaRPr>
          </a:p>
        </p:txBody>
      </p:sp>
      <p:sp>
        <p:nvSpPr>
          <p:cNvPr id="129" name="Google Shape;129;p17"/>
          <p:cNvSpPr txBox="1"/>
          <p:nvPr/>
        </p:nvSpPr>
        <p:spPr>
          <a:xfrm>
            <a:off x="742765" y="3327413"/>
            <a:ext cx="1096392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u="sng">
                <a:solidFill>
                  <a:srgbClr val="595959"/>
                </a:solidFill>
                <a:latin typeface="Corbel"/>
                <a:ea typeface="Corbel"/>
                <a:cs typeface="Corbel"/>
                <a:sym typeface="Corbel"/>
              </a:rPr>
              <a:t>ALTERNATIVES</a:t>
            </a:r>
            <a:endParaRPr/>
          </a:p>
        </p:txBody>
      </p:sp>
      <p:sp>
        <p:nvSpPr>
          <p:cNvPr id="130" name="Google Shape;130;p17"/>
          <p:cNvSpPr txBox="1"/>
          <p:nvPr/>
        </p:nvSpPr>
        <p:spPr>
          <a:xfrm>
            <a:off x="742765" y="4229484"/>
            <a:ext cx="10102789"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rgbClr val="595959"/>
                </a:solidFill>
                <a:latin typeface="Calibri"/>
                <a:ea typeface="Calibri"/>
                <a:cs typeface="Calibri"/>
                <a:sym typeface="Calibri"/>
              </a:rPr>
              <a:t>One of the alternative is the use of cheque processing machines where cheques are put in a machine which scans and retrieves the handwritten information.</a:t>
            </a:r>
            <a:endParaRPr/>
          </a:p>
          <a:p>
            <a:pPr indent="0" lvl="0" marL="0" marR="0" rtl="0" algn="just">
              <a:spcBef>
                <a:spcPts val="0"/>
              </a:spcBef>
              <a:spcAft>
                <a:spcPts val="0"/>
              </a:spcAft>
              <a:buNone/>
            </a:pPr>
            <a:r>
              <a:t/>
            </a:r>
            <a:endParaRPr sz="1800">
              <a:solidFill>
                <a:srgbClr val="595959"/>
              </a:solidFill>
              <a:latin typeface="Calibri"/>
              <a:ea typeface="Calibri"/>
              <a:cs typeface="Calibri"/>
              <a:sym typeface="Calibri"/>
            </a:endParaRPr>
          </a:p>
          <a:p>
            <a:pPr indent="0" lvl="0" marL="0" marR="0" rtl="0" algn="just">
              <a:spcBef>
                <a:spcPts val="0"/>
              </a:spcBef>
              <a:spcAft>
                <a:spcPts val="0"/>
              </a:spcAft>
              <a:buNone/>
            </a:pPr>
            <a:r>
              <a:rPr lang="en-IN" sz="1800">
                <a:solidFill>
                  <a:srgbClr val="595959"/>
                </a:solidFill>
                <a:latin typeface="Calibri"/>
                <a:ea typeface="Calibri"/>
                <a:cs typeface="Calibri"/>
                <a:sym typeface="Calibri"/>
              </a:rPr>
              <a:t>Other alternative for this problem statement could be the solution that we have provided i.e., a software for cheque image processing where the information are processed through a client-server model and transactions are done completely virtually without human intervention.</a:t>
            </a:r>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nvSpPr>
        <p:spPr>
          <a:xfrm>
            <a:off x="551895" y="433241"/>
            <a:ext cx="1108820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u="sng">
                <a:solidFill>
                  <a:srgbClr val="595959"/>
                </a:solidFill>
                <a:latin typeface="Corbel"/>
                <a:ea typeface="Corbel"/>
                <a:cs typeface="Corbel"/>
                <a:sym typeface="Corbel"/>
              </a:rPr>
              <a:t>MICROSOFT TOOLS USED</a:t>
            </a:r>
            <a:endParaRPr/>
          </a:p>
        </p:txBody>
      </p:sp>
      <p:sp>
        <p:nvSpPr>
          <p:cNvPr id="136" name="Google Shape;136;p18"/>
          <p:cNvSpPr txBox="1"/>
          <p:nvPr/>
        </p:nvSpPr>
        <p:spPr>
          <a:xfrm>
            <a:off x="834501" y="1386026"/>
            <a:ext cx="10404629"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orbel"/>
                <a:ea typeface="Corbel"/>
                <a:cs typeface="Corbel"/>
                <a:sym typeface="Corbel"/>
              </a:rPr>
              <a:t>Visual Studio Code</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orbel"/>
                <a:ea typeface="Corbel"/>
                <a:cs typeface="Corbel"/>
                <a:sym typeface="Corbel"/>
              </a:rPr>
              <a:t>Microsoft Access</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orbel"/>
                <a:ea typeface="Corbel"/>
                <a:cs typeface="Corbel"/>
                <a:sym typeface="Corbel"/>
              </a:rPr>
              <a:t>Microsoft PowerPoint</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orbel"/>
                <a:ea typeface="Corbel"/>
                <a:cs typeface="Corbel"/>
                <a:sym typeface="Corbel"/>
              </a:rPr>
              <a:t>Microsoft OneNote</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orbel"/>
                <a:ea typeface="Corbel"/>
                <a:cs typeface="Corbel"/>
                <a:sym typeface="Corbel"/>
              </a:rPr>
              <a:t>Microsoft Visio</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orbel"/>
                <a:ea typeface="Corbel"/>
                <a:cs typeface="Corbel"/>
                <a:sym typeface="Corbel"/>
              </a:rPr>
              <a:t>Github</a:t>
            </a:r>
            <a:endParaRPr sz="1800">
              <a:solidFill>
                <a:schemeClr val="dk1"/>
              </a:solidFill>
              <a:latin typeface="Corbel"/>
              <a:ea typeface="Corbel"/>
              <a:cs typeface="Corbel"/>
              <a:sym typeface="Corbel"/>
            </a:endParaRPr>
          </a:p>
        </p:txBody>
      </p:sp>
      <p:sp>
        <p:nvSpPr>
          <p:cNvPr id="137" name="Google Shape;137;p18"/>
          <p:cNvSpPr txBox="1"/>
          <p:nvPr/>
        </p:nvSpPr>
        <p:spPr>
          <a:xfrm>
            <a:off x="551894" y="3446806"/>
            <a:ext cx="1108820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u="sng">
                <a:solidFill>
                  <a:srgbClr val="595959"/>
                </a:solidFill>
                <a:latin typeface="Calibri"/>
                <a:ea typeface="Calibri"/>
                <a:cs typeface="Calibri"/>
                <a:sym typeface="Calibri"/>
              </a:rPr>
              <a:t>OTHER TOOLS USED</a:t>
            </a:r>
            <a:endParaRPr/>
          </a:p>
        </p:txBody>
      </p:sp>
      <p:sp>
        <p:nvSpPr>
          <p:cNvPr id="138" name="Google Shape;138;p18"/>
          <p:cNvSpPr txBox="1"/>
          <p:nvPr/>
        </p:nvSpPr>
        <p:spPr>
          <a:xfrm>
            <a:off x="834501" y="4279569"/>
            <a:ext cx="10965400"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Jupyter Notebook</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PyTesseract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OpenCV</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Pillow</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Python</a:t>
            </a:r>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nvSpPr>
        <p:spPr>
          <a:xfrm>
            <a:off x="585925" y="659010"/>
            <a:ext cx="1116810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u="sng">
                <a:solidFill>
                  <a:srgbClr val="595959"/>
                </a:solidFill>
                <a:latin typeface="Corbel"/>
                <a:ea typeface="Corbel"/>
                <a:cs typeface="Corbel"/>
                <a:sym typeface="Corbel"/>
              </a:rPr>
              <a:t>OUR SOLUTION</a:t>
            </a:r>
            <a:endParaRPr/>
          </a:p>
        </p:txBody>
      </p:sp>
      <p:sp>
        <p:nvSpPr>
          <p:cNvPr id="144" name="Google Shape;144;p19"/>
          <p:cNvSpPr txBox="1"/>
          <p:nvPr/>
        </p:nvSpPr>
        <p:spPr>
          <a:xfrm>
            <a:off x="437964" y="1305341"/>
            <a:ext cx="11316070" cy="42473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sz="1800">
              <a:solidFill>
                <a:srgbClr val="595959"/>
              </a:solidFill>
              <a:highlight>
                <a:srgbClr val="FFFFFF"/>
              </a:highlight>
              <a:latin typeface="Lato"/>
              <a:ea typeface="Lato"/>
              <a:cs typeface="Lato"/>
              <a:sym typeface="Lato"/>
            </a:endParaRPr>
          </a:p>
          <a:p>
            <a:pPr indent="-342900" lvl="0" marL="342900" marR="0" rtl="0" algn="just">
              <a:lnSpc>
                <a:spcPct val="100000"/>
              </a:lnSpc>
              <a:spcBef>
                <a:spcPts val="0"/>
              </a:spcBef>
              <a:spcAft>
                <a:spcPts val="0"/>
              </a:spcAft>
              <a:buClr>
                <a:srgbClr val="000000"/>
              </a:buClr>
              <a:buSzPts val="1400"/>
              <a:buFont typeface="Calibri"/>
              <a:buAutoNum type="arabicPeriod"/>
            </a:pPr>
            <a:r>
              <a:rPr lang="en-IN" sz="1800">
                <a:solidFill>
                  <a:srgbClr val="595959"/>
                </a:solidFill>
                <a:highlight>
                  <a:srgbClr val="FFFFFF"/>
                </a:highlight>
                <a:latin typeface="Corbel"/>
                <a:ea typeface="Corbel"/>
                <a:cs typeface="Corbel"/>
                <a:sym typeface="Corbel"/>
              </a:rPr>
              <a:t>The drawer issues the cheque to the payee</a:t>
            </a:r>
            <a:endParaRPr/>
          </a:p>
          <a:p>
            <a:pPr indent="-342900" lvl="0" marL="342900" marR="0" rtl="0" algn="just">
              <a:lnSpc>
                <a:spcPct val="100000"/>
              </a:lnSpc>
              <a:spcBef>
                <a:spcPts val="0"/>
              </a:spcBef>
              <a:spcAft>
                <a:spcPts val="0"/>
              </a:spcAft>
              <a:buClr>
                <a:srgbClr val="000000"/>
              </a:buClr>
              <a:buSzPts val="1400"/>
              <a:buFont typeface="Calibri"/>
              <a:buAutoNum type="arabicPeriod"/>
            </a:pPr>
            <a:r>
              <a:rPr lang="en-IN" sz="1800">
                <a:solidFill>
                  <a:srgbClr val="595959"/>
                </a:solidFill>
                <a:highlight>
                  <a:srgbClr val="FFFFFF"/>
                </a:highlight>
                <a:latin typeface="Corbel"/>
                <a:ea typeface="Corbel"/>
                <a:cs typeface="Corbel"/>
                <a:sym typeface="Corbel"/>
              </a:rPr>
              <a:t>The payee takes the cheque to his/her bank to process it</a:t>
            </a:r>
            <a:endParaRPr/>
          </a:p>
          <a:p>
            <a:pPr indent="-342900" lvl="0" marL="342900" marR="0" rtl="0" algn="just">
              <a:spcBef>
                <a:spcPts val="0"/>
              </a:spcBef>
              <a:spcAft>
                <a:spcPts val="0"/>
              </a:spcAft>
              <a:buClr>
                <a:srgbClr val="000000"/>
              </a:buClr>
              <a:buSzPts val="1400"/>
              <a:buFont typeface="Calibri"/>
              <a:buAutoNum type="arabicPeriod"/>
            </a:pPr>
            <a:r>
              <a:rPr b="0" i="0" lang="en-IN" sz="1800" u="none" cap="none" strike="noStrike">
                <a:solidFill>
                  <a:srgbClr val="595959"/>
                </a:solidFill>
                <a:highlight>
                  <a:srgbClr val="FFFFFF"/>
                </a:highlight>
                <a:latin typeface="Corbel"/>
                <a:ea typeface="Corbel"/>
                <a:cs typeface="Corbel"/>
                <a:sym typeface="Corbel"/>
              </a:rPr>
              <a:t>The </a:t>
            </a:r>
            <a:r>
              <a:rPr lang="en-IN" sz="1800">
                <a:solidFill>
                  <a:srgbClr val="595959"/>
                </a:solidFill>
                <a:highlight>
                  <a:srgbClr val="FFFFFF"/>
                </a:highlight>
                <a:latin typeface="Corbel"/>
                <a:ea typeface="Corbel"/>
                <a:cs typeface="Corbel"/>
                <a:sym typeface="Corbel"/>
              </a:rPr>
              <a:t>payee’s bank rep. validates the cheque manually. Validates for any anomalies (physical tampering)</a:t>
            </a:r>
            <a:endParaRPr/>
          </a:p>
          <a:p>
            <a:pPr indent="-342900" lvl="0" marL="342900" marR="0" rtl="0" algn="just">
              <a:lnSpc>
                <a:spcPct val="100000"/>
              </a:lnSpc>
              <a:spcBef>
                <a:spcPts val="0"/>
              </a:spcBef>
              <a:spcAft>
                <a:spcPts val="0"/>
              </a:spcAft>
              <a:buClr>
                <a:srgbClr val="000000"/>
              </a:buClr>
              <a:buSzPts val="1400"/>
              <a:buFont typeface="Calibri"/>
              <a:buAutoNum type="arabicPeriod"/>
            </a:pPr>
            <a:r>
              <a:rPr b="0" i="0" lang="en-IN" sz="1800" u="none" cap="none" strike="noStrike">
                <a:solidFill>
                  <a:srgbClr val="595959"/>
                </a:solidFill>
                <a:highlight>
                  <a:srgbClr val="FFFFFF"/>
                </a:highlight>
                <a:latin typeface="Corbel"/>
                <a:ea typeface="Corbel"/>
                <a:cs typeface="Corbel"/>
                <a:sym typeface="Corbel"/>
              </a:rPr>
              <a:t>The cheque is given to the developed software in the form of either</a:t>
            </a:r>
            <a:r>
              <a:rPr lang="en-IN" sz="1800">
                <a:solidFill>
                  <a:srgbClr val="595959"/>
                </a:solidFill>
                <a:highlight>
                  <a:srgbClr val="FFFFFF"/>
                </a:highlight>
                <a:latin typeface="Corbel"/>
                <a:ea typeface="Corbel"/>
                <a:cs typeface="Corbel"/>
                <a:sym typeface="Corbel"/>
              </a:rPr>
              <a:t> a jpeg, png, a doc or even as a pdf file.</a:t>
            </a:r>
            <a:endParaRPr b="0" i="0" sz="1800" u="none" cap="none" strike="noStrike">
              <a:solidFill>
                <a:srgbClr val="595959"/>
              </a:solidFill>
              <a:highlight>
                <a:srgbClr val="FFFFFF"/>
              </a:highlight>
              <a:latin typeface="Corbel"/>
              <a:ea typeface="Corbel"/>
              <a:cs typeface="Corbel"/>
              <a:sym typeface="Corbel"/>
            </a:endParaRPr>
          </a:p>
          <a:p>
            <a:pPr indent="-342900" lvl="0" marL="342900" marR="0" rtl="0" algn="just">
              <a:lnSpc>
                <a:spcPct val="100000"/>
              </a:lnSpc>
              <a:spcBef>
                <a:spcPts val="0"/>
              </a:spcBef>
              <a:spcAft>
                <a:spcPts val="0"/>
              </a:spcAft>
              <a:buClr>
                <a:srgbClr val="000000"/>
              </a:buClr>
              <a:buSzPts val="1400"/>
              <a:buFont typeface="Calibri"/>
              <a:buAutoNum type="arabicPeriod"/>
            </a:pPr>
            <a:r>
              <a:rPr lang="en-IN" sz="1800">
                <a:solidFill>
                  <a:srgbClr val="595959"/>
                </a:solidFill>
                <a:highlight>
                  <a:srgbClr val="FFFFFF"/>
                </a:highlight>
                <a:latin typeface="Corbel"/>
                <a:ea typeface="Corbel"/>
                <a:cs typeface="Corbel"/>
                <a:sym typeface="Corbel"/>
              </a:rPr>
              <a:t>The given check is preprocessed, and compared with the dataset of various handwriting already given as datasets. </a:t>
            </a:r>
            <a:endParaRPr/>
          </a:p>
          <a:p>
            <a:pPr indent="-342900" lvl="0" marL="342900" marR="0" rtl="0" algn="just">
              <a:lnSpc>
                <a:spcPct val="100000"/>
              </a:lnSpc>
              <a:spcBef>
                <a:spcPts val="0"/>
              </a:spcBef>
              <a:spcAft>
                <a:spcPts val="0"/>
              </a:spcAft>
              <a:buClr>
                <a:srgbClr val="000000"/>
              </a:buClr>
              <a:buSzPts val="1400"/>
              <a:buFont typeface="Calibri"/>
              <a:buAutoNum type="arabicPeriod"/>
            </a:pPr>
            <a:r>
              <a:rPr lang="en-IN" sz="1800">
                <a:solidFill>
                  <a:srgbClr val="595959"/>
                </a:solidFill>
                <a:highlight>
                  <a:srgbClr val="FFFFFF"/>
                </a:highlight>
                <a:latin typeface="Corbel"/>
                <a:ea typeface="Corbel"/>
                <a:cs typeface="Corbel"/>
                <a:sym typeface="Corbel"/>
              </a:rPr>
              <a:t>The account number, the MICR code, the amount and the signature are retrieved from the cheque and stored in a JSON file.</a:t>
            </a:r>
            <a:endParaRPr/>
          </a:p>
          <a:p>
            <a:pPr indent="-342900" lvl="0" marL="342900" marR="0" rtl="0" algn="just">
              <a:lnSpc>
                <a:spcPct val="100000"/>
              </a:lnSpc>
              <a:spcBef>
                <a:spcPts val="0"/>
              </a:spcBef>
              <a:spcAft>
                <a:spcPts val="0"/>
              </a:spcAft>
              <a:buClr>
                <a:srgbClr val="000000"/>
              </a:buClr>
              <a:buSzPts val="1400"/>
              <a:buFont typeface="Calibri"/>
              <a:buAutoNum type="arabicPeriod"/>
            </a:pPr>
            <a:r>
              <a:rPr lang="en-IN" sz="1800">
                <a:solidFill>
                  <a:srgbClr val="595959"/>
                </a:solidFill>
                <a:highlight>
                  <a:srgbClr val="FFFFFF"/>
                </a:highlight>
                <a:latin typeface="Corbel"/>
                <a:ea typeface="Corbel"/>
                <a:cs typeface="Corbel"/>
                <a:sym typeface="Corbel"/>
              </a:rPr>
              <a:t>Now this file is encrypted and sent to the drawer’s bank to verify the drawer’s details (This happens only if the drawer writes a cheque of another bank).</a:t>
            </a:r>
            <a:endParaRPr/>
          </a:p>
          <a:p>
            <a:pPr indent="-342900" lvl="0" marL="342900" marR="0" rtl="0" algn="just">
              <a:lnSpc>
                <a:spcPct val="100000"/>
              </a:lnSpc>
              <a:spcBef>
                <a:spcPts val="0"/>
              </a:spcBef>
              <a:spcAft>
                <a:spcPts val="0"/>
              </a:spcAft>
              <a:buClr>
                <a:srgbClr val="000000"/>
              </a:buClr>
              <a:buSzPts val="1400"/>
              <a:buFont typeface="Calibri"/>
              <a:buAutoNum type="arabicPeriod"/>
            </a:pPr>
            <a:r>
              <a:rPr lang="en-IN" sz="1800">
                <a:solidFill>
                  <a:srgbClr val="595959"/>
                </a:solidFill>
                <a:highlight>
                  <a:srgbClr val="FFFFFF"/>
                </a:highlight>
                <a:latin typeface="Corbel"/>
                <a:ea typeface="Corbel"/>
                <a:cs typeface="Corbel"/>
                <a:sym typeface="Corbel"/>
              </a:rPr>
              <a:t>The file is decrypted on the server side (drawer bank’s database) to verify the account number, the MICR code, the amount and only if all of these information are verified, only then the signature matching takes place.</a:t>
            </a:r>
            <a:endParaRPr/>
          </a:p>
          <a:p>
            <a:pPr indent="-342900" lvl="0" marL="342900" marR="0" rtl="0" algn="just">
              <a:lnSpc>
                <a:spcPct val="100000"/>
              </a:lnSpc>
              <a:spcBef>
                <a:spcPts val="0"/>
              </a:spcBef>
              <a:spcAft>
                <a:spcPts val="0"/>
              </a:spcAft>
              <a:buClr>
                <a:srgbClr val="000000"/>
              </a:buClr>
              <a:buSzPts val="1400"/>
              <a:buFont typeface="Calibri"/>
              <a:buAutoNum type="arabicPeriod"/>
            </a:pPr>
            <a:r>
              <a:rPr lang="en-IN" sz="1800">
                <a:solidFill>
                  <a:srgbClr val="595959"/>
                </a:solidFill>
                <a:highlight>
                  <a:srgbClr val="FFFFFF"/>
                </a:highlight>
                <a:latin typeface="Corbel"/>
                <a:ea typeface="Corbel"/>
                <a:cs typeface="Corbel"/>
                <a:sym typeface="Corbel"/>
              </a:rPr>
              <a:t>Even if any one of the above details does not match with the database, the cheque is bounced.</a:t>
            </a:r>
            <a:endParaRPr/>
          </a:p>
          <a:p>
            <a:pPr indent="-342900" lvl="0" marL="342900" marR="0" rtl="0" algn="just">
              <a:lnSpc>
                <a:spcPct val="100000"/>
              </a:lnSpc>
              <a:spcBef>
                <a:spcPts val="0"/>
              </a:spcBef>
              <a:spcAft>
                <a:spcPts val="0"/>
              </a:spcAft>
              <a:buClr>
                <a:srgbClr val="000000"/>
              </a:buClr>
              <a:buSzPts val="1400"/>
              <a:buFont typeface="Calibri"/>
              <a:buAutoNum type="arabicPeriod"/>
            </a:pPr>
            <a:r>
              <a:rPr lang="en-IN" sz="1800">
                <a:solidFill>
                  <a:srgbClr val="595959"/>
                </a:solidFill>
                <a:highlight>
                  <a:srgbClr val="FFFFFF"/>
                </a:highlight>
                <a:latin typeface="Corbel"/>
                <a:ea typeface="Corbel"/>
                <a:cs typeface="Corbel"/>
                <a:sym typeface="Corbel"/>
              </a:rPr>
              <a:t>If all the details are successfully verified, then money or the fund is sent by the server to the client (the payee’s bank) and the client can complete the transaction.</a:t>
            </a:r>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nvSpPr>
        <p:spPr>
          <a:xfrm>
            <a:off x="729447" y="630315"/>
            <a:ext cx="1073310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u="sng">
                <a:solidFill>
                  <a:srgbClr val="595959"/>
                </a:solidFill>
                <a:latin typeface="Corbel"/>
                <a:ea typeface="Corbel"/>
                <a:cs typeface="Corbel"/>
                <a:sym typeface="Corbel"/>
              </a:rPr>
              <a:t>KEY DIFFERENTIATORS</a:t>
            </a:r>
            <a:endParaRPr b="1" sz="3600" u="sng">
              <a:solidFill>
                <a:srgbClr val="595959"/>
              </a:solidFill>
              <a:latin typeface="Corbel"/>
              <a:ea typeface="Corbel"/>
              <a:cs typeface="Corbel"/>
              <a:sym typeface="Corbel"/>
            </a:endParaRPr>
          </a:p>
        </p:txBody>
      </p:sp>
      <p:sp>
        <p:nvSpPr>
          <p:cNvPr id="155" name="Google Shape;155;p21"/>
          <p:cNvSpPr txBox="1"/>
          <p:nvPr/>
        </p:nvSpPr>
        <p:spPr>
          <a:xfrm>
            <a:off x="729448" y="1482570"/>
            <a:ext cx="10733103"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800" u="none" cap="none" strike="noStrike">
                <a:solidFill>
                  <a:srgbClr val="595959"/>
                </a:solidFill>
                <a:highlight>
                  <a:srgbClr val="FFFFFF"/>
                </a:highlight>
                <a:latin typeface="Lato"/>
                <a:ea typeface="Lato"/>
                <a:cs typeface="Lato"/>
                <a:sym typeface="Lato"/>
              </a:rPr>
              <a:t>This software solution to the cheque validation and clearing process is much more effective than the traditional methods which is time consuming and requires tremendous amount of man power. Since the current/alternate method also is prone to human errors, this model almost overcomes that.</a:t>
            </a:r>
            <a:endParaRPr/>
          </a:p>
          <a:p>
            <a:pPr indent="0" lvl="0" marL="0" marR="0" rtl="0" algn="just">
              <a:spcBef>
                <a:spcPts val="0"/>
              </a:spcBef>
              <a:spcAft>
                <a:spcPts val="0"/>
              </a:spcAft>
              <a:buNone/>
            </a:pPr>
            <a:r>
              <a:t/>
            </a:r>
            <a:endParaRPr sz="1800">
              <a:solidFill>
                <a:srgbClr val="595959"/>
              </a:solidFill>
              <a:highlight>
                <a:srgbClr val="FFFFFF"/>
              </a:highlight>
              <a:latin typeface="Lato"/>
              <a:ea typeface="Lato"/>
              <a:cs typeface="Lato"/>
              <a:sym typeface="Lato"/>
            </a:endParaRPr>
          </a:p>
          <a:p>
            <a:pPr indent="0" lvl="0" marL="0" marR="0" rtl="0" algn="just">
              <a:spcBef>
                <a:spcPts val="0"/>
              </a:spcBef>
              <a:spcAft>
                <a:spcPts val="0"/>
              </a:spcAft>
              <a:buNone/>
            </a:pPr>
            <a:r>
              <a:rPr b="0" i="0" lang="en-IN" sz="1800" u="none" cap="none" strike="noStrike">
                <a:solidFill>
                  <a:srgbClr val="595959"/>
                </a:solidFill>
                <a:highlight>
                  <a:srgbClr val="FFFFFF"/>
                </a:highlight>
                <a:latin typeface="Lato"/>
                <a:ea typeface="Lato"/>
                <a:cs typeface="Lato"/>
                <a:sym typeface="Lato"/>
              </a:rPr>
              <a:t>The other alternative of cheque processing is through cheque processing machines. Even though cheque processing machines are much more effective than the traditional way of cheque processing, it is still a very costly method. Since these machines are very costly, the bank has limited number of these machines.</a:t>
            </a:r>
            <a:r>
              <a:rPr b="0" i="0" lang="en-IN" sz="1800" u="none" cap="none" strike="noStrike">
                <a:solidFill>
                  <a:srgbClr val="222222"/>
                </a:solidFill>
                <a:highlight>
                  <a:srgbClr val="FFFFFF"/>
                </a:highlight>
                <a:latin typeface="Lato"/>
                <a:ea typeface="Lato"/>
                <a:cs typeface="Lato"/>
                <a:sym typeface="Lato"/>
              </a:rPr>
              <a:t> </a:t>
            </a:r>
            <a:endParaRPr b="0" i="0" sz="1800" u="none" cap="none" strike="noStrike">
              <a:solidFill>
                <a:srgbClr val="000000"/>
              </a:solidFill>
              <a:latin typeface="Lato"/>
              <a:ea typeface="Lato"/>
              <a:cs typeface="Lato"/>
              <a:sym typeface="Lato"/>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