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2" name="Google Shape;42;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8" name="Google Shape;48;p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9" name="Google Shape;49;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5" name="Google Shape;55;p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6" name="Google Shape;56;p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7" name="Google Shape;57;p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n-IN" sz="3200">
                <a:solidFill>
                  <a:srgbClr val="1482AB"/>
                </a:solidFill>
              </a:rPr>
              <a:t>CYBER SECURITY </a:t>
            </a:r>
            <a:r>
              <a:rPr b="1" i="0" lang="en-IN" sz="3200" u="none" cap="none" strike="noStrike">
                <a:solidFill>
                  <a:srgbClr val="1482AB"/>
                </a:solidFill>
                <a:latin typeface="Arial"/>
                <a:ea typeface="Arial"/>
                <a:cs typeface="Arial"/>
                <a:sym typeface="Arial"/>
              </a:rPr>
              <a:t>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1359108" y="4531388"/>
            <a:ext cx="9740189"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lang="en-IN" sz="2400">
                <a:solidFill>
                  <a:srgbClr val="1482AB"/>
                </a:solidFill>
              </a:rPr>
              <a:t>HARISH G</a:t>
            </a:r>
            <a:r>
              <a:rPr b="1" i="0" lang="en-IN" sz="2400" u="none" cap="none" strike="noStrike">
                <a:solidFill>
                  <a:srgbClr val="1482AB"/>
                </a:solidFill>
                <a:latin typeface="Arial"/>
                <a:ea typeface="Arial"/>
                <a:cs typeface="Arial"/>
                <a:sym typeface="Arial"/>
              </a:rPr>
              <a:t> - Jeppiaar Institute of Technology – B.E/ CSE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1" type="body"/>
          </p:nvPr>
        </p:nvSpPr>
        <p:spPr>
          <a:xfrm>
            <a:off x="581193" y="2004654"/>
            <a:ext cx="11029615" cy="28486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Advanced Logging: Implement advanced logging features, such as timestamping and window tracking.</a:t>
            </a:r>
            <a:endParaRPr/>
          </a:p>
        </p:txBody>
      </p:sp>
      <p:sp>
        <p:nvSpPr>
          <p:cNvPr id="157" name="Google Shape;157;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3" name="Google Shape;163;p23"/>
          <p:cNvSpPr txBox="1"/>
          <p:nvPr>
            <p:ph idx="1" type="body"/>
          </p:nvPr>
        </p:nvSpPr>
        <p:spPr>
          <a:xfrm>
            <a:off x="581192" y="1302026"/>
            <a:ext cx="10893053" cy="4673324"/>
          </a:xfrm>
          <a:prstGeom prst="rect">
            <a:avLst/>
          </a:prstGeom>
          <a:noFill/>
          <a:ln>
            <a:noFill/>
          </a:ln>
        </p:spPr>
        <p:txBody>
          <a:bodyPr anchorCtr="0" anchor="ctr" bIns="45700" lIns="91425" spcFirstLastPara="1" rIns="91425" wrap="square" tIns="45700">
            <a:normAutofit/>
          </a:bodyPr>
          <a:lstStyle/>
          <a:p>
            <a:pPr indent="-457200" lvl="0" marL="457200" rtl="0" algn="l">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b="0" i="0" lang="en-IN" sz="200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b="0" i="0" lang="en-IN" sz="200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b="0" i="0" lang="en-IN" sz="200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b="0" i="0" lang="en-IN" sz="200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0734368" cy="4526223"/>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2" y="1948360"/>
            <a:ext cx="11029615" cy="2961279"/>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anchorCtr="0" anchor="ctr" bIns="198375" lIns="0" spcFirstLastPara="1" rIns="0" wrap="square" tIns="198375">
            <a:noAutofit/>
          </a:bodyPr>
          <a:lstStyle/>
          <a:p>
            <a:pPr indent="-285750" lvl="0" marL="285750" marR="0" rtl="0" algn="l">
              <a:lnSpc>
                <a:spcPct val="100000"/>
              </a:lnSpc>
              <a:spcBef>
                <a:spcPts val="0"/>
              </a:spcBef>
              <a:spcAft>
                <a:spcPts val="0"/>
              </a:spcAft>
              <a:buClr>
                <a:srgbClr val="00B0F0"/>
              </a:buClr>
              <a:buSzPts val="2000"/>
              <a:buFont typeface="Noto Sans Symbols"/>
              <a:buChar char="▪"/>
            </a:pPr>
            <a:r>
              <a:rPr b="0" i="0" lang="en-IN" sz="2000" u="none" cap="none" strike="noStrik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0" y="0"/>
            <a:ext cx="4572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IN"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p:nvPr>
            <p:ph idx="1" type="body"/>
          </p:nvPr>
        </p:nvSpPr>
        <p:spPr>
          <a:xfrm>
            <a:off x="482869" y="1700979"/>
            <a:ext cx="11029615" cy="3261647"/>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SzPts val="1840"/>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2208"/>
              <a:buChar char="◼"/>
            </a:pPr>
            <a:r>
              <a:rPr b="1" i="0" lang="en-IN" sz="2400">
                <a:solidFill>
                  <a:schemeClr val="dk1"/>
                </a:solidFill>
                <a:latin typeface="Arial"/>
                <a:ea typeface="Arial"/>
                <a:cs typeface="Arial"/>
                <a:sym typeface="Arial"/>
              </a:rPr>
              <a:t>Initialization:</a:t>
            </a:r>
            <a:r>
              <a:rPr b="0" i="0" lang="en-IN" sz="2400">
                <a:solidFill>
                  <a:schemeClr val="dk1"/>
                </a:solidFill>
                <a:latin typeface="Arial"/>
                <a:ea typeface="Arial"/>
                <a:cs typeface="Arial"/>
                <a:sym typeface="Arial"/>
              </a:rPr>
              <a:t> Initialize necessary variables and flags.</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Event Handling: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on_press(key):</a:t>
            </a:r>
            <a:r>
              <a:rPr b="0" i="0" lang="en-IN" sz="2000">
                <a:solidFill>
                  <a:schemeClr val="dk1"/>
                </a:solidFill>
                <a:latin typeface="Arial"/>
                <a:ea typeface="Arial"/>
                <a:cs typeface="Arial"/>
                <a:sym typeface="Arial"/>
              </a:rPr>
              <a:t> Records pressed and held keys.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on_release(key):</a:t>
            </a:r>
            <a:r>
              <a:rPr b="0" i="0" lang="en-IN" sz="2000">
                <a:solidFill>
                  <a:schemeClr val="dk1"/>
                </a:solidFill>
                <a:latin typeface="Arial"/>
                <a:ea typeface="Arial"/>
                <a:cs typeface="Arial"/>
                <a:sym typeface="Arial"/>
              </a:rPr>
              <a:t> Records released keys and manages flag state.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Logging: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generate_text_log(key):</a:t>
            </a:r>
            <a:r>
              <a:rPr b="0" i="0" lang="en-IN" sz="2000">
                <a:solidFill>
                  <a:schemeClr val="dk1"/>
                </a:solidFill>
                <a:latin typeface="Arial"/>
                <a:ea typeface="Arial"/>
                <a:cs typeface="Arial"/>
                <a:sym typeface="Arial"/>
              </a:rPr>
              <a:t> Saves keystrokes in a text file.</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generate_json_file(keys_used):</a:t>
            </a:r>
            <a:r>
              <a:rPr b="0" i="0" lang="en-IN" sz="2000">
                <a:solidFill>
                  <a:schemeClr val="dk1"/>
                </a:solidFill>
                <a:latin typeface="Arial"/>
                <a:ea typeface="Arial"/>
                <a:cs typeface="Arial"/>
                <a:sym typeface="Arial"/>
              </a:rPr>
              <a:t> Saves keystrokes in a JSON file.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Keylogger Control:</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start_keylogger():</a:t>
            </a:r>
            <a:r>
              <a:rPr b="0" i="0" lang="en-IN" sz="2000">
                <a:solidFill>
                  <a:schemeClr val="dk1"/>
                </a:solidFill>
                <a:latin typeface="Arial"/>
                <a:ea typeface="Arial"/>
                <a:cs typeface="Arial"/>
                <a:sym typeface="Arial"/>
              </a:rPr>
              <a:t> Initiates keylogging process.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stop_keylogger():</a:t>
            </a:r>
            <a:r>
              <a:rPr b="0" i="0" lang="en-IN" sz="200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4294967295" type="title"/>
          </p:nvPr>
        </p:nvSpPr>
        <p:spPr>
          <a:xfrm>
            <a:off x="581025" y="771525"/>
            <a:ext cx="11029950" cy="5302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6" name="Google Shape;136;p19"/>
          <p:cNvSpPr txBox="1"/>
          <p:nvPr>
            <p:ph idx="4294967295" type="body"/>
          </p:nvPr>
        </p:nvSpPr>
        <p:spPr>
          <a:xfrm>
            <a:off x="0" y="1301750"/>
            <a:ext cx="11029950" cy="1392238"/>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b="0" l="0" r="0" t="0"/>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b="0" l="0" r="0" t="0"/>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b="0" l="0" r="0" t="0"/>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nvSpPr>
        <p:spPr>
          <a:xfrm>
            <a:off x="465461" y="652408"/>
            <a:ext cx="1126107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chemeClr val="accent1"/>
                </a:solidFill>
                <a:latin typeface="Arial"/>
                <a:ea typeface="Arial"/>
                <a:cs typeface="Arial"/>
                <a:sym typeface="Arial"/>
              </a:rPr>
              <a:t>OUTPUT</a:t>
            </a:r>
            <a:endParaRPr b="0" i="0" sz="4800" u="none" cap="none" strike="noStrike">
              <a:solidFill>
                <a:schemeClr val="dk1"/>
              </a:solidFill>
              <a:latin typeface="Libre Franklin"/>
              <a:ea typeface="Libre Franklin"/>
              <a:cs typeface="Libre Franklin"/>
              <a:sym typeface="Libre Franklin"/>
            </a:endParaRPr>
          </a:p>
        </p:txBody>
      </p:sp>
      <p:pic>
        <p:nvPicPr>
          <p:cNvPr id="145" name="Google Shape;145;p20"/>
          <p:cNvPicPr preferRelativeResize="0"/>
          <p:nvPr/>
        </p:nvPicPr>
        <p:blipFill>
          <a:blip r:embed="rId3">
            <a:alphaModFix/>
          </a:blip>
          <a:stretch>
            <a:fillRect/>
          </a:stretch>
        </p:blipFill>
        <p:spPr>
          <a:xfrm>
            <a:off x="1589050" y="1268744"/>
            <a:ext cx="9231835" cy="51929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51" name="Google Shape;151;p21"/>
          <p:cNvSpPr txBox="1"/>
          <p:nvPr>
            <p:ph idx="1" type="body"/>
          </p:nvPr>
        </p:nvSpPr>
        <p:spPr>
          <a:xfrm>
            <a:off x="581191" y="1946787"/>
            <a:ext cx="11029615" cy="2091608"/>
          </a:xfrm>
          <a:prstGeom prst="rect">
            <a:avLst/>
          </a:prstGeom>
          <a:noFill/>
          <a:ln>
            <a:noFill/>
          </a:ln>
        </p:spPr>
        <p:txBody>
          <a:bodyPr anchorCtr="0" anchor="ctr" bIns="45700" lIns="91425" spcFirstLastPara="1" rIns="91425" wrap="square" tIns="45700">
            <a:normAutofit/>
          </a:bodyPr>
          <a:lstStyle/>
          <a:p>
            <a:pPr indent="-306000" lvl="0" marL="306000" rtl="0" algn="l">
              <a:lnSpc>
                <a:spcPct val="107000"/>
              </a:lnSpc>
              <a:spcBef>
                <a:spcPts val="0"/>
              </a:spcBef>
              <a:spcAft>
                <a:spcPts val="0"/>
              </a:spcAft>
              <a:buSzPts val="1840"/>
              <a:buChar char="◼"/>
            </a:pPr>
            <a:r>
              <a:rPr b="0" i="0" lang="en-IN" sz="200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