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1" r:id="rId3"/>
    <p:sldId id="262" r:id="rId4"/>
    <p:sldId id="257" r:id="rId5"/>
    <p:sldId id="258" r:id="rId6"/>
    <p:sldId id="259" r:id="rId7"/>
    <p:sldId id="260"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C63144-08BF-46E2-8B60-5DF2723720DC}" type="doc">
      <dgm:prSet loTypeId="urn:microsoft.com/office/officeart/2005/8/layout/chevron1" loCatId="process" qsTypeId="urn:microsoft.com/office/officeart/2005/8/quickstyle/simple1" qsCatId="simple" csTypeId="urn:microsoft.com/office/officeart/2005/8/colors/accent1_2" csCatId="accent1" phldr="1"/>
      <dgm:spPr/>
    </dgm:pt>
    <dgm:pt modelId="{8963B02F-187D-47A1-8B67-D7202CE9BDEE}">
      <dgm:prSet phldrT="[Text]"/>
      <dgm:spPr/>
      <dgm:t>
        <a:bodyPr/>
        <a:lstStyle/>
        <a:p>
          <a:r>
            <a:rPr lang="en-US" dirty="0"/>
            <a:t>Colored images of eye</a:t>
          </a:r>
        </a:p>
      </dgm:t>
    </dgm:pt>
    <dgm:pt modelId="{65C0AA03-662E-49FB-8315-C4FD1681140B}" type="parTrans" cxnId="{4A90D0DF-A8E9-42C0-8540-F62BC9994999}">
      <dgm:prSet/>
      <dgm:spPr/>
      <dgm:t>
        <a:bodyPr/>
        <a:lstStyle/>
        <a:p>
          <a:endParaRPr lang="en-US"/>
        </a:p>
      </dgm:t>
    </dgm:pt>
    <dgm:pt modelId="{72FEB3B2-0775-409E-8498-665602FEA9A5}" type="sibTrans" cxnId="{4A90D0DF-A8E9-42C0-8540-F62BC9994999}">
      <dgm:prSet/>
      <dgm:spPr/>
      <dgm:t>
        <a:bodyPr/>
        <a:lstStyle/>
        <a:p>
          <a:endParaRPr lang="en-US"/>
        </a:p>
      </dgm:t>
    </dgm:pt>
    <dgm:pt modelId="{A0F3A307-D295-4039-9526-E66A6D3D2625}">
      <dgm:prSet phldrT="[Text]"/>
      <dgm:spPr/>
      <dgm:t>
        <a:bodyPr/>
        <a:lstStyle/>
        <a:p>
          <a:r>
            <a:rPr lang="en-US" dirty="0"/>
            <a:t>Adaptive Histogram Equalization</a:t>
          </a:r>
        </a:p>
      </dgm:t>
    </dgm:pt>
    <dgm:pt modelId="{DB06EC75-B222-46CD-92B3-940DACA0C981}" type="parTrans" cxnId="{F3C1857C-FF9D-4459-8C33-F32896E551D6}">
      <dgm:prSet/>
      <dgm:spPr/>
      <dgm:t>
        <a:bodyPr/>
        <a:lstStyle/>
        <a:p>
          <a:endParaRPr lang="en-US"/>
        </a:p>
      </dgm:t>
    </dgm:pt>
    <dgm:pt modelId="{0E5C3401-E418-4A45-9191-7586E4F9D640}" type="sibTrans" cxnId="{F3C1857C-FF9D-4459-8C33-F32896E551D6}">
      <dgm:prSet/>
      <dgm:spPr/>
      <dgm:t>
        <a:bodyPr/>
        <a:lstStyle/>
        <a:p>
          <a:endParaRPr lang="en-US"/>
        </a:p>
      </dgm:t>
    </dgm:pt>
    <dgm:pt modelId="{16ADD279-D730-4D6B-8536-4BA0F299EC72}">
      <dgm:prSet phldrT="[Text]"/>
      <dgm:spPr/>
      <dgm:t>
        <a:bodyPr/>
        <a:lstStyle/>
        <a:p>
          <a:r>
            <a:rPr lang="en-US" dirty="0"/>
            <a:t>Grayscale Conversion</a:t>
          </a:r>
        </a:p>
      </dgm:t>
    </dgm:pt>
    <dgm:pt modelId="{DF56D88D-FC3E-4056-80B0-82602E373366}" type="sibTrans" cxnId="{F4A0F342-755B-4E92-A393-721B41E869FB}">
      <dgm:prSet/>
      <dgm:spPr/>
      <dgm:t>
        <a:bodyPr/>
        <a:lstStyle/>
        <a:p>
          <a:endParaRPr lang="en-US"/>
        </a:p>
      </dgm:t>
    </dgm:pt>
    <dgm:pt modelId="{FCFD7872-4C34-4B4C-BEDD-D7E12DEB358D}" type="parTrans" cxnId="{F4A0F342-755B-4E92-A393-721B41E869FB}">
      <dgm:prSet/>
      <dgm:spPr/>
      <dgm:t>
        <a:bodyPr/>
        <a:lstStyle/>
        <a:p>
          <a:endParaRPr lang="en-US"/>
        </a:p>
      </dgm:t>
    </dgm:pt>
    <dgm:pt modelId="{58AE3946-3887-4066-A704-71F34DC75AF2}" type="pres">
      <dgm:prSet presAssocID="{42C63144-08BF-46E2-8B60-5DF2723720DC}" presName="Name0" presStyleCnt="0">
        <dgm:presLayoutVars>
          <dgm:dir/>
          <dgm:animLvl val="lvl"/>
          <dgm:resizeHandles val="exact"/>
        </dgm:presLayoutVars>
      </dgm:prSet>
      <dgm:spPr/>
    </dgm:pt>
    <dgm:pt modelId="{F31258AB-C3EA-4CD2-9A65-2037E6BBEA96}" type="pres">
      <dgm:prSet presAssocID="{8963B02F-187D-47A1-8B67-D7202CE9BDEE}" presName="parTxOnly" presStyleLbl="node1" presStyleIdx="0" presStyleCnt="3">
        <dgm:presLayoutVars>
          <dgm:chMax val="0"/>
          <dgm:chPref val="0"/>
          <dgm:bulletEnabled val="1"/>
        </dgm:presLayoutVars>
      </dgm:prSet>
      <dgm:spPr/>
    </dgm:pt>
    <dgm:pt modelId="{0AA87651-4F84-4B29-A2E5-B5297BB15DA8}" type="pres">
      <dgm:prSet presAssocID="{72FEB3B2-0775-409E-8498-665602FEA9A5}" presName="parTxOnlySpace" presStyleCnt="0"/>
      <dgm:spPr/>
    </dgm:pt>
    <dgm:pt modelId="{3D763BD3-91C8-4175-84F6-AAF72A95CD2E}" type="pres">
      <dgm:prSet presAssocID="{16ADD279-D730-4D6B-8536-4BA0F299EC72}" presName="parTxOnly" presStyleLbl="node1" presStyleIdx="1" presStyleCnt="3">
        <dgm:presLayoutVars>
          <dgm:chMax val="0"/>
          <dgm:chPref val="0"/>
          <dgm:bulletEnabled val="1"/>
        </dgm:presLayoutVars>
      </dgm:prSet>
      <dgm:spPr/>
    </dgm:pt>
    <dgm:pt modelId="{9A1519C9-0E66-49F3-B71B-19B74DF67DBA}" type="pres">
      <dgm:prSet presAssocID="{DF56D88D-FC3E-4056-80B0-82602E373366}" presName="parTxOnlySpace" presStyleCnt="0"/>
      <dgm:spPr/>
    </dgm:pt>
    <dgm:pt modelId="{61CC44E2-DE84-434F-AAE9-4B396214CB5A}" type="pres">
      <dgm:prSet presAssocID="{A0F3A307-D295-4039-9526-E66A6D3D2625}" presName="parTxOnly" presStyleLbl="node1" presStyleIdx="2" presStyleCnt="3">
        <dgm:presLayoutVars>
          <dgm:chMax val="0"/>
          <dgm:chPref val="0"/>
          <dgm:bulletEnabled val="1"/>
        </dgm:presLayoutVars>
      </dgm:prSet>
      <dgm:spPr/>
    </dgm:pt>
  </dgm:ptLst>
  <dgm:cxnLst>
    <dgm:cxn modelId="{7E98AB04-81BE-4EFF-90E0-16B8381AC0B6}" type="presOf" srcId="{A0F3A307-D295-4039-9526-E66A6D3D2625}" destId="{61CC44E2-DE84-434F-AAE9-4B396214CB5A}" srcOrd="0" destOrd="0" presId="urn:microsoft.com/office/officeart/2005/8/layout/chevron1"/>
    <dgm:cxn modelId="{40229A33-23FC-40F4-B649-71FFD9C9489E}" type="presOf" srcId="{42C63144-08BF-46E2-8B60-5DF2723720DC}" destId="{58AE3946-3887-4066-A704-71F34DC75AF2}" srcOrd="0" destOrd="0" presId="urn:microsoft.com/office/officeart/2005/8/layout/chevron1"/>
    <dgm:cxn modelId="{F4A0F342-755B-4E92-A393-721B41E869FB}" srcId="{42C63144-08BF-46E2-8B60-5DF2723720DC}" destId="{16ADD279-D730-4D6B-8536-4BA0F299EC72}" srcOrd="1" destOrd="0" parTransId="{FCFD7872-4C34-4B4C-BEDD-D7E12DEB358D}" sibTransId="{DF56D88D-FC3E-4056-80B0-82602E373366}"/>
    <dgm:cxn modelId="{24452F72-C6D7-4154-A71F-597C8CF47F2A}" type="presOf" srcId="{16ADD279-D730-4D6B-8536-4BA0F299EC72}" destId="{3D763BD3-91C8-4175-84F6-AAF72A95CD2E}" srcOrd="0" destOrd="0" presId="urn:microsoft.com/office/officeart/2005/8/layout/chevron1"/>
    <dgm:cxn modelId="{F3C1857C-FF9D-4459-8C33-F32896E551D6}" srcId="{42C63144-08BF-46E2-8B60-5DF2723720DC}" destId="{A0F3A307-D295-4039-9526-E66A6D3D2625}" srcOrd="2" destOrd="0" parTransId="{DB06EC75-B222-46CD-92B3-940DACA0C981}" sibTransId="{0E5C3401-E418-4A45-9191-7586E4F9D640}"/>
    <dgm:cxn modelId="{B26665C6-1B49-43A3-8504-F60DD3084C76}" type="presOf" srcId="{8963B02F-187D-47A1-8B67-D7202CE9BDEE}" destId="{F31258AB-C3EA-4CD2-9A65-2037E6BBEA96}" srcOrd="0" destOrd="0" presId="urn:microsoft.com/office/officeart/2005/8/layout/chevron1"/>
    <dgm:cxn modelId="{4A90D0DF-A8E9-42C0-8540-F62BC9994999}" srcId="{42C63144-08BF-46E2-8B60-5DF2723720DC}" destId="{8963B02F-187D-47A1-8B67-D7202CE9BDEE}" srcOrd="0" destOrd="0" parTransId="{65C0AA03-662E-49FB-8315-C4FD1681140B}" sibTransId="{72FEB3B2-0775-409E-8498-665602FEA9A5}"/>
    <dgm:cxn modelId="{9A41086A-B277-43B0-B1C5-06BCB5B86396}" type="presParOf" srcId="{58AE3946-3887-4066-A704-71F34DC75AF2}" destId="{F31258AB-C3EA-4CD2-9A65-2037E6BBEA96}" srcOrd="0" destOrd="0" presId="urn:microsoft.com/office/officeart/2005/8/layout/chevron1"/>
    <dgm:cxn modelId="{F41E18CB-E726-4119-9251-31EE6E4CC085}" type="presParOf" srcId="{58AE3946-3887-4066-A704-71F34DC75AF2}" destId="{0AA87651-4F84-4B29-A2E5-B5297BB15DA8}" srcOrd="1" destOrd="0" presId="urn:microsoft.com/office/officeart/2005/8/layout/chevron1"/>
    <dgm:cxn modelId="{0CBEBA6E-B8A3-4E9B-9C8C-66153FB60521}" type="presParOf" srcId="{58AE3946-3887-4066-A704-71F34DC75AF2}" destId="{3D763BD3-91C8-4175-84F6-AAF72A95CD2E}" srcOrd="2" destOrd="0" presId="urn:microsoft.com/office/officeart/2005/8/layout/chevron1"/>
    <dgm:cxn modelId="{DD68F1C1-87AF-4111-B909-3042FE3481F7}" type="presParOf" srcId="{58AE3946-3887-4066-A704-71F34DC75AF2}" destId="{9A1519C9-0E66-49F3-B71B-19B74DF67DBA}" srcOrd="3" destOrd="0" presId="urn:microsoft.com/office/officeart/2005/8/layout/chevron1"/>
    <dgm:cxn modelId="{7F2ECA9E-1669-4080-AFC1-2D679CF6F1A7}" type="presParOf" srcId="{58AE3946-3887-4066-A704-71F34DC75AF2}" destId="{61CC44E2-DE84-434F-AAE9-4B396214CB5A}"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1258AB-C3EA-4CD2-9A65-2037E6BBEA96}">
      <dsp:nvSpPr>
        <dsp:cNvPr id="0" name=""/>
        <dsp:cNvSpPr/>
      </dsp:nvSpPr>
      <dsp:spPr>
        <a:xfrm>
          <a:off x="2120" y="664331"/>
          <a:ext cx="2583842" cy="1033536"/>
        </a:xfrm>
        <a:prstGeom prst="chevron">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Colored images of eye</a:t>
          </a:r>
        </a:p>
      </dsp:txBody>
      <dsp:txXfrm>
        <a:off x="518888" y="664331"/>
        <a:ext cx="1550306" cy="1033536"/>
      </dsp:txXfrm>
    </dsp:sp>
    <dsp:sp modelId="{3D763BD3-91C8-4175-84F6-AAF72A95CD2E}">
      <dsp:nvSpPr>
        <dsp:cNvPr id="0" name=""/>
        <dsp:cNvSpPr/>
      </dsp:nvSpPr>
      <dsp:spPr>
        <a:xfrm>
          <a:off x="2327578" y="664331"/>
          <a:ext cx="2583842" cy="1033536"/>
        </a:xfrm>
        <a:prstGeom prst="chevron">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Grayscale Conversion</a:t>
          </a:r>
        </a:p>
      </dsp:txBody>
      <dsp:txXfrm>
        <a:off x="2844346" y="664331"/>
        <a:ext cx="1550306" cy="1033536"/>
      </dsp:txXfrm>
    </dsp:sp>
    <dsp:sp modelId="{61CC44E2-DE84-434F-AAE9-4B396214CB5A}">
      <dsp:nvSpPr>
        <dsp:cNvPr id="0" name=""/>
        <dsp:cNvSpPr/>
      </dsp:nvSpPr>
      <dsp:spPr>
        <a:xfrm>
          <a:off x="4653036" y="664331"/>
          <a:ext cx="2583842" cy="1033536"/>
        </a:xfrm>
        <a:prstGeom prst="chevron">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Adaptive Histogram Equalization</a:t>
          </a:r>
        </a:p>
      </dsp:txBody>
      <dsp:txXfrm>
        <a:off x="5169804" y="664331"/>
        <a:ext cx="1550306" cy="103353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2F9A1FC-3B95-4D90-8EDF-3425758D6F42}" type="datetimeFigureOut">
              <a:rPr lang="en-US" smtClean="0"/>
              <a:pPr/>
              <a:t>11/24/2019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5119953-98A9-4975-9B11-03E80A7A88B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2F9A1FC-3B95-4D90-8EDF-3425758D6F42}" type="datetimeFigureOut">
              <a:rPr lang="en-US" smtClean="0"/>
              <a:pPr/>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19953-98A9-4975-9B11-03E80A7A88B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2F9A1FC-3B95-4D90-8EDF-3425758D6F42}" type="datetimeFigureOut">
              <a:rPr lang="en-US" smtClean="0"/>
              <a:pPr/>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19953-98A9-4975-9B11-03E80A7A88B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2F9A1FC-3B95-4D90-8EDF-3425758D6F42}" type="datetimeFigureOut">
              <a:rPr lang="en-US" smtClean="0"/>
              <a:pPr/>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19953-98A9-4975-9B11-03E80A7A88B2}"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2F9A1FC-3B95-4D90-8EDF-3425758D6F42}" type="datetimeFigureOut">
              <a:rPr lang="en-US" smtClean="0"/>
              <a:pPr/>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19953-98A9-4975-9B11-03E80A7A88B2}"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2F9A1FC-3B95-4D90-8EDF-3425758D6F42}" type="datetimeFigureOut">
              <a:rPr lang="en-US" smtClean="0"/>
              <a:pPr/>
              <a:t>11/24/2019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19953-98A9-4975-9B11-03E80A7A88B2}"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2F9A1FC-3B95-4D90-8EDF-3425758D6F42}" type="datetimeFigureOut">
              <a:rPr lang="en-US" smtClean="0"/>
              <a:pPr/>
              <a:t>11/24/2019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119953-98A9-4975-9B11-03E80A7A88B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2F9A1FC-3B95-4D90-8EDF-3425758D6F42}" type="datetimeFigureOut">
              <a:rPr lang="en-US" smtClean="0"/>
              <a:pPr/>
              <a:t>11/24/2019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119953-98A9-4975-9B11-03E80A7A88B2}"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F9A1FC-3B95-4D90-8EDF-3425758D6F42}" type="datetimeFigureOut">
              <a:rPr lang="en-US" smtClean="0"/>
              <a:pPr/>
              <a:t>11/24/2019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119953-98A9-4975-9B11-03E80A7A88B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D2F9A1FC-3B95-4D90-8EDF-3425758D6F42}" type="datetimeFigureOut">
              <a:rPr lang="en-US" smtClean="0"/>
              <a:pPr/>
              <a:t>11/24/2019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19953-98A9-4975-9B11-03E80A7A88B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2F9A1FC-3B95-4D90-8EDF-3425758D6F42}" type="datetimeFigureOut">
              <a:rPr lang="en-US" smtClean="0"/>
              <a:pPr/>
              <a:t>11/24/2019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5119953-98A9-4975-9B11-03E80A7A88B2}"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2F9A1FC-3B95-4D90-8EDF-3425758D6F42}" type="datetimeFigureOut">
              <a:rPr lang="en-US" smtClean="0"/>
              <a:pPr/>
              <a:t>11/24/2019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5119953-98A9-4975-9B11-03E80A7A88B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28600"/>
            <a:ext cx="8458200" cy="841375"/>
          </a:xfrm>
        </p:spPr>
        <p:txBody>
          <a:bodyPr/>
          <a:lstStyle/>
          <a:p>
            <a:pPr algn="ctr"/>
            <a:r>
              <a:rPr lang="en-US" b="1" u="sng" dirty="0">
                <a:latin typeface="Agency FB" pitchFamily="34" charset="0"/>
              </a:rPr>
              <a:t>DIABETIC RETINOPATHY DETECTION</a:t>
            </a:r>
          </a:p>
        </p:txBody>
      </p:sp>
      <p:sp>
        <p:nvSpPr>
          <p:cNvPr id="8" name="TextBox 7"/>
          <p:cNvSpPr txBox="1"/>
          <p:nvPr/>
        </p:nvSpPr>
        <p:spPr>
          <a:xfrm>
            <a:off x="838200" y="1143000"/>
            <a:ext cx="7696200" cy="369332"/>
          </a:xfrm>
          <a:prstGeom prst="rect">
            <a:avLst/>
          </a:prstGeom>
          <a:noFill/>
        </p:spPr>
        <p:txBody>
          <a:bodyPr wrap="square" rtlCol="0">
            <a:spAutoFit/>
          </a:bodyPr>
          <a:lstStyle/>
          <a:p>
            <a:pPr algn="ctr"/>
            <a:r>
              <a:rPr lang="en-US" dirty="0"/>
              <a:t>(By Axiom Team</a:t>
            </a:r>
          </a:p>
        </p:txBody>
      </p:sp>
      <p:sp>
        <p:nvSpPr>
          <p:cNvPr id="10" name="TextBox 9"/>
          <p:cNvSpPr txBox="1"/>
          <p:nvPr/>
        </p:nvSpPr>
        <p:spPr>
          <a:xfrm>
            <a:off x="2590800" y="1828800"/>
            <a:ext cx="4495800" cy="1384995"/>
          </a:xfrm>
          <a:prstGeom prst="rect">
            <a:avLst/>
          </a:prstGeom>
          <a:noFill/>
        </p:spPr>
        <p:txBody>
          <a:bodyPr wrap="square" rtlCol="0">
            <a:spAutoFit/>
          </a:bodyPr>
          <a:lstStyle/>
          <a:p>
            <a:pPr algn="ctr"/>
            <a:r>
              <a:rPr lang="en-US" sz="2800" dirty="0">
                <a:latin typeface="Agency FB" pitchFamily="34" charset="0"/>
              </a:rPr>
              <a:t>Haseeb Axiom</a:t>
            </a:r>
          </a:p>
          <a:p>
            <a:pPr algn="ctr"/>
            <a:r>
              <a:rPr lang="en-US" sz="2800" dirty="0">
                <a:latin typeface="Agency FB" pitchFamily="34" charset="0"/>
              </a:rPr>
              <a:t>Haris Axiom</a:t>
            </a:r>
          </a:p>
          <a:p>
            <a:pPr algn="ctr"/>
            <a:r>
              <a:rPr lang="en-US" sz="2800" dirty="0">
                <a:latin typeface="Agency FB" pitchFamily="34" charset="0"/>
              </a:rPr>
              <a:t>Bilal Wakeel Axiom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a:t>	People with diabetes can have an eye disease called diabetic retinopathy. This is when high blood sugar levels cause damage to blood vessels in the retina. These blood vessels can swell and leak. Or they can close, stopping blood from passing through. Sometimes abnormal new blood vessels grow on the retina. All of these changes can steal your vision.</a:t>
            </a:r>
          </a:p>
        </p:txBody>
      </p:sp>
      <p:sp>
        <p:nvSpPr>
          <p:cNvPr id="3" name="Title 2"/>
          <p:cNvSpPr>
            <a:spLocks noGrp="1"/>
          </p:cNvSpPr>
          <p:nvPr>
            <p:ph type="title"/>
          </p:nvPr>
        </p:nvSpPr>
        <p:spPr/>
        <p:txBody>
          <a:bodyPr/>
          <a:lstStyle/>
          <a:p>
            <a:pPr algn="ctr"/>
            <a:r>
              <a:rPr lang="en-US" dirty="0">
                <a:latin typeface="Agency FB" pitchFamily="34" charset="0"/>
              </a:rPr>
              <a:t>DIABETIC RETINOPATHY</a:t>
            </a:r>
          </a:p>
        </p:txBody>
      </p:sp>
      <p:pic>
        <p:nvPicPr>
          <p:cNvPr id="1026" name="Picture 2" descr="https://www.aao.org/detail/image.axd?id=44d4f3eb-5c5e-441c-a16f-d47f6bef5e93&amp;t=635859497176730000"/>
          <p:cNvPicPr>
            <a:picLocks noChangeAspect="1" noChangeArrowheads="1"/>
          </p:cNvPicPr>
          <p:nvPr/>
        </p:nvPicPr>
        <p:blipFill>
          <a:blip r:embed="rId2" cstate="print"/>
          <a:srcRect/>
          <a:stretch>
            <a:fillRect/>
          </a:stretch>
        </p:blipFill>
        <p:spPr bwMode="auto">
          <a:xfrm>
            <a:off x="6553200" y="4953000"/>
            <a:ext cx="2114550" cy="16002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a:t>There are two main stages of diabetic eye</a:t>
            </a:r>
          </a:p>
          <a:p>
            <a:pPr>
              <a:buNone/>
            </a:pPr>
            <a:r>
              <a:rPr lang="en-US" dirty="0"/>
              <a:t>disease.</a:t>
            </a:r>
          </a:p>
          <a:p>
            <a:pPr>
              <a:buNone/>
            </a:pPr>
            <a:endParaRPr lang="en-US" dirty="0"/>
          </a:p>
        </p:txBody>
      </p:sp>
      <p:sp>
        <p:nvSpPr>
          <p:cNvPr id="3" name="Title 2"/>
          <p:cNvSpPr>
            <a:spLocks noGrp="1"/>
          </p:cNvSpPr>
          <p:nvPr>
            <p:ph type="title"/>
          </p:nvPr>
        </p:nvSpPr>
        <p:spPr/>
        <p:txBody>
          <a:bodyPr/>
          <a:lstStyle/>
          <a:p>
            <a:pPr algn="ctr"/>
            <a:r>
              <a:rPr lang="en-US" dirty="0">
                <a:latin typeface="Agency FB" pitchFamily="34" charset="0"/>
              </a:rPr>
              <a:t>STAGES OF THE DISEASE</a:t>
            </a:r>
          </a:p>
        </p:txBody>
      </p:sp>
      <p:pic>
        <p:nvPicPr>
          <p:cNvPr id="19458" name="Picture 2" descr="A normal retina"/>
          <p:cNvPicPr>
            <a:picLocks noChangeAspect="1" noChangeArrowheads="1"/>
          </p:cNvPicPr>
          <p:nvPr/>
        </p:nvPicPr>
        <p:blipFill>
          <a:blip r:embed="rId2" cstate="print"/>
          <a:srcRect/>
          <a:stretch>
            <a:fillRect/>
          </a:stretch>
        </p:blipFill>
        <p:spPr bwMode="auto">
          <a:xfrm>
            <a:off x="2133600" y="2895600"/>
            <a:ext cx="1714500" cy="1152526"/>
          </a:xfrm>
          <a:prstGeom prst="rect">
            <a:avLst/>
          </a:prstGeom>
          <a:noFill/>
        </p:spPr>
      </p:pic>
      <p:pic>
        <p:nvPicPr>
          <p:cNvPr id="19460" name="Picture 4" descr="A retina showing signs of diabetic retinopathy"/>
          <p:cNvPicPr>
            <a:picLocks noChangeAspect="1" noChangeArrowheads="1"/>
          </p:cNvPicPr>
          <p:nvPr/>
        </p:nvPicPr>
        <p:blipFill>
          <a:blip r:embed="rId3" cstate="print"/>
          <a:srcRect/>
          <a:stretch>
            <a:fillRect/>
          </a:stretch>
        </p:blipFill>
        <p:spPr bwMode="auto">
          <a:xfrm>
            <a:off x="5029200" y="2895600"/>
            <a:ext cx="1714500" cy="1152526"/>
          </a:xfrm>
          <a:prstGeom prst="rect">
            <a:avLst/>
          </a:prstGeom>
          <a:noFill/>
        </p:spPr>
      </p:pic>
      <p:sp>
        <p:nvSpPr>
          <p:cNvPr id="6" name="TextBox 5"/>
          <p:cNvSpPr txBox="1"/>
          <p:nvPr/>
        </p:nvSpPr>
        <p:spPr>
          <a:xfrm>
            <a:off x="2057400" y="4267200"/>
            <a:ext cx="2000869" cy="369332"/>
          </a:xfrm>
          <a:prstGeom prst="rect">
            <a:avLst/>
          </a:prstGeom>
          <a:noFill/>
        </p:spPr>
        <p:txBody>
          <a:bodyPr wrap="none" rtlCol="0">
            <a:spAutoFit/>
          </a:bodyPr>
          <a:lstStyle/>
          <a:p>
            <a:r>
              <a:rPr lang="en-US" dirty="0"/>
              <a:t>A normal retina.</a:t>
            </a:r>
          </a:p>
        </p:txBody>
      </p:sp>
      <p:sp>
        <p:nvSpPr>
          <p:cNvPr id="7" name="TextBox 6"/>
          <p:cNvSpPr txBox="1"/>
          <p:nvPr/>
        </p:nvSpPr>
        <p:spPr>
          <a:xfrm>
            <a:off x="4572000" y="4267200"/>
            <a:ext cx="2877711" cy="646331"/>
          </a:xfrm>
          <a:prstGeom prst="rect">
            <a:avLst/>
          </a:prstGeom>
          <a:noFill/>
        </p:spPr>
        <p:txBody>
          <a:bodyPr wrap="none" rtlCol="0">
            <a:spAutoFit/>
          </a:bodyPr>
          <a:lstStyle/>
          <a:p>
            <a:r>
              <a:rPr lang="en-US" dirty="0"/>
              <a:t>A retina showing signs</a:t>
            </a:r>
          </a:p>
          <a:p>
            <a:r>
              <a:rPr lang="en-US" dirty="0"/>
              <a:t> of diabetic retinopathy.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latin typeface="Agency FB" pitchFamily="34" charset="0"/>
              </a:rPr>
              <a:t>Process Flow</a:t>
            </a:r>
          </a:p>
        </p:txBody>
      </p:sp>
      <p:graphicFrame>
        <p:nvGraphicFramePr>
          <p:cNvPr id="4" name="Diagram 3"/>
          <p:cNvGraphicFramePr/>
          <p:nvPr/>
        </p:nvGraphicFramePr>
        <p:xfrm>
          <a:off x="152400" y="838200"/>
          <a:ext cx="7239000" cy="236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7" name="Group 6"/>
          <p:cNvGrpSpPr/>
          <p:nvPr/>
        </p:nvGrpSpPr>
        <p:grpSpPr>
          <a:xfrm flipH="1">
            <a:off x="6324600" y="5334000"/>
            <a:ext cx="2594279" cy="1033536"/>
            <a:chOff x="2327578" y="664331"/>
            <a:chExt cx="2583842" cy="1033536"/>
          </a:xfrm>
        </p:grpSpPr>
        <p:sp>
          <p:nvSpPr>
            <p:cNvPr id="8" name="Chevron 7"/>
            <p:cNvSpPr/>
            <p:nvPr/>
          </p:nvSpPr>
          <p:spPr>
            <a:xfrm>
              <a:off x="2327578" y="664331"/>
              <a:ext cx="2583842" cy="1033536"/>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Chevron 4"/>
            <p:cNvSpPr/>
            <p:nvPr/>
          </p:nvSpPr>
          <p:spPr>
            <a:xfrm>
              <a:off x="2844346" y="664331"/>
              <a:ext cx="1550306" cy="10335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dirty="0"/>
                <a:t>K-means Clustering</a:t>
              </a:r>
              <a:endParaRPr lang="en-US" sz="1800" kern="1200" dirty="0"/>
            </a:p>
          </p:txBody>
        </p:sp>
      </p:grpSp>
      <p:grpSp>
        <p:nvGrpSpPr>
          <p:cNvPr id="10" name="Group 9"/>
          <p:cNvGrpSpPr/>
          <p:nvPr/>
        </p:nvGrpSpPr>
        <p:grpSpPr>
          <a:xfrm>
            <a:off x="7467600" y="1752600"/>
            <a:ext cx="1348590" cy="1926557"/>
            <a:chOff x="1903910" y="3477624"/>
            <a:chExt cx="1348590" cy="1926557"/>
          </a:xfrm>
        </p:grpSpPr>
        <p:sp>
          <p:nvSpPr>
            <p:cNvPr id="11" name="Chevron 10"/>
            <p:cNvSpPr/>
            <p:nvPr/>
          </p:nvSpPr>
          <p:spPr>
            <a:xfrm rot="5400000">
              <a:off x="1614926" y="3766608"/>
              <a:ext cx="1926557" cy="1348590"/>
            </a:xfrm>
            <a:prstGeom prst="chevron">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Chevron 4"/>
            <p:cNvSpPr/>
            <p:nvPr/>
          </p:nvSpPr>
          <p:spPr>
            <a:xfrm>
              <a:off x="1903910" y="4151919"/>
              <a:ext cx="1348590" cy="57796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a:t>Discrete Wavelet Transform</a:t>
              </a:r>
            </a:p>
          </p:txBody>
        </p:sp>
      </p:grpSp>
      <p:grpSp>
        <p:nvGrpSpPr>
          <p:cNvPr id="13" name="Group 12"/>
          <p:cNvGrpSpPr/>
          <p:nvPr/>
        </p:nvGrpSpPr>
        <p:grpSpPr>
          <a:xfrm>
            <a:off x="7467600" y="3352800"/>
            <a:ext cx="1348590" cy="1926557"/>
            <a:chOff x="1903910" y="3477624"/>
            <a:chExt cx="1348590" cy="1926557"/>
          </a:xfrm>
        </p:grpSpPr>
        <p:sp>
          <p:nvSpPr>
            <p:cNvPr id="14" name="Chevron 13"/>
            <p:cNvSpPr/>
            <p:nvPr/>
          </p:nvSpPr>
          <p:spPr>
            <a:xfrm rot="5400000">
              <a:off x="1614926" y="3766608"/>
              <a:ext cx="1926557" cy="1348590"/>
            </a:xfrm>
            <a:prstGeom prst="chevron">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Chevron 4"/>
            <p:cNvSpPr/>
            <p:nvPr/>
          </p:nvSpPr>
          <p:spPr>
            <a:xfrm>
              <a:off x="1903910" y="4151919"/>
              <a:ext cx="1348590" cy="57796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a:t>Gabor</a:t>
              </a:r>
              <a:r>
                <a:rPr lang="en-US" sz="1500" dirty="0"/>
                <a:t> Kernel</a:t>
              </a:r>
              <a:endParaRPr lang="en-US" sz="1500" kern="1200" dirty="0"/>
            </a:p>
          </p:txBody>
        </p:sp>
      </p:grpSp>
      <p:grpSp>
        <p:nvGrpSpPr>
          <p:cNvPr id="16" name="Group 15"/>
          <p:cNvGrpSpPr/>
          <p:nvPr/>
        </p:nvGrpSpPr>
        <p:grpSpPr>
          <a:xfrm flipH="1">
            <a:off x="3962400" y="5334000"/>
            <a:ext cx="2594279" cy="1033536"/>
            <a:chOff x="2327578" y="664331"/>
            <a:chExt cx="2583842" cy="1033536"/>
          </a:xfrm>
        </p:grpSpPr>
        <p:sp>
          <p:nvSpPr>
            <p:cNvPr id="17" name="Chevron 16"/>
            <p:cNvSpPr/>
            <p:nvPr/>
          </p:nvSpPr>
          <p:spPr>
            <a:xfrm>
              <a:off x="2327578" y="664331"/>
              <a:ext cx="2583842" cy="1033536"/>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Chevron 4"/>
            <p:cNvSpPr/>
            <p:nvPr/>
          </p:nvSpPr>
          <p:spPr>
            <a:xfrm>
              <a:off x="2844346" y="664331"/>
              <a:ext cx="1550306" cy="10335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dirty="0"/>
                <a:t>Feed into ML Model</a:t>
              </a:r>
              <a:endParaRPr lang="en-US" sz="1800" kern="1200" dirty="0"/>
            </a:p>
          </p:txBody>
        </p:sp>
      </p:grpSp>
      <p:pic>
        <p:nvPicPr>
          <p:cNvPr id="19" name="Picture 2"/>
          <p:cNvPicPr>
            <a:picLocks noChangeAspect="1" noChangeArrowheads="1"/>
          </p:cNvPicPr>
          <p:nvPr/>
        </p:nvPicPr>
        <p:blipFill>
          <a:blip r:embed="rId7" cstate="print"/>
          <a:srcRect/>
          <a:stretch>
            <a:fillRect/>
          </a:stretch>
        </p:blipFill>
        <p:spPr bwMode="auto">
          <a:xfrm>
            <a:off x="685800" y="2667000"/>
            <a:ext cx="1295400" cy="12954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u="sng" dirty="0"/>
              <a:t>Grayscale Conversion:</a:t>
            </a:r>
            <a:r>
              <a:rPr lang="en-US" dirty="0"/>
              <a:t> Basic Dimensionality Reduction</a:t>
            </a:r>
          </a:p>
          <a:p>
            <a:r>
              <a:rPr lang="en-US" u="sng" dirty="0"/>
              <a:t>Adaptive Histogram Equalization:</a:t>
            </a:r>
            <a:r>
              <a:rPr lang="en-US" dirty="0"/>
              <a:t> Enhancing Darker portions of the image</a:t>
            </a:r>
          </a:p>
          <a:p>
            <a:r>
              <a:rPr lang="en-US" u="sng" dirty="0"/>
              <a:t>Discrete Wavelet Transform:</a:t>
            </a:r>
            <a:r>
              <a:rPr lang="en-US" dirty="0"/>
              <a:t> Fastest Wavelet Transform, it is based on sub band coding, to reduce the image features (done as a pre-processing to the next step)</a:t>
            </a:r>
          </a:p>
          <a:p>
            <a:r>
              <a:rPr lang="en-US" u="sng" dirty="0"/>
              <a:t>Gabor Kernel:</a:t>
            </a:r>
            <a:r>
              <a:rPr lang="en-US" dirty="0"/>
              <a:t> Displays Optic Nerves and Retinal pores with more precision</a:t>
            </a:r>
          </a:p>
          <a:p>
            <a:endParaRPr lang="en-US" u="sng" dirty="0"/>
          </a:p>
          <a:p>
            <a:endParaRPr lang="en-US" dirty="0"/>
          </a:p>
          <a:p>
            <a:endParaRPr lang="en-US" dirty="0"/>
          </a:p>
        </p:txBody>
      </p:sp>
      <p:sp>
        <p:nvSpPr>
          <p:cNvPr id="3" name="Title 2"/>
          <p:cNvSpPr>
            <a:spLocks noGrp="1"/>
          </p:cNvSpPr>
          <p:nvPr>
            <p:ph type="title"/>
          </p:nvPr>
        </p:nvSpPr>
        <p:spPr/>
        <p:txBody>
          <a:bodyPr/>
          <a:lstStyle/>
          <a:p>
            <a:pPr algn="ctr"/>
            <a:r>
              <a:rPr lang="en-US" dirty="0">
                <a:latin typeface="Agency FB" pitchFamily="34" charset="0"/>
              </a:rPr>
              <a:t>Process Overview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u="sng" dirty="0"/>
              <a:t>K-Means Clustering:</a:t>
            </a:r>
            <a:r>
              <a:rPr lang="en-US" dirty="0"/>
              <a:t> To separate images based on classes (2 centers are used)</a:t>
            </a:r>
          </a:p>
          <a:p>
            <a:r>
              <a:rPr lang="en-US" b="1" u="sng" dirty="0"/>
              <a:t>MACHINE LEARNING MODELS:</a:t>
            </a:r>
          </a:p>
          <a:p>
            <a:pPr lvl="2"/>
            <a:r>
              <a:rPr lang="en-US" b="1" u="sng" dirty="0"/>
              <a:t>Support Vector Machines (SVM):</a:t>
            </a:r>
            <a:r>
              <a:rPr lang="en-US" b="1" dirty="0"/>
              <a:t> </a:t>
            </a:r>
            <a:r>
              <a:rPr lang="en-US" dirty="0"/>
              <a:t>SVM with RBF Kernel is used for the training and prediction of these pre-processed images.</a:t>
            </a:r>
          </a:p>
          <a:p>
            <a:pPr lvl="2"/>
            <a:r>
              <a:rPr lang="en-US" b="1" u="sng" dirty="0"/>
              <a:t>K-Nearest Neighbors (KNN):</a:t>
            </a:r>
            <a:r>
              <a:rPr lang="en-US" dirty="0"/>
              <a:t> KNN with 3 nearest neighbors is implemented.</a:t>
            </a:r>
          </a:p>
          <a:p>
            <a:pPr lvl="2">
              <a:buNone/>
            </a:pPr>
            <a:endParaRPr lang="en-US" dirty="0"/>
          </a:p>
          <a:p>
            <a:pPr lvl="2">
              <a:buNone/>
            </a:pPr>
            <a:r>
              <a:rPr lang="en-US" dirty="0"/>
              <a:t>Then, results of both these models are compared.</a:t>
            </a:r>
          </a:p>
          <a:p>
            <a:pPr>
              <a:buFont typeface="Wingdings" pitchFamily="2" charset="2"/>
              <a:buChar char="q"/>
            </a:pPr>
            <a:endParaRPr lang="en-US" b="1" u="sng" dirty="0"/>
          </a:p>
        </p:txBody>
      </p:sp>
      <p:sp>
        <p:nvSpPr>
          <p:cNvPr id="3" name="Title 2"/>
          <p:cNvSpPr>
            <a:spLocks noGrp="1"/>
          </p:cNvSpPr>
          <p:nvPr>
            <p:ph type="title"/>
          </p:nvPr>
        </p:nvSpPr>
        <p:spPr/>
        <p:txBody>
          <a:bodyPr/>
          <a:lstStyle/>
          <a:p>
            <a:pPr algn="ctr"/>
            <a:r>
              <a:rPr lang="en-US" dirty="0">
                <a:latin typeface="Agency FB" pitchFamily="34" charset="0"/>
              </a:rPr>
              <a:t>Contd..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SVM Model was implemented with an accuracy of 96.62%.</a:t>
            </a:r>
          </a:p>
          <a:p>
            <a:r>
              <a:rPr lang="en-US" dirty="0"/>
              <a:t>KNN Model was implemented with an accuracy </a:t>
            </a:r>
            <a:r>
              <a:rPr lang="en-US"/>
              <a:t>of 94.38%.</a:t>
            </a:r>
            <a:endParaRPr lang="en-US" dirty="0"/>
          </a:p>
          <a:p>
            <a:endParaRPr lang="en-US" dirty="0"/>
          </a:p>
          <a:p>
            <a:pPr>
              <a:buNone/>
            </a:pPr>
            <a:r>
              <a:rPr lang="en-US" dirty="0"/>
              <a:t>We find that SVM gives a higher accuracy</a:t>
            </a:r>
          </a:p>
          <a:p>
            <a:pPr>
              <a:buNone/>
            </a:pPr>
            <a:r>
              <a:rPr lang="en-US" dirty="0"/>
              <a:t>compared to KNN on this dataset.</a:t>
            </a:r>
          </a:p>
          <a:p>
            <a:pPr>
              <a:buNone/>
            </a:pPr>
            <a:r>
              <a:rPr lang="en-US" dirty="0"/>
              <a:t>(All images and results are visualized in the Python </a:t>
            </a:r>
            <a:r>
              <a:rPr lang="en-US" dirty="0" err="1"/>
              <a:t>Jupyter</a:t>
            </a:r>
            <a:r>
              <a:rPr lang="en-US" dirty="0"/>
              <a:t> Notebook.)</a:t>
            </a:r>
          </a:p>
        </p:txBody>
      </p:sp>
      <p:sp>
        <p:nvSpPr>
          <p:cNvPr id="3" name="Title 2"/>
          <p:cNvSpPr>
            <a:spLocks noGrp="1"/>
          </p:cNvSpPr>
          <p:nvPr>
            <p:ph type="title"/>
          </p:nvPr>
        </p:nvSpPr>
        <p:spPr/>
        <p:txBody>
          <a:bodyPr/>
          <a:lstStyle/>
          <a:p>
            <a:pPr algn="ctr"/>
            <a:r>
              <a:rPr lang="en-US" dirty="0">
                <a:latin typeface="Agency FB" pitchFamily="34" charset="0"/>
              </a:rPr>
              <a:t>Result and Observations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49</TotalTime>
  <Words>310</Words>
  <Application>Microsoft Office PowerPoint</Application>
  <PresentationFormat>On-screen Show (4:3)</PresentationFormat>
  <Paragraphs>41</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Agency FB</vt:lpstr>
      <vt:lpstr>Lucida Sans Unicode</vt:lpstr>
      <vt:lpstr>Verdana</vt:lpstr>
      <vt:lpstr>Wingdings</vt:lpstr>
      <vt:lpstr>Wingdings 2</vt:lpstr>
      <vt:lpstr>Wingdings 3</vt:lpstr>
      <vt:lpstr>Concourse</vt:lpstr>
      <vt:lpstr>DIABETIC RETINOPATHY DETECTION</vt:lpstr>
      <vt:lpstr>DIABETIC RETINOPATHY</vt:lpstr>
      <vt:lpstr>STAGES OF THE DISEASE</vt:lpstr>
      <vt:lpstr>Process Flow</vt:lpstr>
      <vt:lpstr>Process Overview</vt:lpstr>
      <vt:lpstr>Contd..</vt:lpstr>
      <vt:lpstr>Result and Observations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DIABETIC RETINOPATHY DETECTION</dc:title>
  <dc:creator>prakkash manohar</dc:creator>
  <cp:lastModifiedBy>Haris Anis</cp:lastModifiedBy>
  <cp:revision>25</cp:revision>
  <dcterms:created xsi:type="dcterms:W3CDTF">2017-11-20T03:48:16Z</dcterms:created>
  <dcterms:modified xsi:type="dcterms:W3CDTF">2019-11-24T13:41:55Z</dcterms:modified>
</cp:coreProperties>
</file>