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wan.Nazir\Downloads\Account%20Sales%20Data%20for%20Analysis%20for%20Task%204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wan.Nazir\Downloads\Account%20Sales%20Data%20for%20Analysis%20for%20Task%204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zwan.Nazir\Downloads\Account%20Sales%20Data%20for%20Analysis%20for%20Task%204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(2).xlsx]Sheet4!PivotTable10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</c:marker>
        <c:dLbl>
          <c:idx val="0"/>
          <c:spPr>
            <a:solidFill>
              <a:srgbClr val="4472C4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Sheet4!$I$36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Sheet4!$H$37:$H$42</c:f>
              <c:strCache>
                <c:ptCount val="5"/>
                <c:pt idx="0">
                  <c:v> 2017</c:v>
                </c:pt>
                <c:pt idx="1">
                  <c:v> 2018</c:v>
                </c:pt>
                <c:pt idx="2">
                  <c:v> 2019</c:v>
                </c:pt>
                <c:pt idx="3">
                  <c:v> 2020</c:v>
                </c:pt>
                <c:pt idx="4">
                  <c:v> 2021</c:v>
                </c:pt>
              </c:strCache>
            </c:strRef>
          </c:cat>
          <c:val>
            <c:numRef>
              <c:f>Sheet4!$I$37:$I$42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26176736"/>
        <c:axId val="1226180544"/>
      </c:lineChart>
      <c:catAx>
        <c:axId val="122617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180544"/>
        <c:crosses val="autoZero"/>
        <c:auto val="1"/>
        <c:lblAlgn val="ctr"/>
        <c:lblOffset val="100"/>
        <c:noMultiLvlLbl val="0"/>
      </c:catAx>
      <c:valAx>
        <c:axId val="12261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17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(2).xlsx]Sheet4!PivotTable5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Sales Trend (Estimating Growth)</a:t>
            </a:r>
          </a:p>
        </c:rich>
      </c:tx>
      <c:layout>
        <c:manualLayout>
          <c:xMode val="edge"/>
          <c:yMode val="edge"/>
          <c:x val="7.2006780402449691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Sheet4!$K$3:$K$4</c:f>
              <c:strCache>
                <c:ptCount val="1"/>
                <c:pt idx="0">
                  <c:v>Medium Business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Sheet4!$J$5:$J$10</c:f>
              <c:strCache>
                <c:ptCount val="5"/>
                <c:pt idx="0">
                  <c:v> 2017</c:v>
                </c:pt>
                <c:pt idx="1">
                  <c:v> 2018</c:v>
                </c:pt>
                <c:pt idx="2">
                  <c:v> 2019</c:v>
                </c:pt>
                <c:pt idx="3">
                  <c:v> 2020</c:v>
                </c:pt>
                <c:pt idx="4">
                  <c:v> 2021</c:v>
                </c:pt>
              </c:strCache>
            </c:strRef>
          </c:cat>
          <c:val>
            <c:numRef>
              <c:f>Sheet4!$K$5:$K$10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Sheet4!$L$3:$L$4</c:f>
              <c:strCache>
                <c:ptCount val="1"/>
                <c:pt idx="0">
                  <c:v>Online Retailer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Sheet4!$J$5:$J$10</c:f>
              <c:strCache>
                <c:ptCount val="5"/>
                <c:pt idx="0">
                  <c:v> 2017</c:v>
                </c:pt>
                <c:pt idx="1">
                  <c:v> 2018</c:v>
                </c:pt>
                <c:pt idx="2">
                  <c:v> 2019</c:v>
                </c:pt>
                <c:pt idx="3">
                  <c:v> 2020</c:v>
                </c:pt>
                <c:pt idx="4">
                  <c:v> 2021</c:v>
                </c:pt>
              </c:strCache>
            </c:strRef>
          </c:cat>
          <c:val>
            <c:numRef>
              <c:f>Sheet4!$L$5:$L$10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Sheet4!$M$3:$M$4</c:f>
              <c:strCache>
                <c:ptCount val="1"/>
                <c:pt idx="0">
                  <c:v>Small Business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Sheet4!$J$5:$J$10</c:f>
              <c:strCache>
                <c:ptCount val="5"/>
                <c:pt idx="0">
                  <c:v> 2017</c:v>
                </c:pt>
                <c:pt idx="1">
                  <c:v> 2018</c:v>
                </c:pt>
                <c:pt idx="2">
                  <c:v> 2019</c:v>
                </c:pt>
                <c:pt idx="3">
                  <c:v> 2020</c:v>
                </c:pt>
                <c:pt idx="4">
                  <c:v> 2021</c:v>
                </c:pt>
              </c:strCache>
            </c:strRef>
          </c:cat>
          <c:val>
            <c:numRef>
              <c:f>Sheet4!$M$5:$M$10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Sheet4!$N$3:$N$4</c:f>
              <c:strCache>
                <c:ptCount val="1"/>
                <c:pt idx="0">
                  <c:v>Wholesale Distributor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Sheet4!$J$5:$J$10</c:f>
              <c:strCache>
                <c:ptCount val="5"/>
                <c:pt idx="0">
                  <c:v> 2017</c:v>
                </c:pt>
                <c:pt idx="1">
                  <c:v> 2018</c:v>
                </c:pt>
                <c:pt idx="2">
                  <c:v> 2019</c:v>
                </c:pt>
                <c:pt idx="3">
                  <c:v> 2020</c:v>
                </c:pt>
                <c:pt idx="4">
                  <c:v> 2021</c:v>
                </c:pt>
              </c:strCache>
            </c:strRef>
          </c:cat>
          <c:val>
            <c:numRef>
              <c:f>Sheet4!$N$5:$N$10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2072336"/>
        <c:axId val="1352080496"/>
      </c:lineChart>
      <c:catAx>
        <c:axId val="135207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080496"/>
        <c:crosses val="autoZero"/>
        <c:auto val="1"/>
        <c:lblAlgn val="ctr"/>
        <c:lblOffset val="100"/>
        <c:noMultiLvlLbl val="0"/>
      </c:catAx>
      <c:valAx>
        <c:axId val="13520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07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(2).xlsx]Sheet4!PivotTable9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Overview of Availed Service</a:t>
            </a:r>
          </a:p>
        </c:rich>
      </c:tx>
      <c:layout>
        <c:manualLayout>
          <c:xMode val="edge"/>
          <c:yMode val="edge"/>
          <c:x val="0.11623600174978128"/>
          <c:y val="7.02685879680059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solidFill>
              <a:schemeClr val="accent5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solidFill>
              <a:schemeClr val="accent5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solidFill>
              <a:schemeClr val="accent5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rgbClr val="FFFF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2692038495188109E-2"/>
          <c:y val="0.30504618003830603"/>
          <c:w val="0.66158836395450571"/>
          <c:h val="0.57826998652195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Sheet4!$Z$3:$Z$4</c:f>
              <c:strCache>
                <c:ptCount val="1"/>
                <c:pt idx="0">
                  <c:v>Medium Business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Sheet4!$Y$5:$Y$7</c:f>
              <c:strCache>
                <c:ptCount val="2"/>
                <c:pt idx="0">
                  <c:v>Marketing Department</c:v>
                </c:pt>
                <c:pt idx="1">
                  <c:v>Product Department</c:v>
                </c:pt>
              </c:strCache>
            </c:strRef>
          </c:cat>
          <c:val>
            <c:numRef>
              <c:f>Sheet4!$Z$5:$Z$7</c:f>
              <c:numCache>
                <c:formatCode>General</c:formatCode>
                <c:ptCount val="2"/>
                <c:pt idx="0">
                  <c:v>21</c:v>
                </c:pt>
                <c:pt idx="1">
                  <c:v>28</c:v>
                </c:pt>
              </c:numCache>
            </c:numRef>
          </c:val>
        </c:ser>
        <c:ser>
          <c:idx val="1"/>
          <c:order val="1"/>
          <c:tx>
            <c:strRef>
              <c:f>Sheet4!$AA$3:$AA$4</c:f>
              <c:strCache>
                <c:ptCount val="1"/>
                <c:pt idx="0">
                  <c:v>Online Retailer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Sheet4!$Y$5:$Y$7</c:f>
              <c:strCache>
                <c:ptCount val="2"/>
                <c:pt idx="0">
                  <c:v>Marketing Department</c:v>
                </c:pt>
                <c:pt idx="1">
                  <c:v>Product Department</c:v>
                </c:pt>
              </c:strCache>
            </c:strRef>
          </c:cat>
          <c:val>
            <c:numRef>
              <c:f>Sheet4!$AA$5:$AA$7</c:f>
              <c:numCache>
                <c:formatCode>General</c:formatCode>
                <c:ptCount val="2"/>
                <c:pt idx="0">
                  <c:v>37</c:v>
                </c:pt>
                <c:pt idx="1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Sheet4!$AB$3:$AB$4</c:f>
              <c:strCache>
                <c:ptCount val="1"/>
                <c:pt idx="0">
                  <c:v>Small Business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Sheet4!$Y$5:$Y$7</c:f>
              <c:strCache>
                <c:ptCount val="2"/>
                <c:pt idx="0">
                  <c:v>Marketing Department</c:v>
                </c:pt>
                <c:pt idx="1">
                  <c:v>Product Department</c:v>
                </c:pt>
              </c:strCache>
            </c:strRef>
          </c:cat>
          <c:val>
            <c:numRef>
              <c:f>Sheet4!$AB$5:$AB$7</c:f>
              <c:numCache>
                <c:formatCode>General</c:formatCode>
                <c:ptCount val="2"/>
                <c:pt idx="0">
                  <c:v>35</c:v>
                </c:pt>
                <c:pt idx="1">
                  <c:v>32</c:v>
                </c:pt>
              </c:numCache>
            </c:numRef>
          </c:val>
        </c:ser>
        <c:ser>
          <c:idx val="3"/>
          <c:order val="3"/>
          <c:tx>
            <c:strRef>
              <c:f>Sheet4!$AC$3:$AC$4</c:f>
              <c:strCache>
                <c:ptCount val="1"/>
                <c:pt idx="0">
                  <c:v>Wholesale Distributor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Sheet4!$Y$5:$Y$7</c:f>
              <c:strCache>
                <c:ptCount val="2"/>
                <c:pt idx="0">
                  <c:v>Marketing Department</c:v>
                </c:pt>
                <c:pt idx="1">
                  <c:v>Product Department</c:v>
                </c:pt>
              </c:strCache>
            </c:strRef>
          </c:cat>
          <c:val>
            <c:numRef>
              <c:f>Sheet4!$AC$5:$AC$7</c:f>
              <c:numCache>
                <c:formatCode>General</c:formatCode>
                <c:ptCount val="2"/>
                <c:pt idx="0">
                  <c:v>11</c:v>
                </c:pt>
                <c:pt idx="1">
                  <c:v>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20831280"/>
        <c:axId val="1420831824"/>
      </c:barChart>
      <c:catAx>
        <c:axId val="142083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831824"/>
        <c:crosses val="autoZero"/>
        <c:auto val="1"/>
        <c:lblAlgn val="ctr"/>
        <c:lblOffset val="100"/>
        <c:noMultiLvlLbl val="0"/>
      </c:catAx>
      <c:valAx>
        <c:axId val="142083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83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39151356080489"/>
          <c:y val="0.44017535645882094"/>
          <c:w val="0.24405293088363955"/>
          <c:h val="0.16513647256543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1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36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FAA-80C6-4F18-A01B-356CCD93D85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949E9C-92B0-4281-9FEC-D9358E5C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78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60523"/>
          </a:xfrm>
        </p:spPr>
        <p:txBody>
          <a:bodyPr/>
          <a:lstStyle/>
          <a:p>
            <a:pPr algn="just"/>
            <a:r>
              <a:rPr lang="en-US" dirty="0" smtClean="0"/>
              <a:t>What's happening in Sales Department at JPMC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Yearly Growth is remarkably expanding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302573"/>
              </p:ext>
            </p:extLst>
          </p:nvPr>
        </p:nvGraphicFramePr>
        <p:xfrm>
          <a:off x="677863" y="2160588"/>
          <a:ext cx="8596312" cy="365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Yearly Growth from departmental level view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7212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5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0263"/>
            <a:ext cx="8596668" cy="1460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of Marketing Vs. </a:t>
            </a:r>
            <a:r>
              <a:rPr lang="en-US" dirty="0"/>
              <a:t>P</a:t>
            </a:r>
            <a:r>
              <a:rPr lang="en-US" dirty="0" smtClean="0"/>
              <a:t>roduct line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1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departments needs to work on their wholesale distributor audience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206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3030583" y="4519749"/>
            <a:ext cx="849086" cy="94052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13120" y="3418114"/>
            <a:ext cx="849086" cy="94052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40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What's happening in Sales Department at JPMC</vt:lpstr>
      <vt:lpstr>Yearly Growth is remarkably expanding</vt:lpstr>
      <vt:lpstr>Overview of Yearly Growth from departmental level view </vt:lpstr>
      <vt:lpstr>Performance of Marketing Vs. Product line  (marketing departments needs to work on their wholesale distributor audience)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happening in Sales Department at JPMC</dc:title>
  <dc:creator>Rizwan.Nazir</dc:creator>
  <cp:lastModifiedBy>Rizwan.Nazir</cp:lastModifiedBy>
  <cp:revision>2</cp:revision>
  <dcterms:created xsi:type="dcterms:W3CDTF">2023-01-19T08:02:16Z</dcterms:created>
  <dcterms:modified xsi:type="dcterms:W3CDTF">2023-01-19T08:13:12Z</dcterms:modified>
</cp:coreProperties>
</file>