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9" r:id="rId5"/>
    <p:sldId id="260" r:id="rId6"/>
    <p:sldId id="258" r:id="rId7"/>
    <p:sldId id="276"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8" r:id="rId22"/>
    <p:sldId id="279"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E0FD9-6D98-48E5-808F-8F5A582ABD3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2958781-620A-47AE-9FE4-C82BC10561FF}">
      <dgm:prSet/>
      <dgm:spPr/>
      <dgm:t>
        <a:bodyPr/>
        <a:lstStyle/>
        <a:p>
          <a:r>
            <a:rPr lang="en-US"/>
            <a:t>Objective</a:t>
          </a:r>
        </a:p>
      </dgm:t>
    </dgm:pt>
    <dgm:pt modelId="{06CC2E26-8BD9-4751-A3D7-98C5D34F218A}" type="parTrans" cxnId="{94268E88-82E6-45E7-A694-01136C2EDE3F}">
      <dgm:prSet/>
      <dgm:spPr/>
      <dgm:t>
        <a:bodyPr/>
        <a:lstStyle/>
        <a:p>
          <a:endParaRPr lang="en-US"/>
        </a:p>
      </dgm:t>
    </dgm:pt>
    <dgm:pt modelId="{11E54A38-2D8D-4E4F-9A2B-8D6B74FA981E}" type="sibTrans" cxnId="{94268E88-82E6-45E7-A694-01136C2EDE3F}">
      <dgm:prSet/>
      <dgm:spPr/>
      <dgm:t>
        <a:bodyPr/>
        <a:lstStyle/>
        <a:p>
          <a:endParaRPr lang="en-US"/>
        </a:p>
      </dgm:t>
    </dgm:pt>
    <dgm:pt modelId="{BE9C89D2-D44C-441C-BF31-019DB4886C5C}">
      <dgm:prSet/>
      <dgm:spPr/>
      <dgm:t>
        <a:bodyPr/>
        <a:lstStyle/>
        <a:p>
          <a:r>
            <a:rPr lang="en-US"/>
            <a:t>Introduction</a:t>
          </a:r>
        </a:p>
      </dgm:t>
    </dgm:pt>
    <dgm:pt modelId="{92E81A56-0C7E-469A-97D6-81597E78B6C0}" type="parTrans" cxnId="{2734145F-D99C-42AC-9B01-57AAC3AC410F}">
      <dgm:prSet/>
      <dgm:spPr/>
      <dgm:t>
        <a:bodyPr/>
        <a:lstStyle/>
        <a:p>
          <a:endParaRPr lang="en-US"/>
        </a:p>
      </dgm:t>
    </dgm:pt>
    <dgm:pt modelId="{83D83657-0319-428D-8AE8-D57872C1D387}" type="sibTrans" cxnId="{2734145F-D99C-42AC-9B01-57AAC3AC410F}">
      <dgm:prSet/>
      <dgm:spPr/>
      <dgm:t>
        <a:bodyPr/>
        <a:lstStyle/>
        <a:p>
          <a:endParaRPr lang="en-US"/>
        </a:p>
      </dgm:t>
    </dgm:pt>
    <dgm:pt modelId="{E56A05E6-BFD9-496A-9D53-3140DCA41130}">
      <dgm:prSet/>
      <dgm:spPr/>
      <dgm:t>
        <a:bodyPr/>
        <a:lstStyle/>
        <a:p>
          <a:r>
            <a:rPr lang="en-US"/>
            <a:t>Six Sigma</a:t>
          </a:r>
        </a:p>
      </dgm:t>
    </dgm:pt>
    <dgm:pt modelId="{3079004E-815B-45C5-A101-152041214782}" type="parTrans" cxnId="{77822AC8-BFE4-4C71-BA62-3D60F0F95DAC}">
      <dgm:prSet/>
      <dgm:spPr/>
      <dgm:t>
        <a:bodyPr/>
        <a:lstStyle/>
        <a:p>
          <a:endParaRPr lang="en-US"/>
        </a:p>
      </dgm:t>
    </dgm:pt>
    <dgm:pt modelId="{700A1C30-38C2-4EC7-93AC-D2C77E473C39}" type="sibTrans" cxnId="{77822AC8-BFE4-4C71-BA62-3D60F0F95DAC}">
      <dgm:prSet/>
      <dgm:spPr/>
      <dgm:t>
        <a:bodyPr/>
        <a:lstStyle/>
        <a:p>
          <a:endParaRPr lang="en-US"/>
        </a:p>
      </dgm:t>
    </dgm:pt>
    <dgm:pt modelId="{4F2D217D-2E01-4D5C-9309-0FC879A3BDBF}">
      <dgm:prSet/>
      <dgm:spPr/>
      <dgm:t>
        <a:bodyPr/>
        <a:lstStyle/>
        <a:p>
          <a:r>
            <a:rPr lang="en-US"/>
            <a:t>DMAIC</a:t>
          </a:r>
        </a:p>
      </dgm:t>
    </dgm:pt>
    <dgm:pt modelId="{62056ADB-CCFE-418A-A9FD-2B780C816806}" type="parTrans" cxnId="{384CEA3E-4CD8-4152-B2AC-D0AD8ABD8A9C}">
      <dgm:prSet/>
      <dgm:spPr/>
      <dgm:t>
        <a:bodyPr/>
        <a:lstStyle/>
        <a:p>
          <a:endParaRPr lang="en-US"/>
        </a:p>
      </dgm:t>
    </dgm:pt>
    <dgm:pt modelId="{F1AAAE3A-7EA6-4532-8577-CE448F7C7614}" type="sibTrans" cxnId="{384CEA3E-4CD8-4152-B2AC-D0AD8ABD8A9C}">
      <dgm:prSet/>
      <dgm:spPr/>
      <dgm:t>
        <a:bodyPr/>
        <a:lstStyle/>
        <a:p>
          <a:endParaRPr lang="en-US"/>
        </a:p>
      </dgm:t>
    </dgm:pt>
    <dgm:pt modelId="{AD1C4923-F8EA-4845-B072-B20087E5F078}">
      <dgm:prSet/>
      <dgm:spPr/>
      <dgm:t>
        <a:bodyPr/>
        <a:lstStyle/>
        <a:p>
          <a:r>
            <a:rPr lang="en-US"/>
            <a:t>Methodology</a:t>
          </a:r>
        </a:p>
      </dgm:t>
    </dgm:pt>
    <dgm:pt modelId="{0CD6F85A-3161-4C3F-A246-859CBE047BDD}" type="parTrans" cxnId="{5EB73365-6FD8-4322-86D8-969D464F94B7}">
      <dgm:prSet/>
      <dgm:spPr/>
      <dgm:t>
        <a:bodyPr/>
        <a:lstStyle/>
        <a:p>
          <a:endParaRPr lang="en-US"/>
        </a:p>
      </dgm:t>
    </dgm:pt>
    <dgm:pt modelId="{37BF3210-75CA-4ED6-9855-1EEC52F54DEC}" type="sibTrans" cxnId="{5EB73365-6FD8-4322-86D8-969D464F94B7}">
      <dgm:prSet/>
      <dgm:spPr/>
      <dgm:t>
        <a:bodyPr/>
        <a:lstStyle/>
        <a:p>
          <a:endParaRPr lang="en-US"/>
        </a:p>
      </dgm:t>
    </dgm:pt>
    <dgm:pt modelId="{770196A8-3F55-48A7-A9FD-E36DD0285C2D}">
      <dgm:prSet/>
      <dgm:spPr/>
      <dgm:t>
        <a:bodyPr/>
        <a:lstStyle/>
        <a:p>
          <a:r>
            <a:rPr lang="en-US"/>
            <a:t>Results</a:t>
          </a:r>
        </a:p>
      </dgm:t>
    </dgm:pt>
    <dgm:pt modelId="{01645FDA-FC77-4785-8AFD-DE526A967C1D}" type="parTrans" cxnId="{7F8F3016-61C7-43BD-ADBA-913C1EE3DBF2}">
      <dgm:prSet/>
      <dgm:spPr/>
      <dgm:t>
        <a:bodyPr/>
        <a:lstStyle/>
        <a:p>
          <a:endParaRPr lang="en-US"/>
        </a:p>
      </dgm:t>
    </dgm:pt>
    <dgm:pt modelId="{31525223-9198-4C16-8F07-CF7979633C58}" type="sibTrans" cxnId="{7F8F3016-61C7-43BD-ADBA-913C1EE3DBF2}">
      <dgm:prSet/>
      <dgm:spPr/>
      <dgm:t>
        <a:bodyPr/>
        <a:lstStyle/>
        <a:p>
          <a:endParaRPr lang="en-US"/>
        </a:p>
      </dgm:t>
    </dgm:pt>
    <dgm:pt modelId="{B2AD3E6A-D9A8-44EA-9702-03ABF3F4CD07}">
      <dgm:prSet/>
      <dgm:spPr/>
      <dgm:t>
        <a:bodyPr/>
        <a:lstStyle/>
        <a:p>
          <a:r>
            <a:rPr lang="en-US"/>
            <a:t>Conclusion</a:t>
          </a:r>
        </a:p>
      </dgm:t>
    </dgm:pt>
    <dgm:pt modelId="{FB971D8D-D2F1-4911-AB6C-A5718CFF6AFA}" type="parTrans" cxnId="{5E742D35-3567-4CED-A34A-957236762F39}">
      <dgm:prSet/>
      <dgm:spPr/>
      <dgm:t>
        <a:bodyPr/>
        <a:lstStyle/>
        <a:p>
          <a:endParaRPr lang="en-US"/>
        </a:p>
      </dgm:t>
    </dgm:pt>
    <dgm:pt modelId="{82ABE651-3DAA-42FA-B803-A1CDACF95203}" type="sibTrans" cxnId="{5E742D35-3567-4CED-A34A-957236762F39}">
      <dgm:prSet/>
      <dgm:spPr/>
      <dgm:t>
        <a:bodyPr/>
        <a:lstStyle/>
        <a:p>
          <a:endParaRPr lang="en-US"/>
        </a:p>
      </dgm:t>
    </dgm:pt>
    <dgm:pt modelId="{E4629D94-68C6-4CE5-9A05-33DC82C7FA32}" type="pres">
      <dgm:prSet presAssocID="{759E0FD9-6D98-48E5-808F-8F5A582ABD3E}" presName="vert0" presStyleCnt="0">
        <dgm:presLayoutVars>
          <dgm:dir/>
          <dgm:animOne val="branch"/>
          <dgm:animLvl val="lvl"/>
        </dgm:presLayoutVars>
      </dgm:prSet>
      <dgm:spPr/>
    </dgm:pt>
    <dgm:pt modelId="{E15D6068-C328-46C7-BC4D-8353B83335AE}" type="pres">
      <dgm:prSet presAssocID="{82958781-620A-47AE-9FE4-C82BC10561FF}" presName="thickLine" presStyleLbl="alignNode1" presStyleIdx="0" presStyleCnt="7"/>
      <dgm:spPr/>
    </dgm:pt>
    <dgm:pt modelId="{49CCD8A8-0334-46DB-89CD-685718BA007E}" type="pres">
      <dgm:prSet presAssocID="{82958781-620A-47AE-9FE4-C82BC10561FF}" presName="horz1" presStyleCnt="0"/>
      <dgm:spPr/>
    </dgm:pt>
    <dgm:pt modelId="{AA8E07E3-F05C-4230-9A8D-CA66BCBA759B}" type="pres">
      <dgm:prSet presAssocID="{82958781-620A-47AE-9FE4-C82BC10561FF}" presName="tx1" presStyleLbl="revTx" presStyleIdx="0" presStyleCnt="7"/>
      <dgm:spPr/>
    </dgm:pt>
    <dgm:pt modelId="{8EBB6FEB-696C-4DBC-9F33-C1AC4A45B19A}" type="pres">
      <dgm:prSet presAssocID="{82958781-620A-47AE-9FE4-C82BC10561FF}" presName="vert1" presStyleCnt="0"/>
      <dgm:spPr/>
    </dgm:pt>
    <dgm:pt modelId="{E7F3B768-FACA-4033-8247-E0721C90F164}" type="pres">
      <dgm:prSet presAssocID="{BE9C89D2-D44C-441C-BF31-019DB4886C5C}" presName="thickLine" presStyleLbl="alignNode1" presStyleIdx="1" presStyleCnt="7"/>
      <dgm:spPr/>
    </dgm:pt>
    <dgm:pt modelId="{651C7097-2253-4575-A12C-59C905B0CB34}" type="pres">
      <dgm:prSet presAssocID="{BE9C89D2-D44C-441C-BF31-019DB4886C5C}" presName="horz1" presStyleCnt="0"/>
      <dgm:spPr/>
    </dgm:pt>
    <dgm:pt modelId="{87F565F1-B9E9-4E8E-89F8-91B0EACC214A}" type="pres">
      <dgm:prSet presAssocID="{BE9C89D2-D44C-441C-BF31-019DB4886C5C}" presName="tx1" presStyleLbl="revTx" presStyleIdx="1" presStyleCnt="7"/>
      <dgm:spPr/>
    </dgm:pt>
    <dgm:pt modelId="{FD7AB2D2-3F2B-4E11-A750-7FECC36F338F}" type="pres">
      <dgm:prSet presAssocID="{BE9C89D2-D44C-441C-BF31-019DB4886C5C}" presName="vert1" presStyleCnt="0"/>
      <dgm:spPr/>
    </dgm:pt>
    <dgm:pt modelId="{3FB01431-E41E-44E4-9D71-E2282AF9609B}" type="pres">
      <dgm:prSet presAssocID="{E56A05E6-BFD9-496A-9D53-3140DCA41130}" presName="thickLine" presStyleLbl="alignNode1" presStyleIdx="2" presStyleCnt="7"/>
      <dgm:spPr/>
    </dgm:pt>
    <dgm:pt modelId="{5B2A30F2-71BB-4449-9049-5009C4384134}" type="pres">
      <dgm:prSet presAssocID="{E56A05E6-BFD9-496A-9D53-3140DCA41130}" presName="horz1" presStyleCnt="0"/>
      <dgm:spPr/>
    </dgm:pt>
    <dgm:pt modelId="{9470D40B-6286-4692-957B-421C60A09469}" type="pres">
      <dgm:prSet presAssocID="{E56A05E6-BFD9-496A-9D53-3140DCA41130}" presName="tx1" presStyleLbl="revTx" presStyleIdx="2" presStyleCnt="7"/>
      <dgm:spPr/>
    </dgm:pt>
    <dgm:pt modelId="{C01301F8-0784-4F62-83EE-418FCFCB01DB}" type="pres">
      <dgm:prSet presAssocID="{E56A05E6-BFD9-496A-9D53-3140DCA41130}" presName="vert1" presStyleCnt="0"/>
      <dgm:spPr/>
    </dgm:pt>
    <dgm:pt modelId="{7C60B75A-1FA4-427E-9E4D-D94E6722BCAA}" type="pres">
      <dgm:prSet presAssocID="{4F2D217D-2E01-4D5C-9309-0FC879A3BDBF}" presName="thickLine" presStyleLbl="alignNode1" presStyleIdx="3" presStyleCnt="7"/>
      <dgm:spPr/>
    </dgm:pt>
    <dgm:pt modelId="{4B70C089-AB83-4854-837D-54C2C925A4DD}" type="pres">
      <dgm:prSet presAssocID="{4F2D217D-2E01-4D5C-9309-0FC879A3BDBF}" presName="horz1" presStyleCnt="0"/>
      <dgm:spPr/>
    </dgm:pt>
    <dgm:pt modelId="{ADB1495F-D255-4479-8FD0-D3B1EFB8F73A}" type="pres">
      <dgm:prSet presAssocID="{4F2D217D-2E01-4D5C-9309-0FC879A3BDBF}" presName="tx1" presStyleLbl="revTx" presStyleIdx="3" presStyleCnt="7"/>
      <dgm:spPr/>
    </dgm:pt>
    <dgm:pt modelId="{FB629024-9E9D-4AC4-931B-26BC5C23B658}" type="pres">
      <dgm:prSet presAssocID="{4F2D217D-2E01-4D5C-9309-0FC879A3BDBF}" presName="vert1" presStyleCnt="0"/>
      <dgm:spPr/>
    </dgm:pt>
    <dgm:pt modelId="{607D037D-D915-4D8A-82DB-81791C3C622B}" type="pres">
      <dgm:prSet presAssocID="{AD1C4923-F8EA-4845-B072-B20087E5F078}" presName="thickLine" presStyleLbl="alignNode1" presStyleIdx="4" presStyleCnt="7"/>
      <dgm:spPr/>
    </dgm:pt>
    <dgm:pt modelId="{01CF6828-662A-47B2-BCF4-5DC8C1090482}" type="pres">
      <dgm:prSet presAssocID="{AD1C4923-F8EA-4845-B072-B20087E5F078}" presName="horz1" presStyleCnt="0"/>
      <dgm:spPr/>
    </dgm:pt>
    <dgm:pt modelId="{9BA8A20D-5075-4B4C-98E5-B03110189D36}" type="pres">
      <dgm:prSet presAssocID="{AD1C4923-F8EA-4845-B072-B20087E5F078}" presName="tx1" presStyleLbl="revTx" presStyleIdx="4" presStyleCnt="7"/>
      <dgm:spPr/>
    </dgm:pt>
    <dgm:pt modelId="{D30C27E7-C4F8-4994-9D47-E6E3E6441F97}" type="pres">
      <dgm:prSet presAssocID="{AD1C4923-F8EA-4845-B072-B20087E5F078}" presName="vert1" presStyleCnt="0"/>
      <dgm:spPr/>
    </dgm:pt>
    <dgm:pt modelId="{362486CF-BA62-4127-9C42-87CA17204FFA}" type="pres">
      <dgm:prSet presAssocID="{770196A8-3F55-48A7-A9FD-E36DD0285C2D}" presName="thickLine" presStyleLbl="alignNode1" presStyleIdx="5" presStyleCnt="7"/>
      <dgm:spPr/>
    </dgm:pt>
    <dgm:pt modelId="{1DA57DA1-2FD6-47B6-8DD4-FF584E77504C}" type="pres">
      <dgm:prSet presAssocID="{770196A8-3F55-48A7-A9FD-E36DD0285C2D}" presName="horz1" presStyleCnt="0"/>
      <dgm:spPr/>
    </dgm:pt>
    <dgm:pt modelId="{D5BB90F9-813A-4743-95D3-9CBC6E23372E}" type="pres">
      <dgm:prSet presAssocID="{770196A8-3F55-48A7-A9FD-E36DD0285C2D}" presName="tx1" presStyleLbl="revTx" presStyleIdx="5" presStyleCnt="7"/>
      <dgm:spPr/>
    </dgm:pt>
    <dgm:pt modelId="{189DD1C7-CC60-4700-8B64-6C357573B13C}" type="pres">
      <dgm:prSet presAssocID="{770196A8-3F55-48A7-A9FD-E36DD0285C2D}" presName="vert1" presStyleCnt="0"/>
      <dgm:spPr/>
    </dgm:pt>
    <dgm:pt modelId="{8A4475BE-3B38-402D-A4CC-BB924F0BDDAA}" type="pres">
      <dgm:prSet presAssocID="{B2AD3E6A-D9A8-44EA-9702-03ABF3F4CD07}" presName="thickLine" presStyleLbl="alignNode1" presStyleIdx="6" presStyleCnt="7"/>
      <dgm:spPr/>
    </dgm:pt>
    <dgm:pt modelId="{827913F8-A0A9-475E-9083-9F340FB93E35}" type="pres">
      <dgm:prSet presAssocID="{B2AD3E6A-D9A8-44EA-9702-03ABF3F4CD07}" presName="horz1" presStyleCnt="0"/>
      <dgm:spPr/>
    </dgm:pt>
    <dgm:pt modelId="{F358566D-6EFF-4B88-B67F-2AD1E73334D5}" type="pres">
      <dgm:prSet presAssocID="{B2AD3E6A-D9A8-44EA-9702-03ABF3F4CD07}" presName="tx1" presStyleLbl="revTx" presStyleIdx="6" presStyleCnt="7"/>
      <dgm:spPr/>
    </dgm:pt>
    <dgm:pt modelId="{73B65EA3-B0DF-43E4-B7FF-BC50E5318CAB}" type="pres">
      <dgm:prSet presAssocID="{B2AD3E6A-D9A8-44EA-9702-03ABF3F4CD07}" presName="vert1" presStyleCnt="0"/>
      <dgm:spPr/>
    </dgm:pt>
  </dgm:ptLst>
  <dgm:cxnLst>
    <dgm:cxn modelId="{B238E60B-A56E-43A9-A94A-675CB7EBD0C3}" type="presOf" srcId="{E56A05E6-BFD9-496A-9D53-3140DCA41130}" destId="{9470D40B-6286-4692-957B-421C60A09469}" srcOrd="0" destOrd="0" presId="urn:microsoft.com/office/officeart/2008/layout/LinedList"/>
    <dgm:cxn modelId="{7F8F3016-61C7-43BD-ADBA-913C1EE3DBF2}" srcId="{759E0FD9-6D98-48E5-808F-8F5A582ABD3E}" destId="{770196A8-3F55-48A7-A9FD-E36DD0285C2D}" srcOrd="5" destOrd="0" parTransId="{01645FDA-FC77-4785-8AFD-DE526A967C1D}" sibTransId="{31525223-9198-4C16-8F07-CF7979633C58}"/>
    <dgm:cxn modelId="{5E742D35-3567-4CED-A34A-957236762F39}" srcId="{759E0FD9-6D98-48E5-808F-8F5A582ABD3E}" destId="{B2AD3E6A-D9A8-44EA-9702-03ABF3F4CD07}" srcOrd="6" destOrd="0" parTransId="{FB971D8D-D2F1-4911-AB6C-A5718CFF6AFA}" sibTransId="{82ABE651-3DAA-42FA-B803-A1CDACF95203}"/>
    <dgm:cxn modelId="{384CEA3E-4CD8-4152-B2AC-D0AD8ABD8A9C}" srcId="{759E0FD9-6D98-48E5-808F-8F5A582ABD3E}" destId="{4F2D217D-2E01-4D5C-9309-0FC879A3BDBF}" srcOrd="3" destOrd="0" parTransId="{62056ADB-CCFE-418A-A9FD-2B780C816806}" sibTransId="{F1AAAE3A-7EA6-4532-8577-CE448F7C7614}"/>
    <dgm:cxn modelId="{2734145F-D99C-42AC-9B01-57AAC3AC410F}" srcId="{759E0FD9-6D98-48E5-808F-8F5A582ABD3E}" destId="{BE9C89D2-D44C-441C-BF31-019DB4886C5C}" srcOrd="1" destOrd="0" parTransId="{92E81A56-0C7E-469A-97D6-81597E78B6C0}" sibTransId="{83D83657-0319-428D-8AE8-D57872C1D387}"/>
    <dgm:cxn modelId="{5EB73365-6FD8-4322-86D8-969D464F94B7}" srcId="{759E0FD9-6D98-48E5-808F-8F5A582ABD3E}" destId="{AD1C4923-F8EA-4845-B072-B20087E5F078}" srcOrd="4" destOrd="0" parTransId="{0CD6F85A-3161-4C3F-A246-859CBE047BDD}" sibTransId="{37BF3210-75CA-4ED6-9855-1EEC52F54DEC}"/>
    <dgm:cxn modelId="{07547F4E-5D0C-4239-AD07-0F4510F7EF9F}" type="presOf" srcId="{AD1C4923-F8EA-4845-B072-B20087E5F078}" destId="{9BA8A20D-5075-4B4C-98E5-B03110189D36}" srcOrd="0" destOrd="0" presId="urn:microsoft.com/office/officeart/2008/layout/LinedList"/>
    <dgm:cxn modelId="{3CB1A055-9B06-474D-9210-A1C3CFB3280B}" type="presOf" srcId="{770196A8-3F55-48A7-A9FD-E36DD0285C2D}" destId="{D5BB90F9-813A-4743-95D3-9CBC6E23372E}" srcOrd="0" destOrd="0" presId="urn:microsoft.com/office/officeart/2008/layout/LinedList"/>
    <dgm:cxn modelId="{0873E376-2507-493A-A2BB-2EE184FBF9D9}" type="presOf" srcId="{4F2D217D-2E01-4D5C-9309-0FC879A3BDBF}" destId="{ADB1495F-D255-4479-8FD0-D3B1EFB8F73A}" srcOrd="0" destOrd="0" presId="urn:microsoft.com/office/officeart/2008/layout/LinedList"/>
    <dgm:cxn modelId="{85B22B5A-3FBD-4E08-B363-2253A112661C}" type="presOf" srcId="{B2AD3E6A-D9A8-44EA-9702-03ABF3F4CD07}" destId="{F358566D-6EFF-4B88-B67F-2AD1E73334D5}" srcOrd="0" destOrd="0" presId="urn:microsoft.com/office/officeart/2008/layout/LinedList"/>
    <dgm:cxn modelId="{94268E88-82E6-45E7-A694-01136C2EDE3F}" srcId="{759E0FD9-6D98-48E5-808F-8F5A582ABD3E}" destId="{82958781-620A-47AE-9FE4-C82BC10561FF}" srcOrd="0" destOrd="0" parTransId="{06CC2E26-8BD9-4751-A3D7-98C5D34F218A}" sibTransId="{11E54A38-2D8D-4E4F-9A2B-8D6B74FA981E}"/>
    <dgm:cxn modelId="{416FF6A1-203D-4C1D-B793-BA70BA7CCD7D}" type="presOf" srcId="{BE9C89D2-D44C-441C-BF31-019DB4886C5C}" destId="{87F565F1-B9E9-4E8E-89F8-91B0EACC214A}" srcOrd="0" destOrd="0" presId="urn:microsoft.com/office/officeart/2008/layout/LinedList"/>
    <dgm:cxn modelId="{77822AC8-BFE4-4C71-BA62-3D60F0F95DAC}" srcId="{759E0FD9-6D98-48E5-808F-8F5A582ABD3E}" destId="{E56A05E6-BFD9-496A-9D53-3140DCA41130}" srcOrd="2" destOrd="0" parTransId="{3079004E-815B-45C5-A101-152041214782}" sibTransId="{700A1C30-38C2-4EC7-93AC-D2C77E473C39}"/>
    <dgm:cxn modelId="{77D618D5-BAFF-4B20-8F7C-262C9D461F45}" type="presOf" srcId="{82958781-620A-47AE-9FE4-C82BC10561FF}" destId="{AA8E07E3-F05C-4230-9A8D-CA66BCBA759B}" srcOrd="0" destOrd="0" presId="urn:microsoft.com/office/officeart/2008/layout/LinedList"/>
    <dgm:cxn modelId="{9F2235F8-981F-4930-B91A-7A0FDD1164D6}" type="presOf" srcId="{759E0FD9-6D98-48E5-808F-8F5A582ABD3E}" destId="{E4629D94-68C6-4CE5-9A05-33DC82C7FA32}" srcOrd="0" destOrd="0" presId="urn:microsoft.com/office/officeart/2008/layout/LinedList"/>
    <dgm:cxn modelId="{728578CB-1372-4391-A2F7-F8DD7DC43810}" type="presParOf" srcId="{E4629D94-68C6-4CE5-9A05-33DC82C7FA32}" destId="{E15D6068-C328-46C7-BC4D-8353B83335AE}" srcOrd="0" destOrd="0" presId="urn:microsoft.com/office/officeart/2008/layout/LinedList"/>
    <dgm:cxn modelId="{70CDE873-B04D-4A4E-8E58-512BD72C2653}" type="presParOf" srcId="{E4629D94-68C6-4CE5-9A05-33DC82C7FA32}" destId="{49CCD8A8-0334-46DB-89CD-685718BA007E}" srcOrd="1" destOrd="0" presId="urn:microsoft.com/office/officeart/2008/layout/LinedList"/>
    <dgm:cxn modelId="{E163C82C-6494-47B4-8A75-8B558C8F6BBC}" type="presParOf" srcId="{49CCD8A8-0334-46DB-89CD-685718BA007E}" destId="{AA8E07E3-F05C-4230-9A8D-CA66BCBA759B}" srcOrd="0" destOrd="0" presId="urn:microsoft.com/office/officeart/2008/layout/LinedList"/>
    <dgm:cxn modelId="{B59194F2-E518-4AC4-BB81-86969FA0F5B3}" type="presParOf" srcId="{49CCD8A8-0334-46DB-89CD-685718BA007E}" destId="{8EBB6FEB-696C-4DBC-9F33-C1AC4A45B19A}" srcOrd="1" destOrd="0" presId="urn:microsoft.com/office/officeart/2008/layout/LinedList"/>
    <dgm:cxn modelId="{7AA33F2F-0482-4405-BC1C-79356A5C6022}" type="presParOf" srcId="{E4629D94-68C6-4CE5-9A05-33DC82C7FA32}" destId="{E7F3B768-FACA-4033-8247-E0721C90F164}" srcOrd="2" destOrd="0" presId="urn:microsoft.com/office/officeart/2008/layout/LinedList"/>
    <dgm:cxn modelId="{775811F6-FF4A-4CE4-B191-D0C421854B6C}" type="presParOf" srcId="{E4629D94-68C6-4CE5-9A05-33DC82C7FA32}" destId="{651C7097-2253-4575-A12C-59C905B0CB34}" srcOrd="3" destOrd="0" presId="urn:microsoft.com/office/officeart/2008/layout/LinedList"/>
    <dgm:cxn modelId="{47C7142C-5E9A-465A-8DF8-DF6E256C4E98}" type="presParOf" srcId="{651C7097-2253-4575-A12C-59C905B0CB34}" destId="{87F565F1-B9E9-4E8E-89F8-91B0EACC214A}" srcOrd="0" destOrd="0" presId="urn:microsoft.com/office/officeart/2008/layout/LinedList"/>
    <dgm:cxn modelId="{0E961722-A9B8-405D-9CD1-3ABE2E7B3CF4}" type="presParOf" srcId="{651C7097-2253-4575-A12C-59C905B0CB34}" destId="{FD7AB2D2-3F2B-4E11-A750-7FECC36F338F}" srcOrd="1" destOrd="0" presId="urn:microsoft.com/office/officeart/2008/layout/LinedList"/>
    <dgm:cxn modelId="{839EA870-832E-4810-BDA2-33E3AF727216}" type="presParOf" srcId="{E4629D94-68C6-4CE5-9A05-33DC82C7FA32}" destId="{3FB01431-E41E-44E4-9D71-E2282AF9609B}" srcOrd="4" destOrd="0" presId="urn:microsoft.com/office/officeart/2008/layout/LinedList"/>
    <dgm:cxn modelId="{7889B032-6319-45FE-AC25-5F5AFAD37C9E}" type="presParOf" srcId="{E4629D94-68C6-4CE5-9A05-33DC82C7FA32}" destId="{5B2A30F2-71BB-4449-9049-5009C4384134}" srcOrd="5" destOrd="0" presId="urn:microsoft.com/office/officeart/2008/layout/LinedList"/>
    <dgm:cxn modelId="{E197ACF0-3F43-4EFF-8164-364EFD7A6035}" type="presParOf" srcId="{5B2A30F2-71BB-4449-9049-5009C4384134}" destId="{9470D40B-6286-4692-957B-421C60A09469}" srcOrd="0" destOrd="0" presId="urn:microsoft.com/office/officeart/2008/layout/LinedList"/>
    <dgm:cxn modelId="{828D5F79-8397-403E-B3FA-2F3E8FDB072D}" type="presParOf" srcId="{5B2A30F2-71BB-4449-9049-5009C4384134}" destId="{C01301F8-0784-4F62-83EE-418FCFCB01DB}" srcOrd="1" destOrd="0" presId="urn:microsoft.com/office/officeart/2008/layout/LinedList"/>
    <dgm:cxn modelId="{3E331395-E260-4926-BC9E-8FDE97A8D3A1}" type="presParOf" srcId="{E4629D94-68C6-4CE5-9A05-33DC82C7FA32}" destId="{7C60B75A-1FA4-427E-9E4D-D94E6722BCAA}" srcOrd="6" destOrd="0" presId="urn:microsoft.com/office/officeart/2008/layout/LinedList"/>
    <dgm:cxn modelId="{F53B34CE-76CC-48A1-A758-1709E57F0CF6}" type="presParOf" srcId="{E4629D94-68C6-4CE5-9A05-33DC82C7FA32}" destId="{4B70C089-AB83-4854-837D-54C2C925A4DD}" srcOrd="7" destOrd="0" presId="urn:microsoft.com/office/officeart/2008/layout/LinedList"/>
    <dgm:cxn modelId="{01D47395-B3FB-47AB-8332-0E318CC8BD16}" type="presParOf" srcId="{4B70C089-AB83-4854-837D-54C2C925A4DD}" destId="{ADB1495F-D255-4479-8FD0-D3B1EFB8F73A}" srcOrd="0" destOrd="0" presId="urn:microsoft.com/office/officeart/2008/layout/LinedList"/>
    <dgm:cxn modelId="{2154C572-CB95-48B1-850D-8355F156FB74}" type="presParOf" srcId="{4B70C089-AB83-4854-837D-54C2C925A4DD}" destId="{FB629024-9E9D-4AC4-931B-26BC5C23B658}" srcOrd="1" destOrd="0" presId="urn:microsoft.com/office/officeart/2008/layout/LinedList"/>
    <dgm:cxn modelId="{23361198-71D9-4AE6-AAC7-0EF06195BF43}" type="presParOf" srcId="{E4629D94-68C6-4CE5-9A05-33DC82C7FA32}" destId="{607D037D-D915-4D8A-82DB-81791C3C622B}" srcOrd="8" destOrd="0" presId="urn:microsoft.com/office/officeart/2008/layout/LinedList"/>
    <dgm:cxn modelId="{EE934DB0-F03B-4677-892A-E95AF55034BE}" type="presParOf" srcId="{E4629D94-68C6-4CE5-9A05-33DC82C7FA32}" destId="{01CF6828-662A-47B2-BCF4-5DC8C1090482}" srcOrd="9" destOrd="0" presId="urn:microsoft.com/office/officeart/2008/layout/LinedList"/>
    <dgm:cxn modelId="{F91844F6-73D8-45A3-9A2C-8BE818C723A0}" type="presParOf" srcId="{01CF6828-662A-47B2-BCF4-5DC8C1090482}" destId="{9BA8A20D-5075-4B4C-98E5-B03110189D36}" srcOrd="0" destOrd="0" presId="urn:microsoft.com/office/officeart/2008/layout/LinedList"/>
    <dgm:cxn modelId="{F3675C8C-8D05-4A6A-80AD-CA0CC0B41009}" type="presParOf" srcId="{01CF6828-662A-47B2-BCF4-5DC8C1090482}" destId="{D30C27E7-C4F8-4994-9D47-E6E3E6441F97}" srcOrd="1" destOrd="0" presId="urn:microsoft.com/office/officeart/2008/layout/LinedList"/>
    <dgm:cxn modelId="{E1A0A1C0-48BD-4B82-90B9-D572CE5CDB7D}" type="presParOf" srcId="{E4629D94-68C6-4CE5-9A05-33DC82C7FA32}" destId="{362486CF-BA62-4127-9C42-87CA17204FFA}" srcOrd="10" destOrd="0" presId="urn:microsoft.com/office/officeart/2008/layout/LinedList"/>
    <dgm:cxn modelId="{108A7BB1-ABA3-47D9-BEB2-7D02D323D3AE}" type="presParOf" srcId="{E4629D94-68C6-4CE5-9A05-33DC82C7FA32}" destId="{1DA57DA1-2FD6-47B6-8DD4-FF584E77504C}" srcOrd="11" destOrd="0" presId="urn:microsoft.com/office/officeart/2008/layout/LinedList"/>
    <dgm:cxn modelId="{6BC12D1B-DA76-4F1F-8CB7-2B0E3BC64F99}" type="presParOf" srcId="{1DA57DA1-2FD6-47B6-8DD4-FF584E77504C}" destId="{D5BB90F9-813A-4743-95D3-9CBC6E23372E}" srcOrd="0" destOrd="0" presId="urn:microsoft.com/office/officeart/2008/layout/LinedList"/>
    <dgm:cxn modelId="{0BF6357B-2CC6-42C6-8BF7-A9DED5F48C98}" type="presParOf" srcId="{1DA57DA1-2FD6-47B6-8DD4-FF584E77504C}" destId="{189DD1C7-CC60-4700-8B64-6C357573B13C}" srcOrd="1" destOrd="0" presId="urn:microsoft.com/office/officeart/2008/layout/LinedList"/>
    <dgm:cxn modelId="{0A614886-9202-4B3F-93CB-69060C1C9ED0}" type="presParOf" srcId="{E4629D94-68C6-4CE5-9A05-33DC82C7FA32}" destId="{8A4475BE-3B38-402D-A4CC-BB924F0BDDAA}" srcOrd="12" destOrd="0" presId="urn:microsoft.com/office/officeart/2008/layout/LinedList"/>
    <dgm:cxn modelId="{30D4463A-DD92-4957-9560-E0E27098B91C}" type="presParOf" srcId="{E4629D94-68C6-4CE5-9A05-33DC82C7FA32}" destId="{827913F8-A0A9-475E-9083-9F340FB93E35}" srcOrd="13" destOrd="0" presId="urn:microsoft.com/office/officeart/2008/layout/LinedList"/>
    <dgm:cxn modelId="{D65DFB6F-5675-4F33-9CC5-AFC43E1BE3A2}" type="presParOf" srcId="{827913F8-A0A9-475E-9083-9F340FB93E35}" destId="{F358566D-6EFF-4B88-B67F-2AD1E73334D5}" srcOrd="0" destOrd="0" presId="urn:microsoft.com/office/officeart/2008/layout/LinedList"/>
    <dgm:cxn modelId="{DB343EC1-03B9-4245-A21D-4F41CB316DEE}" type="presParOf" srcId="{827913F8-A0A9-475E-9083-9F340FB93E35}" destId="{73B65EA3-B0DF-43E4-B7FF-BC50E5318CA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99233-443D-4B70-ABC7-6F66C240E34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ACC6D49-DEDC-4F59-8C6B-F20D22BA1E50}">
      <dgm:prSet/>
      <dgm:spPr/>
      <dgm:t>
        <a:bodyPr/>
        <a:lstStyle/>
        <a:p>
          <a:pPr algn="just"/>
          <a:r>
            <a:rPr lang="en-US" dirty="0"/>
            <a:t>To analyze the use of six sigma in tire manufacturing</a:t>
          </a:r>
        </a:p>
      </dgm:t>
    </dgm:pt>
    <dgm:pt modelId="{B7B0E64F-978C-41AF-A0B3-40F3C0E4DD35}" type="parTrans" cxnId="{6944BF12-DC3A-482A-88FE-984594DD370E}">
      <dgm:prSet/>
      <dgm:spPr/>
      <dgm:t>
        <a:bodyPr/>
        <a:lstStyle/>
        <a:p>
          <a:endParaRPr lang="en-US"/>
        </a:p>
      </dgm:t>
    </dgm:pt>
    <dgm:pt modelId="{D5E01766-4E2D-4C47-93F3-4ABD9EDD0565}" type="sibTrans" cxnId="{6944BF12-DC3A-482A-88FE-984594DD370E}">
      <dgm:prSet/>
      <dgm:spPr/>
      <dgm:t>
        <a:bodyPr/>
        <a:lstStyle/>
        <a:p>
          <a:endParaRPr lang="en-US"/>
        </a:p>
      </dgm:t>
    </dgm:pt>
    <dgm:pt modelId="{4AB00537-FE2D-42D9-B07B-1C6F18767ADD}">
      <dgm:prSet/>
      <dgm:spPr/>
      <dgm:t>
        <a:bodyPr/>
        <a:lstStyle/>
        <a:p>
          <a:pPr algn="just"/>
          <a:r>
            <a:rPr lang="en-US" dirty="0"/>
            <a:t>To be familiar with basic techniques like probability plots, process capability index </a:t>
          </a:r>
          <a:r>
            <a:rPr lang="en-US" dirty="0" err="1"/>
            <a:t>Cpk</a:t>
          </a:r>
          <a:r>
            <a:rPr lang="en-US" dirty="0"/>
            <a:t>, X bar and R charts, run charts etc.</a:t>
          </a:r>
        </a:p>
      </dgm:t>
    </dgm:pt>
    <dgm:pt modelId="{2AD7BBB0-CF61-4BA6-B8F0-F79E16623154}" type="parTrans" cxnId="{05D4C29F-5B19-4372-84FD-F32115A444DB}">
      <dgm:prSet/>
      <dgm:spPr/>
      <dgm:t>
        <a:bodyPr/>
        <a:lstStyle/>
        <a:p>
          <a:endParaRPr lang="en-US"/>
        </a:p>
      </dgm:t>
    </dgm:pt>
    <dgm:pt modelId="{CABDC707-E737-4B17-BEBA-A6C1707347DF}" type="sibTrans" cxnId="{05D4C29F-5B19-4372-84FD-F32115A444DB}">
      <dgm:prSet/>
      <dgm:spPr/>
      <dgm:t>
        <a:bodyPr/>
        <a:lstStyle/>
        <a:p>
          <a:endParaRPr lang="en-US"/>
        </a:p>
      </dgm:t>
    </dgm:pt>
    <dgm:pt modelId="{58BFA2D8-8ADF-4CC0-8129-64177AA6A7CC}">
      <dgm:prSet/>
      <dgm:spPr/>
      <dgm:t>
        <a:bodyPr/>
        <a:lstStyle/>
        <a:p>
          <a:pPr algn="just"/>
          <a:r>
            <a:rPr lang="en-US" dirty="0"/>
            <a:t>To get a in detail knowledge related to our subject of Metrology and Statistical quality control.</a:t>
          </a:r>
        </a:p>
      </dgm:t>
    </dgm:pt>
    <dgm:pt modelId="{BFF92399-E39F-4227-95F6-92D2BE01B36F}" type="parTrans" cxnId="{0B3EBEC6-D2C0-4FF5-A484-66C2F3DEF3B3}">
      <dgm:prSet/>
      <dgm:spPr/>
      <dgm:t>
        <a:bodyPr/>
        <a:lstStyle/>
        <a:p>
          <a:endParaRPr lang="en-US"/>
        </a:p>
      </dgm:t>
    </dgm:pt>
    <dgm:pt modelId="{F732AA12-262E-464F-8239-EB23E8002067}" type="sibTrans" cxnId="{0B3EBEC6-D2C0-4FF5-A484-66C2F3DEF3B3}">
      <dgm:prSet/>
      <dgm:spPr/>
      <dgm:t>
        <a:bodyPr/>
        <a:lstStyle/>
        <a:p>
          <a:endParaRPr lang="en-US"/>
        </a:p>
      </dgm:t>
    </dgm:pt>
    <dgm:pt modelId="{4350D39B-F2AD-4F4C-BAA4-2DDB2CC38D44}" type="pres">
      <dgm:prSet presAssocID="{B5099233-443D-4B70-ABC7-6F66C240E34E}" presName="vert0" presStyleCnt="0">
        <dgm:presLayoutVars>
          <dgm:dir/>
          <dgm:animOne val="branch"/>
          <dgm:animLvl val="lvl"/>
        </dgm:presLayoutVars>
      </dgm:prSet>
      <dgm:spPr/>
    </dgm:pt>
    <dgm:pt modelId="{B7E5C269-215C-42BC-9FDA-BC9AF782CA4F}" type="pres">
      <dgm:prSet presAssocID="{DACC6D49-DEDC-4F59-8C6B-F20D22BA1E50}" presName="thickLine" presStyleLbl="alignNode1" presStyleIdx="0" presStyleCnt="3"/>
      <dgm:spPr/>
    </dgm:pt>
    <dgm:pt modelId="{648E0B10-4B5A-48A7-BABA-117BA77F8E70}" type="pres">
      <dgm:prSet presAssocID="{DACC6D49-DEDC-4F59-8C6B-F20D22BA1E50}" presName="horz1" presStyleCnt="0"/>
      <dgm:spPr/>
    </dgm:pt>
    <dgm:pt modelId="{A1E1CF6E-B0C3-4ABB-B0D5-16A883D079B0}" type="pres">
      <dgm:prSet presAssocID="{DACC6D49-DEDC-4F59-8C6B-F20D22BA1E50}" presName="tx1" presStyleLbl="revTx" presStyleIdx="0" presStyleCnt="3"/>
      <dgm:spPr/>
    </dgm:pt>
    <dgm:pt modelId="{1186FD35-9ECC-4D27-817F-85847312505C}" type="pres">
      <dgm:prSet presAssocID="{DACC6D49-DEDC-4F59-8C6B-F20D22BA1E50}" presName="vert1" presStyleCnt="0"/>
      <dgm:spPr/>
    </dgm:pt>
    <dgm:pt modelId="{92CA2EE3-3649-4F75-A55C-91C19AA5F11C}" type="pres">
      <dgm:prSet presAssocID="{4AB00537-FE2D-42D9-B07B-1C6F18767ADD}" presName="thickLine" presStyleLbl="alignNode1" presStyleIdx="1" presStyleCnt="3"/>
      <dgm:spPr/>
    </dgm:pt>
    <dgm:pt modelId="{C6626262-DF59-4127-8401-92C6DBB37D45}" type="pres">
      <dgm:prSet presAssocID="{4AB00537-FE2D-42D9-B07B-1C6F18767ADD}" presName="horz1" presStyleCnt="0"/>
      <dgm:spPr/>
    </dgm:pt>
    <dgm:pt modelId="{9B30AC14-3552-4E12-93F3-47FB88FE23A9}" type="pres">
      <dgm:prSet presAssocID="{4AB00537-FE2D-42D9-B07B-1C6F18767ADD}" presName="tx1" presStyleLbl="revTx" presStyleIdx="1" presStyleCnt="3"/>
      <dgm:spPr/>
    </dgm:pt>
    <dgm:pt modelId="{BF5811D3-4A16-4A79-A1CD-EA5CC4DA23D1}" type="pres">
      <dgm:prSet presAssocID="{4AB00537-FE2D-42D9-B07B-1C6F18767ADD}" presName="vert1" presStyleCnt="0"/>
      <dgm:spPr/>
    </dgm:pt>
    <dgm:pt modelId="{B4BCEF1B-04DA-452C-BD8A-AEEAA1A8EDA8}" type="pres">
      <dgm:prSet presAssocID="{58BFA2D8-8ADF-4CC0-8129-64177AA6A7CC}" presName="thickLine" presStyleLbl="alignNode1" presStyleIdx="2" presStyleCnt="3"/>
      <dgm:spPr/>
    </dgm:pt>
    <dgm:pt modelId="{044CF916-598B-4C28-A20C-0D626E834C8F}" type="pres">
      <dgm:prSet presAssocID="{58BFA2D8-8ADF-4CC0-8129-64177AA6A7CC}" presName="horz1" presStyleCnt="0"/>
      <dgm:spPr/>
    </dgm:pt>
    <dgm:pt modelId="{56F82414-7022-40E9-B062-6E11965033DF}" type="pres">
      <dgm:prSet presAssocID="{58BFA2D8-8ADF-4CC0-8129-64177AA6A7CC}" presName="tx1" presStyleLbl="revTx" presStyleIdx="2" presStyleCnt="3"/>
      <dgm:spPr/>
    </dgm:pt>
    <dgm:pt modelId="{020520D8-E7FB-4F10-9F0D-A95E9B18D2CA}" type="pres">
      <dgm:prSet presAssocID="{58BFA2D8-8ADF-4CC0-8129-64177AA6A7CC}" presName="vert1" presStyleCnt="0"/>
      <dgm:spPr/>
    </dgm:pt>
  </dgm:ptLst>
  <dgm:cxnLst>
    <dgm:cxn modelId="{6944BF12-DC3A-482A-88FE-984594DD370E}" srcId="{B5099233-443D-4B70-ABC7-6F66C240E34E}" destId="{DACC6D49-DEDC-4F59-8C6B-F20D22BA1E50}" srcOrd="0" destOrd="0" parTransId="{B7B0E64F-978C-41AF-A0B3-40F3C0E4DD35}" sibTransId="{D5E01766-4E2D-4C47-93F3-4ABD9EDD0565}"/>
    <dgm:cxn modelId="{8B6EE91B-528A-4AD5-975B-A84FD3FB5E2F}" type="presOf" srcId="{B5099233-443D-4B70-ABC7-6F66C240E34E}" destId="{4350D39B-F2AD-4F4C-BAA4-2DDB2CC38D44}" srcOrd="0" destOrd="0" presId="urn:microsoft.com/office/officeart/2008/layout/LinedList"/>
    <dgm:cxn modelId="{BE25EB25-3C75-4067-91A4-319A890EAA5F}" type="presOf" srcId="{DACC6D49-DEDC-4F59-8C6B-F20D22BA1E50}" destId="{A1E1CF6E-B0C3-4ABB-B0D5-16A883D079B0}" srcOrd="0" destOrd="0" presId="urn:microsoft.com/office/officeart/2008/layout/LinedList"/>
    <dgm:cxn modelId="{FDD2B480-FFDF-481A-A642-ECC222B70A5E}" type="presOf" srcId="{58BFA2D8-8ADF-4CC0-8129-64177AA6A7CC}" destId="{56F82414-7022-40E9-B062-6E11965033DF}" srcOrd="0" destOrd="0" presId="urn:microsoft.com/office/officeart/2008/layout/LinedList"/>
    <dgm:cxn modelId="{05D4C29F-5B19-4372-84FD-F32115A444DB}" srcId="{B5099233-443D-4B70-ABC7-6F66C240E34E}" destId="{4AB00537-FE2D-42D9-B07B-1C6F18767ADD}" srcOrd="1" destOrd="0" parTransId="{2AD7BBB0-CF61-4BA6-B8F0-F79E16623154}" sibTransId="{CABDC707-E737-4B17-BEBA-A6C1707347DF}"/>
    <dgm:cxn modelId="{D6297BB1-82B3-465A-803F-491600B4921F}" type="presOf" srcId="{4AB00537-FE2D-42D9-B07B-1C6F18767ADD}" destId="{9B30AC14-3552-4E12-93F3-47FB88FE23A9}" srcOrd="0" destOrd="0" presId="urn:microsoft.com/office/officeart/2008/layout/LinedList"/>
    <dgm:cxn modelId="{0B3EBEC6-D2C0-4FF5-A484-66C2F3DEF3B3}" srcId="{B5099233-443D-4B70-ABC7-6F66C240E34E}" destId="{58BFA2D8-8ADF-4CC0-8129-64177AA6A7CC}" srcOrd="2" destOrd="0" parTransId="{BFF92399-E39F-4227-95F6-92D2BE01B36F}" sibTransId="{F732AA12-262E-464F-8239-EB23E8002067}"/>
    <dgm:cxn modelId="{6A0A3974-7C3F-4AB5-85CF-81EBB4F0DBFF}" type="presParOf" srcId="{4350D39B-F2AD-4F4C-BAA4-2DDB2CC38D44}" destId="{B7E5C269-215C-42BC-9FDA-BC9AF782CA4F}" srcOrd="0" destOrd="0" presId="urn:microsoft.com/office/officeart/2008/layout/LinedList"/>
    <dgm:cxn modelId="{FA43F737-171F-4593-9277-CA43014F0228}" type="presParOf" srcId="{4350D39B-F2AD-4F4C-BAA4-2DDB2CC38D44}" destId="{648E0B10-4B5A-48A7-BABA-117BA77F8E70}" srcOrd="1" destOrd="0" presId="urn:microsoft.com/office/officeart/2008/layout/LinedList"/>
    <dgm:cxn modelId="{61DF8F33-42D6-4DBD-A10D-552C806F7CD7}" type="presParOf" srcId="{648E0B10-4B5A-48A7-BABA-117BA77F8E70}" destId="{A1E1CF6E-B0C3-4ABB-B0D5-16A883D079B0}" srcOrd="0" destOrd="0" presId="urn:microsoft.com/office/officeart/2008/layout/LinedList"/>
    <dgm:cxn modelId="{FDB8413D-017B-494C-B8DC-4842B0A5D04F}" type="presParOf" srcId="{648E0B10-4B5A-48A7-BABA-117BA77F8E70}" destId="{1186FD35-9ECC-4D27-817F-85847312505C}" srcOrd="1" destOrd="0" presId="urn:microsoft.com/office/officeart/2008/layout/LinedList"/>
    <dgm:cxn modelId="{F7072AE8-A13B-40A6-AC2A-D98BC1FC0DEC}" type="presParOf" srcId="{4350D39B-F2AD-4F4C-BAA4-2DDB2CC38D44}" destId="{92CA2EE3-3649-4F75-A55C-91C19AA5F11C}" srcOrd="2" destOrd="0" presId="urn:microsoft.com/office/officeart/2008/layout/LinedList"/>
    <dgm:cxn modelId="{A4B20AF3-7E2A-419E-868F-FE8BBE28EE0C}" type="presParOf" srcId="{4350D39B-F2AD-4F4C-BAA4-2DDB2CC38D44}" destId="{C6626262-DF59-4127-8401-92C6DBB37D45}" srcOrd="3" destOrd="0" presId="urn:microsoft.com/office/officeart/2008/layout/LinedList"/>
    <dgm:cxn modelId="{277C1BAD-AFE4-46AF-86BA-9D5AD5943B41}" type="presParOf" srcId="{C6626262-DF59-4127-8401-92C6DBB37D45}" destId="{9B30AC14-3552-4E12-93F3-47FB88FE23A9}" srcOrd="0" destOrd="0" presId="urn:microsoft.com/office/officeart/2008/layout/LinedList"/>
    <dgm:cxn modelId="{83C81851-50C8-4A67-8ECC-94158328E69B}" type="presParOf" srcId="{C6626262-DF59-4127-8401-92C6DBB37D45}" destId="{BF5811D3-4A16-4A79-A1CD-EA5CC4DA23D1}" srcOrd="1" destOrd="0" presId="urn:microsoft.com/office/officeart/2008/layout/LinedList"/>
    <dgm:cxn modelId="{82E6FD94-084C-4BB4-AB0F-510525877976}" type="presParOf" srcId="{4350D39B-F2AD-4F4C-BAA4-2DDB2CC38D44}" destId="{B4BCEF1B-04DA-452C-BD8A-AEEAA1A8EDA8}" srcOrd="4" destOrd="0" presId="urn:microsoft.com/office/officeart/2008/layout/LinedList"/>
    <dgm:cxn modelId="{C8A16A85-EDBB-444E-BAC8-95497B836BE9}" type="presParOf" srcId="{4350D39B-F2AD-4F4C-BAA4-2DDB2CC38D44}" destId="{044CF916-598B-4C28-A20C-0D626E834C8F}" srcOrd="5" destOrd="0" presId="urn:microsoft.com/office/officeart/2008/layout/LinedList"/>
    <dgm:cxn modelId="{C12F0C22-1C6D-4C24-A210-35733926664C}" type="presParOf" srcId="{044CF916-598B-4C28-A20C-0D626E834C8F}" destId="{56F82414-7022-40E9-B062-6E11965033DF}" srcOrd="0" destOrd="0" presId="urn:microsoft.com/office/officeart/2008/layout/LinedList"/>
    <dgm:cxn modelId="{1C4840B1-C0F4-41F7-A2F3-5DD5355E565B}" type="presParOf" srcId="{044CF916-598B-4C28-A20C-0D626E834C8F}" destId="{020520D8-E7FB-4F10-9F0D-A95E9B18D2C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AD5E69-6829-434E-A6EC-FDB53AD769F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0C61B4D-FEF1-48E9-8021-9CD2ED07C062}">
      <dgm:prSet/>
      <dgm:spPr/>
      <dgm:t>
        <a:bodyPr/>
        <a:lstStyle/>
        <a:p>
          <a:r>
            <a:rPr lang="en-US" b="1"/>
            <a:t>First</a:t>
          </a:r>
          <a:r>
            <a:rPr lang="en-US"/>
            <a:t> cause of the problem was bead splice setting on higher side caused by slippage of bead tape from gripper. The slippage of bead tape from gripper was generated due to worn out of the griper key.</a:t>
          </a:r>
        </a:p>
      </dgm:t>
    </dgm:pt>
    <dgm:pt modelId="{CEC77C38-81FC-4F94-BD77-054A4B585838}" type="parTrans" cxnId="{DF1129C2-5FB2-408B-B8D4-E66FD92126E6}">
      <dgm:prSet/>
      <dgm:spPr/>
      <dgm:t>
        <a:bodyPr/>
        <a:lstStyle/>
        <a:p>
          <a:endParaRPr lang="en-US"/>
        </a:p>
      </dgm:t>
    </dgm:pt>
    <dgm:pt modelId="{6C814792-EAD9-4686-A8BE-CED402E0ECF9}" type="sibTrans" cxnId="{DF1129C2-5FB2-408B-B8D4-E66FD92126E6}">
      <dgm:prSet/>
      <dgm:spPr/>
      <dgm:t>
        <a:bodyPr/>
        <a:lstStyle/>
        <a:p>
          <a:endParaRPr lang="en-US"/>
        </a:p>
      </dgm:t>
    </dgm:pt>
    <dgm:pt modelId="{C0CD8ECD-5EE4-48D8-9C96-E8D617B94AF1}">
      <dgm:prSet/>
      <dgm:spPr/>
      <dgm:t>
        <a:bodyPr/>
        <a:lstStyle/>
        <a:p>
          <a:r>
            <a:rPr lang="en-US" b="1"/>
            <a:t>Second</a:t>
          </a:r>
          <a:r>
            <a:rPr lang="en-US"/>
            <a:t> cause was variation in the advancer setting caused due to change in skill of worker. This man-to-man variation was caused due to lack of the standard setup guidelines available.</a:t>
          </a:r>
        </a:p>
      </dgm:t>
    </dgm:pt>
    <dgm:pt modelId="{C23B02FF-3A63-4C0B-A9BA-7A3A13449179}" type="parTrans" cxnId="{1FB716A9-6A06-4B00-AA8B-0D761ED290CB}">
      <dgm:prSet/>
      <dgm:spPr/>
      <dgm:t>
        <a:bodyPr/>
        <a:lstStyle/>
        <a:p>
          <a:endParaRPr lang="en-US"/>
        </a:p>
      </dgm:t>
    </dgm:pt>
    <dgm:pt modelId="{F3700682-7F3E-451D-B8CD-F19FF0199013}" type="sibTrans" cxnId="{1FB716A9-6A06-4B00-AA8B-0D761ED290CB}">
      <dgm:prSet/>
      <dgm:spPr/>
      <dgm:t>
        <a:bodyPr/>
        <a:lstStyle/>
        <a:p>
          <a:endParaRPr lang="en-US"/>
        </a:p>
      </dgm:t>
    </dgm:pt>
    <dgm:pt modelId="{95351BFB-2264-48F2-AFF4-DFE169BF357E}">
      <dgm:prSet/>
      <dgm:spPr/>
      <dgm:t>
        <a:bodyPr/>
        <a:lstStyle/>
        <a:p>
          <a:r>
            <a:rPr lang="en-US"/>
            <a:t>The </a:t>
          </a:r>
          <a:r>
            <a:rPr lang="en-US" b="1"/>
            <a:t>third</a:t>
          </a:r>
          <a:r>
            <a:rPr lang="en-US"/>
            <a:t> cause was related to the frequency of sensor setting. Setting of sensors is required frequently as the former diameter changes. However, due to non-availability of guideline, sensor setting could not change frequently.</a:t>
          </a:r>
        </a:p>
      </dgm:t>
    </dgm:pt>
    <dgm:pt modelId="{CA2F5E95-9E07-41ED-951C-0FFD0DAC578D}" type="parTrans" cxnId="{FCD7F0DC-6081-4AE7-BF61-2197E3DE6B14}">
      <dgm:prSet/>
      <dgm:spPr/>
      <dgm:t>
        <a:bodyPr/>
        <a:lstStyle/>
        <a:p>
          <a:endParaRPr lang="en-US"/>
        </a:p>
      </dgm:t>
    </dgm:pt>
    <dgm:pt modelId="{4CC429AE-B193-4D03-BC6A-DF36AC05689D}" type="sibTrans" cxnId="{FCD7F0DC-6081-4AE7-BF61-2197E3DE6B14}">
      <dgm:prSet/>
      <dgm:spPr/>
      <dgm:t>
        <a:bodyPr/>
        <a:lstStyle/>
        <a:p>
          <a:endParaRPr lang="en-US"/>
        </a:p>
      </dgm:t>
    </dgm:pt>
    <dgm:pt modelId="{B4884546-C674-4182-AB95-7DF85F908801}">
      <dgm:prSet/>
      <dgm:spPr/>
      <dgm:t>
        <a:bodyPr/>
        <a:lstStyle/>
        <a:p>
          <a:r>
            <a:rPr lang="en-US"/>
            <a:t>The </a:t>
          </a:r>
          <a:r>
            <a:rPr lang="en-US" b="1"/>
            <a:t>last</a:t>
          </a:r>
          <a:r>
            <a:rPr lang="en-US"/>
            <a:t> cause was identified that the workers were not using the measuring tape.</a:t>
          </a:r>
        </a:p>
      </dgm:t>
    </dgm:pt>
    <dgm:pt modelId="{0E7D6CC9-BDEA-4E90-9B03-9FC2D543384D}" type="parTrans" cxnId="{94278341-FD6E-44EC-BE65-7408F28BD5A1}">
      <dgm:prSet/>
      <dgm:spPr/>
      <dgm:t>
        <a:bodyPr/>
        <a:lstStyle/>
        <a:p>
          <a:endParaRPr lang="en-US"/>
        </a:p>
      </dgm:t>
    </dgm:pt>
    <dgm:pt modelId="{CBCC76A6-A229-4397-8E32-C043D5FC980A}" type="sibTrans" cxnId="{94278341-FD6E-44EC-BE65-7408F28BD5A1}">
      <dgm:prSet/>
      <dgm:spPr/>
      <dgm:t>
        <a:bodyPr/>
        <a:lstStyle/>
        <a:p>
          <a:endParaRPr lang="en-US"/>
        </a:p>
      </dgm:t>
    </dgm:pt>
    <dgm:pt modelId="{F8AF1347-B976-4E83-8A4A-33BD7E9929AC}" type="pres">
      <dgm:prSet presAssocID="{60AD5E69-6829-434E-A6EC-FDB53AD769F8}" presName="vert0" presStyleCnt="0">
        <dgm:presLayoutVars>
          <dgm:dir/>
          <dgm:animOne val="branch"/>
          <dgm:animLvl val="lvl"/>
        </dgm:presLayoutVars>
      </dgm:prSet>
      <dgm:spPr/>
    </dgm:pt>
    <dgm:pt modelId="{54704F7F-3486-485E-9B72-B921D54C953B}" type="pres">
      <dgm:prSet presAssocID="{50C61B4D-FEF1-48E9-8021-9CD2ED07C062}" presName="thickLine" presStyleLbl="alignNode1" presStyleIdx="0" presStyleCnt="4"/>
      <dgm:spPr/>
    </dgm:pt>
    <dgm:pt modelId="{3454D109-ADF8-4717-86B3-C34594F5834A}" type="pres">
      <dgm:prSet presAssocID="{50C61B4D-FEF1-48E9-8021-9CD2ED07C062}" presName="horz1" presStyleCnt="0"/>
      <dgm:spPr/>
    </dgm:pt>
    <dgm:pt modelId="{715D98CA-FEC9-43C7-BDFA-15608D25C68C}" type="pres">
      <dgm:prSet presAssocID="{50C61B4D-FEF1-48E9-8021-9CD2ED07C062}" presName="tx1" presStyleLbl="revTx" presStyleIdx="0" presStyleCnt="4"/>
      <dgm:spPr/>
    </dgm:pt>
    <dgm:pt modelId="{41EC327F-9911-45EA-9853-7269C798F7B1}" type="pres">
      <dgm:prSet presAssocID="{50C61B4D-FEF1-48E9-8021-9CD2ED07C062}" presName="vert1" presStyleCnt="0"/>
      <dgm:spPr/>
    </dgm:pt>
    <dgm:pt modelId="{CF49774E-5946-4E50-B805-3BAEF23A3E65}" type="pres">
      <dgm:prSet presAssocID="{C0CD8ECD-5EE4-48D8-9C96-E8D617B94AF1}" presName="thickLine" presStyleLbl="alignNode1" presStyleIdx="1" presStyleCnt="4"/>
      <dgm:spPr/>
    </dgm:pt>
    <dgm:pt modelId="{31495828-86E4-4761-9736-FC0C656C2D06}" type="pres">
      <dgm:prSet presAssocID="{C0CD8ECD-5EE4-48D8-9C96-E8D617B94AF1}" presName="horz1" presStyleCnt="0"/>
      <dgm:spPr/>
    </dgm:pt>
    <dgm:pt modelId="{EAE37AC5-EDB0-4008-BC7C-163AD05141E5}" type="pres">
      <dgm:prSet presAssocID="{C0CD8ECD-5EE4-48D8-9C96-E8D617B94AF1}" presName="tx1" presStyleLbl="revTx" presStyleIdx="1" presStyleCnt="4"/>
      <dgm:spPr/>
    </dgm:pt>
    <dgm:pt modelId="{22D5FF3B-D0B7-44CD-9278-242199BFCF29}" type="pres">
      <dgm:prSet presAssocID="{C0CD8ECD-5EE4-48D8-9C96-E8D617B94AF1}" presName="vert1" presStyleCnt="0"/>
      <dgm:spPr/>
    </dgm:pt>
    <dgm:pt modelId="{A11A3681-69B3-43A5-AAFF-D9A176B080BC}" type="pres">
      <dgm:prSet presAssocID="{95351BFB-2264-48F2-AFF4-DFE169BF357E}" presName="thickLine" presStyleLbl="alignNode1" presStyleIdx="2" presStyleCnt="4"/>
      <dgm:spPr/>
    </dgm:pt>
    <dgm:pt modelId="{E3455996-4898-44C6-A96E-98CEB405DD8B}" type="pres">
      <dgm:prSet presAssocID="{95351BFB-2264-48F2-AFF4-DFE169BF357E}" presName="horz1" presStyleCnt="0"/>
      <dgm:spPr/>
    </dgm:pt>
    <dgm:pt modelId="{31407F73-0C90-424D-A079-6F0D19F9EAE8}" type="pres">
      <dgm:prSet presAssocID="{95351BFB-2264-48F2-AFF4-DFE169BF357E}" presName="tx1" presStyleLbl="revTx" presStyleIdx="2" presStyleCnt="4"/>
      <dgm:spPr/>
    </dgm:pt>
    <dgm:pt modelId="{AB169E9B-AF2F-4CA2-B9D3-6DFD2015809A}" type="pres">
      <dgm:prSet presAssocID="{95351BFB-2264-48F2-AFF4-DFE169BF357E}" presName="vert1" presStyleCnt="0"/>
      <dgm:spPr/>
    </dgm:pt>
    <dgm:pt modelId="{2A86FA04-89C4-41BD-BD48-E645633EB958}" type="pres">
      <dgm:prSet presAssocID="{B4884546-C674-4182-AB95-7DF85F908801}" presName="thickLine" presStyleLbl="alignNode1" presStyleIdx="3" presStyleCnt="4"/>
      <dgm:spPr/>
    </dgm:pt>
    <dgm:pt modelId="{406FBA8C-EC9C-47C9-ABAB-6882FFF6B198}" type="pres">
      <dgm:prSet presAssocID="{B4884546-C674-4182-AB95-7DF85F908801}" presName="horz1" presStyleCnt="0"/>
      <dgm:spPr/>
    </dgm:pt>
    <dgm:pt modelId="{990CBEDE-E7CC-44DA-8F14-04FB134C6525}" type="pres">
      <dgm:prSet presAssocID="{B4884546-C674-4182-AB95-7DF85F908801}" presName="tx1" presStyleLbl="revTx" presStyleIdx="3" presStyleCnt="4"/>
      <dgm:spPr/>
    </dgm:pt>
    <dgm:pt modelId="{C759D426-3641-4288-B3B0-8F5ACA5485CC}" type="pres">
      <dgm:prSet presAssocID="{B4884546-C674-4182-AB95-7DF85F908801}" presName="vert1" presStyleCnt="0"/>
      <dgm:spPr/>
    </dgm:pt>
  </dgm:ptLst>
  <dgm:cxnLst>
    <dgm:cxn modelId="{1A534C01-1FAE-487F-BB2B-A6FC805B09CB}" type="presOf" srcId="{B4884546-C674-4182-AB95-7DF85F908801}" destId="{990CBEDE-E7CC-44DA-8F14-04FB134C6525}" srcOrd="0" destOrd="0" presId="urn:microsoft.com/office/officeart/2008/layout/LinedList"/>
    <dgm:cxn modelId="{40FC2024-3A81-41BA-8FF1-E27B26FB6A66}" type="presOf" srcId="{95351BFB-2264-48F2-AFF4-DFE169BF357E}" destId="{31407F73-0C90-424D-A079-6F0D19F9EAE8}" srcOrd="0" destOrd="0" presId="urn:microsoft.com/office/officeart/2008/layout/LinedList"/>
    <dgm:cxn modelId="{94278341-FD6E-44EC-BE65-7408F28BD5A1}" srcId="{60AD5E69-6829-434E-A6EC-FDB53AD769F8}" destId="{B4884546-C674-4182-AB95-7DF85F908801}" srcOrd="3" destOrd="0" parTransId="{0E7D6CC9-BDEA-4E90-9B03-9FC2D543384D}" sibTransId="{CBCC76A6-A229-4397-8E32-C043D5FC980A}"/>
    <dgm:cxn modelId="{1FB716A9-6A06-4B00-AA8B-0D761ED290CB}" srcId="{60AD5E69-6829-434E-A6EC-FDB53AD769F8}" destId="{C0CD8ECD-5EE4-48D8-9C96-E8D617B94AF1}" srcOrd="1" destOrd="0" parTransId="{C23B02FF-3A63-4C0B-A9BA-7A3A13449179}" sibTransId="{F3700682-7F3E-451D-B8CD-F19FF0199013}"/>
    <dgm:cxn modelId="{3DACE4AA-24FE-426F-9387-0D883E60D7E9}" type="presOf" srcId="{C0CD8ECD-5EE4-48D8-9C96-E8D617B94AF1}" destId="{EAE37AC5-EDB0-4008-BC7C-163AD05141E5}" srcOrd="0" destOrd="0" presId="urn:microsoft.com/office/officeart/2008/layout/LinedList"/>
    <dgm:cxn modelId="{1112BCBF-564E-487D-9096-F6B46E5DE148}" type="presOf" srcId="{60AD5E69-6829-434E-A6EC-FDB53AD769F8}" destId="{F8AF1347-B976-4E83-8A4A-33BD7E9929AC}" srcOrd="0" destOrd="0" presId="urn:microsoft.com/office/officeart/2008/layout/LinedList"/>
    <dgm:cxn modelId="{DF1129C2-5FB2-408B-B8D4-E66FD92126E6}" srcId="{60AD5E69-6829-434E-A6EC-FDB53AD769F8}" destId="{50C61B4D-FEF1-48E9-8021-9CD2ED07C062}" srcOrd="0" destOrd="0" parTransId="{CEC77C38-81FC-4F94-BD77-054A4B585838}" sibTransId="{6C814792-EAD9-4686-A8BE-CED402E0ECF9}"/>
    <dgm:cxn modelId="{FCD7F0DC-6081-4AE7-BF61-2197E3DE6B14}" srcId="{60AD5E69-6829-434E-A6EC-FDB53AD769F8}" destId="{95351BFB-2264-48F2-AFF4-DFE169BF357E}" srcOrd="2" destOrd="0" parTransId="{CA2F5E95-9E07-41ED-951C-0FFD0DAC578D}" sibTransId="{4CC429AE-B193-4D03-BC6A-DF36AC05689D}"/>
    <dgm:cxn modelId="{32B82BFD-A843-4FFC-B408-4EFBA00E74A9}" type="presOf" srcId="{50C61B4D-FEF1-48E9-8021-9CD2ED07C062}" destId="{715D98CA-FEC9-43C7-BDFA-15608D25C68C}" srcOrd="0" destOrd="0" presId="urn:microsoft.com/office/officeart/2008/layout/LinedList"/>
    <dgm:cxn modelId="{A47FF0C2-114B-4706-84A0-10B0297C6ADA}" type="presParOf" srcId="{F8AF1347-B976-4E83-8A4A-33BD7E9929AC}" destId="{54704F7F-3486-485E-9B72-B921D54C953B}" srcOrd="0" destOrd="0" presId="urn:microsoft.com/office/officeart/2008/layout/LinedList"/>
    <dgm:cxn modelId="{0D797D21-DBFC-40C0-B600-5606AC313ACF}" type="presParOf" srcId="{F8AF1347-B976-4E83-8A4A-33BD7E9929AC}" destId="{3454D109-ADF8-4717-86B3-C34594F5834A}" srcOrd="1" destOrd="0" presId="urn:microsoft.com/office/officeart/2008/layout/LinedList"/>
    <dgm:cxn modelId="{62600C96-665A-44B1-978A-E28EECD190DC}" type="presParOf" srcId="{3454D109-ADF8-4717-86B3-C34594F5834A}" destId="{715D98CA-FEC9-43C7-BDFA-15608D25C68C}" srcOrd="0" destOrd="0" presId="urn:microsoft.com/office/officeart/2008/layout/LinedList"/>
    <dgm:cxn modelId="{A7C5BC9D-DC7A-4C39-9C8F-E33CAF5D67C9}" type="presParOf" srcId="{3454D109-ADF8-4717-86B3-C34594F5834A}" destId="{41EC327F-9911-45EA-9853-7269C798F7B1}" srcOrd="1" destOrd="0" presId="urn:microsoft.com/office/officeart/2008/layout/LinedList"/>
    <dgm:cxn modelId="{1268B29B-4E1B-4299-9E0F-87C0E03ACA58}" type="presParOf" srcId="{F8AF1347-B976-4E83-8A4A-33BD7E9929AC}" destId="{CF49774E-5946-4E50-B805-3BAEF23A3E65}" srcOrd="2" destOrd="0" presId="urn:microsoft.com/office/officeart/2008/layout/LinedList"/>
    <dgm:cxn modelId="{B191405C-37B9-4A66-A836-4EA423CA5177}" type="presParOf" srcId="{F8AF1347-B976-4E83-8A4A-33BD7E9929AC}" destId="{31495828-86E4-4761-9736-FC0C656C2D06}" srcOrd="3" destOrd="0" presId="urn:microsoft.com/office/officeart/2008/layout/LinedList"/>
    <dgm:cxn modelId="{92746F45-FE62-4C88-A79A-638E42910A83}" type="presParOf" srcId="{31495828-86E4-4761-9736-FC0C656C2D06}" destId="{EAE37AC5-EDB0-4008-BC7C-163AD05141E5}" srcOrd="0" destOrd="0" presId="urn:microsoft.com/office/officeart/2008/layout/LinedList"/>
    <dgm:cxn modelId="{90482534-93F5-4463-8B3F-20B2C5F68259}" type="presParOf" srcId="{31495828-86E4-4761-9736-FC0C656C2D06}" destId="{22D5FF3B-D0B7-44CD-9278-242199BFCF29}" srcOrd="1" destOrd="0" presId="urn:microsoft.com/office/officeart/2008/layout/LinedList"/>
    <dgm:cxn modelId="{355CC972-9ADD-473D-9002-9734BA6300E8}" type="presParOf" srcId="{F8AF1347-B976-4E83-8A4A-33BD7E9929AC}" destId="{A11A3681-69B3-43A5-AAFF-D9A176B080BC}" srcOrd="4" destOrd="0" presId="urn:microsoft.com/office/officeart/2008/layout/LinedList"/>
    <dgm:cxn modelId="{87E221D2-C01A-4C80-9CB8-EEAF11ED3BA4}" type="presParOf" srcId="{F8AF1347-B976-4E83-8A4A-33BD7E9929AC}" destId="{E3455996-4898-44C6-A96E-98CEB405DD8B}" srcOrd="5" destOrd="0" presId="urn:microsoft.com/office/officeart/2008/layout/LinedList"/>
    <dgm:cxn modelId="{51B86597-E459-4359-9795-CB037B89890C}" type="presParOf" srcId="{E3455996-4898-44C6-A96E-98CEB405DD8B}" destId="{31407F73-0C90-424D-A079-6F0D19F9EAE8}" srcOrd="0" destOrd="0" presId="urn:microsoft.com/office/officeart/2008/layout/LinedList"/>
    <dgm:cxn modelId="{5018365B-E83E-4967-AF40-E7DB37B77299}" type="presParOf" srcId="{E3455996-4898-44C6-A96E-98CEB405DD8B}" destId="{AB169E9B-AF2F-4CA2-B9D3-6DFD2015809A}" srcOrd="1" destOrd="0" presId="urn:microsoft.com/office/officeart/2008/layout/LinedList"/>
    <dgm:cxn modelId="{6FE7A218-5AFF-47DF-BAC2-3540984FE6AD}" type="presParOf" srcId="{F8AF1347-B976-4E83-8A4A-33BD7E9929AC}" destId="{2A86FA04-89C4-41BD-BD48-E645633EB958}" srcOrd="6" destOrd="0" presId="urn:microsoft.com/office/officeart/2008/layout/LinedList"/>
    <dgm:cxn modelId="{69FA6146-3960-4918-A7E6-DA8ABF250F29}" type="presParOf" srcId="{F8AF1347-B976-4E83-8A4A-33BD7E9929AC}" destId="{406FBA8C-EC9C-47C9-ABAB-6882FFF6B198}" srcOrd="7" destOrd="0" presId="urn:microsoft.com/office/officeart/2008/layout/LinedList"/>
    <dgm:cxn modelId="{C088AAB9-536F-4D6C-BD3B-8ED62003ED4A}" type="presParOf" srcId="{406FBA8C-EC9C-47C9-ABAB-6882FFF6B198}" destId="{990CBEDE-E7CC-44DA-8F14-04FB134C6525}" srcOrd="0" destOrd="0" presId="urn:microsoft.com/office/officeart/2008/layout/LinedList"/>
    <dgm:cxn modelId="{A7760AEE-E6C1-40EA-87DD-E22AC2F278F5}" type="presParOf" srcId="{406FBA8C-EC9C-47C9-ABAB-6882FFF6B198}" destId="{C759D426-3641-4288-B3B0-8F5ACA5485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50FB95-9E85-4B5B-B6B1-8AA4C30C791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671588D-4AE0-4E78-9552-1C99F001B5C8}">
      <dgm:prSet/>
      <dgm:spPr/>
      <dgm:t>
        <a:bodyPr/>
        <a:lstStyle/>
        <a:p>
          <a:r>
            <a:rPr lang="en-US"/>
            <a:t>After implementing these corrective actions, again observations were taken to measure the process performance.</a:t>
          </a:r>
        </a:p>
      </dgm:t>
    </dgm:pt>
    <dgm:pt modelId="{C94F0594-F4E6-48DD-891E-E82857C05D81}" type="parTrans" cxnId="{6AA90C6F-BB2D-47F7-A119-A1DC812E6CAD}">
      <dgm:prSet/>
      <dgm:spPr/>
      <dgm:t>
        <a:bodyPr/>
        <a:lstStyle/>
        <a:p>
          <a:endParaRPr lang="en-US"/>
        </a:p>
      </dgm:t>
    </dgm:pt>
    <dgm:pt modelId="{80A8CDDF-7CB1-4646-8735-DA595278B993}" type="sibTrans" cxnId="{6AA90C6F-BB2D-47F7-A119-A1DC812E6CAD}">
      <dgm:prSet/>
      <dgm:spPr/>
      <dgm:t>
        <a:bodyPr/>
        <a:lstStyle/>
        <a:p>
          <a:endParaRPr lang="en-US"/>
        </a:p>
      </dgm:t>
    </dgm:pt>
    <dgm:pt modelId="{B6C4D079-9C39-467A-9B15-9B66EE91652D}">
      <dgm:prSet/>
      <dgm:spPr/>
      <dgm:t>
        <a:bodyPr/>
        <a:lstStyle/>
        <a:p>
          <a:r>
            <a:rPr lang="en-US"/>
            <a:t>The process capability index was also computed after implementing corrective actions.</a:t>
          </a:r>
        </a:p>
      </dgm:t>
    </dgm:pt>
    <dgm:pt modelId="{9091D88A-C720-481B-800C-AEE63D6822EC}" type="parTrans" cxnId="{331736DC-D8E1-40EF-B9CD-2340F8C43F2C}">
      <dgm:prSet/>
      <dgm:spPr/>
      <dgm:t>
        <a:bodyPr/>
        <a:lstStyle/>
        <a:p>
          <a:endParaRPr lang="en-US"/>
        </a:p>
      </dgm:t>
    </dgm:pt>
    <dgm:pt modelId="{CEA65315-A20C-4AA9-85C9-4F652E766740}" type="sibTrans" cxnId="{331736DC-D8E1-40EF-B9CD-2340F8C43F2C}">
      <dgm:prSet/>
      <dgm:spPr/>
      <dgm:t>
        <a:bodyPr/>
        <a:lstStyle/>
        <a:p>
          <a:endParaRPr lang="en-US"/>
        </a:p>
      </dgm:t>
    </dgm:pt>
    <dgm:pt modelId="{F3DDB600-AF73-485A-A055-FF75AA6AE550}">
      <dgm:prSet/>
      <dgm:spPr/>
      <dgm:t>
        <a:bodyPr/>
        <a:lstStyle/>
        <a:p>
          <a:r>
            <a:rPr lang="en-US"/>
            <a:t>After improvement in process, the capability index Cpk value is improved to </a:t>
          </a:r>
          <a:r>
            <a:rPr lang="en-US" b="1"/>
            <a:t>2.60</a:t>
          </a:r>
          <a:r>
            <a:rPr lang="en-US"/>
            <a:t> which shows that process is more capable.</a:t>
          </a:r>
        </a:p>
      </dgm:t>
    </dgm:pt>
    <dgm:pt modelId="{A9461A60-3CDF-4116-91FA-ACCE970FB20A}" type="parTrans" cxnId="{8795ECCF-47EE-4AE6-B2DB-04583E5A7E7B}">
      <dgm:prSet/>
      <dgm:spPr/>
      <dgm:t>
        <a:bodyPr/>
        <a:lstStyle/>
        <a:p>
          <a:endParaRPr lang="en-US"/>
        </a:p>
      </dgm:t>
    </dgm:pt>
    <dgm:pt modelId="{7A0E6735-61A3-4365-AAD3-711313153539}" type="sibTrans" cxnId="{8795ECCF-47EE-4AE6-B2DB-04583E5A7E7B}">
      <dgm:prSet/>
      <dgm:spPr/>
      <dgm:t>
        <a:bodyPr/>
        <a:lstStyle/>
        <a:p>
          <a:endParaRPr lang="en-US"/>
        </a:p>
      </dgm:t>
    </dgm:pt>
    <dgm:pt modelId="{16604D45-245C-4258-A062-B05A8419D56B}" type="pres">
      <dgm:prSet presAssocID="{4350FB95-9E85-4B5B-B6B1-8AA4C30C791E}" presName="vert0" presStyleCnt="0">
        <dgm:presLayoutVars>
          <dgm:dir/>
          <dgm:animOne val="branch"/>
          <dgm:animLvl val="lvl"/>
        </dgm:presLayoutVars>
      </dgm:prSet>
      <dgm:spPr/>
    </dgm:pt>
    <dgm:pt modelId="{2670A55E-DEA5-4715-BF9C-3009A3233767}" type="pres">
      <dgm:prSet presAssocID="{E671588D-4AE0-4E78-9552-1C99F001B5C8}" presName="thickLine" presStyleLbl="alignNode1" presStyleIdx="0" presStyleCnt="3"/>
      <dgm:spPr/>
    </dgm:pt>
    <dgm:pt modelId="{715D8B20-9B90-478C-A290-18EDC035922E}" type="pres">
      <dgm:prSet presAssocID="{E671588D-4AE0-4E78-9552-1C99F001B5C8}" presName="horz1" presStyleCnt="0"/>
      <dgm:spPr/>
    </dgm:pt>
    <dgm:pt modelId="{CE8CEC22-D9EE-402C-9E31-2A9D3859FC22}" type="pres">
      <dgm:prSet presAssocID="{E671588D-4AE0-4E78-9552-1C99F001B5C8}" presName="tx1" presStyleLbl="revTx" presStyleIdx="0" presStyleCnt="3"/>
      <dgm:spPr/>
    </dgm:pt>
    <dgm:pt modelId="{514471C3-F2E9-4425-BCD1-1DE7807A6EEB}" type="pres">
      <dgm:prSet presAssocID="{E671588D-4AE0-4E78-9552-1C99F001B5C8}" presName="vert1" presStyleCnt="0"/>
      <dgm:spPr/>
    </dgm:pt>
    <dgm:pt modelId="{360DA307-20ED-43B6-8DBE-BD695AF032CF}" type="pres">
      <dgm:prSet presAssocID="{B6C4D079-9C39-467A-9B15-9B66EE91652D}" presName="thickLine" presStyleLbl="alignNode1" presStyleIdx="1" presStyleCnt="3"/>
      <dgm:spPr/>
    </dgm:pt>
    <dgm:pt modelId="{0953BF9E-5F24-45CA-B683-C5567178DD20}" type="pres">
      <dgm:prSet presAssocID="{B6C4D079-9C39-467A-9B15-9B66EE91652D}" presName="horz1" presStyleCnt="0"/>
      <dgm:spPr/>
    </dgm:pt>
    <dgm:pt modelId="{4F0FCBB9-0DA7-4833-8E9F-31A704423340}" type="pres">
      <dgm:prSet presAssocID="{B6C4D079-9C39-467A-9B15-9B66EE91652D}" presName="tx1" presStyleLbl="revTx" presStyleIdx="1" presStyleCnt="3"/>
      <dgm:spPr/>
    </dgm:pt>
    <dgm:pt modelId="{C123D5AE-AF84-4819-A4E6-2868DB812C17}" type="pres">
      <dgm:prSet presAssocID="{B6C4D079-9C39-467A-9B15-9B66EE91652D}" presName="vert1" presStyleCnt="0"/>
      <dgm:spPr/>
    </dgm:pt>
    <dgm:pt modelId="{ACF4BE6E-F5D4-4250-A03C-3637897CC2F8}" type="pres">
      <dgm:prSet presAssocID="{F3DDB600-AF73-485A-A055-FF75AA6AE550}" presName="thickLine" presStyleLbl="alignNode1" presStyleIdx="2" presStyleCnt="3"/>
      <dgm:spPr/>
    </dgm:pt>
    <dgm:pt modelId="{E949A7C7-8EBD-46C8-AFA0-53D2B7F60AE0}" type="pres">
      <dgm:prSet presAssocID="{F3DDB600-AF73-485A-A055-FF75AA6AE550}" presName="horz1" presStyleCnt="0"/>
      <dgm:spPr/>
    </dgm:pt>
    <dgm:pt modelId="{34A06467-FFD0-4217-82F4-712A99C5EBAD}" type="pres">
      <dgm:prSet presAssocID="{F3DDB600-AF73-485A-A055-FF75AA6AE550}" presName="tx1" presStyleLbl="revTx" presStyleIdx="2" presStyleCnt="3"/>
      <dgm:spPr/>
    </dgm:pt>
    <dgm:pt modelId="{6CD615BE-C1E5-43F3-98A2-AC9A8107C00E}" type="pres">
      <dgm:prSet presAssocID="{F3DDB600-AF73-485A-A055-FF75AA6AE550}" presName="vert1" presStyleCnt="0"/>
      <dgm:spPr/>
    </dgm:pt>
  </dgm:ptLst>
  <dgm:cxnLst>
    <dgm:cxn modelId="{00FCDD22-6F3C-4C44-A200-4B023FB1DF1A}" type="presOf" srcId="{E671588D-4AE0-4E78-9552-1C99F001B5C8}" destId="{CE8CEC22-D9EE-402C-9E31-2A9D3859FC22}" srcOrd="0" destOrd="0" presId="urn:microsoft.com/office/officeart/2008/layout/LinedList"/>
    <dgm:cxn modelId="{28AC0B5E-68F8-4FA5-96D9-8B2386FC187C}" type="presOf" srcId="{4350FB95-9E85-4B5B-B6B1-8AA4C30C791E}" destId="{16604D45-245C-4258-A062-B05A8419D56B}" srcOrd="0" destOrd="0" presId="urn:microsoft.com/office/officeart/2008/layout/LinedList"/>
    <dgm:cxn modelId="{6AA90C6F-BB2D-47F7-A119-A1DC812E6CAD}" srcId="{4350FB95-9E85-4B5B-B6B1-8AA4C30C791E}" destId="{E671588D-4AE0-4E78-9552-1C99F001B5C8}" srcOrd="0" destOrd="0" parTransId="{C94F0594-F4E6-48DD-891E-E82857C05D81}" sibTransId="{80A8CDDF-7CB1-4646-8735-DA595278B993}"/>
    <dgm:cxn modelId="{C09186AD-D4D4-4C05-9ACA-17D39B3BBDD4}" type="presOf" srcId="{B6C4D079-9C39-467A-9B15-9B66EE91652D}" destId="{4F0FCBB9-0DA7-4833-8E9F-31A704423340}" srcOrd="0" destOrd="0" presId="urn:microsoft.com/office/officeart/2008/layout/LinedList"/>
    <dgm:cxn modelId="{8795ECCF-47EE-4AE6-B2DB-04583E5A7E7B}" srcId="{4350FB95-9E85-4B5B-B6B1-8AA4C30C791E}" destId="{F3DDB600-AF73-485A-A055-FF75AA6AE550}" srcOrd="2" destOrd="0" parTransId="{A9461A60-3CDF-4116-91FA-ACCE970FB20A}" sibTransId="{7A0E6735-61A3-4365-AAD3-711313153539}"/>
    <dgm:cxn modelId="{331736DC-D8E1-40EF-B9CD-2340F8C43F2C}" srcId="{4350FB95-9E85-4B5B-B6B1-8AA4C30C791E}" destId="{B6C4D079-9C39-467A-9B15-9B66EE91652D}" srcOrd="1" destOrd="0" parTransId="{9091D88A-C720-481B-800C-AEE63D6822EC}" sibTransId="{CEA65315-A20C-4AA9-85C9-4F652E766740}"/>
    <dgm:cxn modelId="{78A2B2E4-16F4-45E2-B48C-95DE6315C4D0}" type="presOf" srcId="{F3DDB600-AF73-485A-A055-FF75AA6AE550}" destId="{34A06467-FFD0-4217-82F4-712A99C5EBAD}" srcOrd="0" destOrd="0" presId="urn:microsoft.com/office/officeart/2008/layout/LinedList"/>
    <dgm:cxn modelId="{1C76752B-0B4C-4EFB-850C-D8243CE907E0}" type="presParOf" srcId="{16604D45-245C-4258-A062-B05A8419D56B}" destId="{2670A55E-DEA5-4715-BF9C-3009A3233767}" srcOrd="0" destOrd="0" presId="urn:microsoft.com/office/officeart/2008/layout/LinedList"/>
    <dgm:cxn modelId="{99DD17A3-AD26-4F1D-A9EC-ADF6F5661ABB}" type="presParOf" srcId="{16604D45-245C-4258-A062-B05A8419D56B}" destId="{715D8B20-9B90-478C-A290-18EDC035922E}" srcOrd="1" destOrd="0" presId="urn:microsoft.com/office/officeart/2008/layout/LinedList"/>
    <dgm:cxn modelId="{66F5DBF0-7FAA-4710-B8EB-C641099A599F}" type="presParOf" srcId="{715D8B20-9B90-478C-A290-18EDC035922E}" destId="{CE8CEC22-D9EE-402C-9E31-2A9D3859FC22}" srcOrd="0" destOrd="0" presId="urn:microsoft.com/office/officeart/2008/layout/LinedList"/>
    <dgm:cxn modelId="{2A63627E-B550-45D7-BB83-102ED4BD3956}" type="presParOf" srcId="{715D8B20-9B90-478C-A290-18EDC035922E}" destId="{514471C3-F2E9-4425-BCD1-1DE7807A6EEB}" srcOrd="1" destOrd="0" presId="urn:microsoft.com/office/officeart/2008/layout/LinedList"/>
    <dgm:cxn modelId="{B6A3C467-F138-4BB9-9725-16370869D825}" type="presParOf" srcId="{16604D45-245C-4258-A062-B05A8419D56B}" destId="{360DA307-20ED-43B6-8DBE-BD695AF032CF}" srcOrd="2" destOrd="0" presId="urn:microsoft.com/office/officeart/2008/layout/LinedList"/>
    <dgm:cxn modelId="{33C4410E-3C00-4CED-BB04-C27B6ED4008B}" type="presParOf" srcId="{16604D45-245C-4258-A062-B05A8419D56B}" destId="{0953BF9E-5F24-45CA-B683-C5567178DD20}" srcOrd="3" destOrd="0" presId="urn:microsoft.com/office/officeart/2008/layout/LinedList"/>
    <dgm:cxn modelId="{F20567B8-065F-49D9-860A-04DC807D2F71}" type="presParOf" srcId="{0953BF9E-5F24-45CA-B683-C5567178DD20}" destId="{4F0FCBB9-0DA7-4833-8E9F-31A704423340}" srcOrd="0" destOrd="0" presId="urn:microsoft.com/office/officeart/2008/layout/LinedList"/>
    <dgm:cxn modelId="{FAFF61CB-B738-4ACC-B1FD-D3932E0C38FE}" type="presParOf" srcId="{0953BF9E-5F24-45CA-B683-C5567178DD20}" destId="{C123D5AE-AF84-4819-A4E6-2868DB812C17}" srcOrd="1" destOrd="0" presId="urn:microsoft.com/office/officeart/2008/layout/LinedList"/>
    <dgm:cxn modelId="{80D2183D-CC23-4EA3-8A5B-6BDFE10805BF}" type="presParOf" srcId="{16604D45-245C-4258-A062-B05A8419D56B}" destId="{ACF4BE6E-F5D4-4250-A03C-3637897CC2F8}" srcOrd="4" destOrd="0" presId="urn:microsoft.com/office/officeart/2008/layout/LinedList"/>
    <dgm:cxn modelId="{79E418EE-0F02-4F51-9C3C-B419261758F1}" type="presParOf" srcId="{16604D45-245C-4258-A062-B05A8419D56B}" destId="{E949A7C7-8EBD-46C8-AFA0-53D2B7F60AE0}" srcOrd="5" destOrd="0" presId="urn:microsoft.com/office/officeart/2008/layout/LinedList"/>
    <dgm:cxn modelId="{227E225F-F268-4C08-825D-FA292B6DD372}" type="presParOf" srcId="{E949A7C7-8EBD-46C8-AFA0-53D2B7F60AE0}" destId="{34A06467-FFD0-4217-82F4-712A99C5EBAD}" srcOrd="0" destOrd="0" presId="urn:microsoft.com/office/officeart/2008/layout/LinedList"/>
    <dgm:cxn modelId="{E6819508-930B-459C-BFA0-5BAD8D2C604E}" type="presParOf" srcId="{E949A7C7-8EBD-46C8-AFA0-53D2B7F60AE0}" destId="{6CD615BE-C1E5-43F3-98A2-AC9A8107C0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3460FF-65F0-449A-B3AC-823433778F2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0724EDE-8C97-414A-8D19-0C59B52FAD45}">
      <dgm:prSet/>
      <dgm:spPr/>
      <dgm:t>
        <a:bodyPr/>
        <a:lstStyle/>
        <a:p>
          <a:r>
            <a:rPr lang="en-US"/>
            <a:t>In our project, DMAIC approach was implemented for process improvement in tire industry. First, process capability index Cpk of the current process was computed which was found to be </a:t>
          </a:r>
          <a:r>
            <a:rPr lang="en-US" b="1"/>
            <a:t>1.31</a:t>
          </a:r>
          <a:r>
            <a:rPr lang="en-US"/>
            <a:t>.</a:t>
          </a:r>
        </a:p>
      </dgm:t>
    </dgm:pt>
    <dgm:pt modelId="{E6AD793A-6CB5-41B2-AD42-BCE40B548B27}" type="parTrans" cxnId="{FA117C64-AE31-4009-A07B-E19018B2FFD7}">
      <dgm:prSet/>
      <dgm:spPr/>
      <dgm:t>
        <a:bodyPr/>
        <a:lstStyle/>
        <a:p>
          <a:endParaRPr lang="en-US"/>
        </a:p>
      </dgm:t>
    </dgm:pt>
    <dgm:pt modelId="{1C12ED1F-FDEB-4F6C-AA07-05403DD4D408}" type="sibTrans" cxnId="{FA117C64-AE31-4009-A07B-E19018B2FFD7}">
      <dgm:prSet/>
      <dgm:spPr/>
      <dgm:t>
        <a:bodyPr/>
        <a:lstStyle/>
        <a:p>
          <a:endParaRPr lang="en-US"/>
        </a:p>
      </dgm:t>
    </dgm:pt>
    <dgm:pt modelId="{0C265C97-73DB-4BFC-B860-CF8A08DBDF18}">
      <dgm:prSet/>
      <dgm:spPr/>
      <dgm:t>
        <a:bodyPr/>
        <a:lstStyle/>
        <a:p>
          <a:r>
            <a:rPr lang="en-US"/>
            <a:t>In addition, substantial analysis of existing system was done for finding the solution of root cause identified.</a:t>
          </a:r>
        </a:p>
      </dgm:t>
    </dgm:pt>
    <dgm:pt modelId="{26E5AE95-10F9-455C-83F3-48E1365043C0}" type="parTrans" cxnId="{02E1903F-E8FE-4344-A61F-237195C5C86C}">
      <dgm:prSet/>
      <dgm:spPr/>
      <dgm:t>
        <a:bodyPr/>
        <a:lstStyle/>
        <a:p>
          <a:endParaRPr lang="en-US"/>
        </a:p>
      </dgm:t>
    </dgm:pt>
    <dgm:pt modelId="{675D5D0F-B2E9-45D4-A650-88942BE54C04}" type="sibTrans" cxnId="{02E1903F-E8FE-4344-A61F-237195C5C86C}">
      <dgm:prSet/>
      <dgm:spPr/>
      <dgm:t>
        <a:bodyPr/>
        <a:lstStyle/>
        <a:p>
          <a:endParaRPr lang="en-US"/>
        </a:p>
      </dgm:t>
    </dgm:pt>
    <dgm:pt modelId="{BFB52FFE-4A0B-442C-97ED-609495768B9B}">
      <dgm:prSet/>
      <dgm:spPr/>
      <dgm:t>
        <a:bodyPr/>
        <a:lstStyle/>
        <a:p>
          <a:r>
            <a:rPr lang="en-US"/>
            <a:t>Plant can be improved significantly by implementing six-sigma DMAIC methodology.</a:t>
          </a:r>
        </a:p>
      </dgm:t>
    </dgm:pt>
    <dgm:pt modelId="{D7387985-659F-4233-B303-6F2961BDE6C8}" type="parTrans" cxnId="{7AC30008-A286-4412-85DF-9B4D68B98630}">
      <dgm:prSet/>
      <dgm:spPr/>
      <dgm:t>
        <a:bodyPr/>
        <a:lstStyle/>
        <a:p>
          <a:endParaRPr lang="en-US"/>
        </a:p>
      </dgm:t>
    </dgm:pt>
    <dgm:pt modelId="{1BD302E1-0BED-4E56-B3FC-258B55F2573F}" type="sibTrans" cxnId="{7AC30008-A286-4412-85DF-9B4D68B98630}">
      <dgm:prSet/>
      <dgm:spPr/>
      <dgm:t>
        <a:bodyPr/>
        <a:lstStyle/>
        <a:p>
          <a:endParaRPr lang="en-US"/>
        </a:p>
      </dgm:t>
    </dgm:pt>
    <dgm:pt modelId="{2CF108A6-E62E-4650-B5DB-C0318ADD098F}">
      <dgm:prSet/>
      <dgm:spPr/>
      <dgm:t>
        <a:bodyPr/>
        <a:lstStyle/>
        <a:p>
          <a:r>
            <a:rPr lang="en-US"/>
            <a:t>The main aim of this study was to improve the process capability index of the bead splice, which is achieved by increasing the value of process capability index up to </a:t>
          </a:r>
          <a:r>
            <a:rPr lang="en-US" b="1"/>
            <a:t>2.60</a:t>
          </a:r>
          <a:r>
            <a:rPr lang="en-US"/>
            <a:t>.</a:t>
          </a:r>
        </a:p>
      </dgm:t>
    </dgm:pt>
    <dgm:pt modelId="{F85947E5-BEFA-4DE7-851F-2C8D1A0CF685}" type="parTrans" cxnId="{9A684E22-60AC-41DF-A24E-9181C2719D85}">
      <dgm:prSet/>
      <dgm:spPr/>
      <dgm:t>
        <a:bodyPr/>
        <a:lstStyle/>
        <a:p>
          <a:endParaRPr lang="en-US"/>
        </a:p>
      </dgm:t>
    </dgm:pt>
    <dgm:pt modelId="{45BDEAAD-C27B-4099-8895-DFB4FF88A338}" type="sibTrans" cxnId="{9A684E22-60AC-41DF-A24E-9181C2719D85}">
      <dgm:prSet/>
      <dgm:spPr/>
      <dgm:t>
        <a:bodyPr/>
        <a:lstStyle/>
        <a:p>
          <a:endParaRPr lang="en-US"/>
        </a:p>
      </dgm:t>
    </dgm:pt>
    <dgm:pt modelId="{60A2031C-B0C6-4A8B-95E0-D0A73E52C0AD}">
      <dgm:prSet/>
      <dgm:spPr/>
      <dgm:t>
        <a:bodyPr/>
        <a:lstStyle/>
        <a:p>
          <a:r>
            <a:rPr lang="en-US"/>
            <a:t>All the results are obtained using the MINITAB 2018 because of its ease of use.</a:t>
          </a:r>
        </a:p>
      </dgm:t>
    </dgm:pt>
    <dgm:pt modelId="{0F15F84B-DC39-4B7F-9A87-FDA00118C361}" type="parTrans" cxnId="{A8F79365-2819-40B7-8400-C396D8B6E3B1}">
      <dgm:prSet/>
      <dgm:spPr/>
      <dgm:t>
        <a:bodyPr/>
        <a:lstStyle/>
        <a:p>
          <a:endParaRPr lang="en-US"/>
        </a:p>
      </dgm:t>
    </dgm:pt>
    <dgm:pt modelId="{D8AAD857-4A7A-495B-89FF-6D8578760437}" type="sibTrans" cxnId="{A8F79365-2819-40B7-8400-C396D8B6E3B1}">
      <dgm:prSet/>
      <dgm:spPr/>
      <dgm:t>
        <a:bodyPr/>
        <a:lstStyle/>
        <a:p>
          <a:endParaRPr lang="en-US"/>
        </a:p>
      </dgm:t>
    </dgm:pt>
    <dgm:pt modelId="{B146363A-7DA4-4875-A7AD-B43FFD0CED64}" type="pres">
      <dgm:prSet presAssocID="{3C3460FF-65F0-449A-B3AC-823433778F22}" presName="vert0" presStyleCnt="0">
        <dgm:presLayoutVars>
          <dgm:dir/>
          <dgm:animOne val="branch"/>
          <dgm:animLvl val="lvl"/>
        </dgm:presLayoutVars>
      </dgm:prSet>
      <dgm:spPr/>
    </dgm:pt>
    <dgm:pt modelId="{72C749C3-5291-4DB8-8AF1-E0B08BF22494}" type="pres">
      <dgm:prSet presAssocID="{20724EDE-8C97-414A-8D19-0C59B52FAD45}" presName="thickLine" presStyleLbl="alignNode1" presStyleIdx="0" presStyleCnt="5"/>
      <dgm:spPr/>
    </dgm:pt>
    <dgm:pt modelId="{A168B4D9-E763-4DEB-BCAC-562B18BE0F3E}" type="pres">
      <dgm:prSet presAssocID="{20724EDE-8C97-414A-8D19-0C59B52FAD45}" presName="horz1" presStyleCnt="0"/>
      <dgm:spPr/>
    </dgm:pt>
    <dgm:pt modelId="{A87FB40B-67FE-4CD3-9BBE-7233F5732D93}" type="pres">
      <dgm:prSet presAssocID="{20724EDE-8C97-414A-8D19-0C59B52FAD45}" presName="tx1" presStyleLbl="revTx" presStyleIdx="0" presStyleCnt="5"/>
      <dgm:spPr/>
    </dgm:pt>
    <dgm:pt modelId="{C3419E11-0842-4B29-BBA8-5CE5B2C498D3}" type="pres">
      <dgm:prSet presAssocID="{20724EDE-8C97-414A-8D19-0C59B52FAD45}" presName="vert1" presStyleCnt="0"/>
      <dgm:spPr/>
    </dgm:pt>
    <dgm:pt modelId="{2900244F-9A90-4444-A290-0E12085C034C}" type="pres">
      <dgm:prSet presAssocID="{0C265C97-73DB-4BFC-B860-CF8A08DBDF18}" presName="thickLine" presStyleLbl="alignNode1" presStyleIdx="1" presStyleCnt="5"/>
      <dgm:spPr/>
    </dgm:pt>
    <dgm:pt modelId="{48CB8766-D42D-4B71-BA95-9F1D6812E6FA}" type="pres">
      <dgm:prSet presAssocID="{0C265C97-73DB-4BFC-B860-CF8A08DBDF18}" presName="horz1" presStyleCnt="0"/>
      <dgm:spPr/>
    </dgm:pt>
    <dgm:pt modelId="{F4491E4A-C04C-455C-A88D-48DA515EFB40}" type="pres">
      <dgm:prSet presAssocID="{0C265C97-73DB-4BFC-B860-CF8A08DBDF18}" presName="tx1" presStyleLbl="revTx" presStyleIdx="1" presStyleCnt="5"/>
      <dgm:spPr/>
    </dgm:pt>
    <dgm:pt modelId="{5E5C923A-B6EB-4B8A-9731-EA5F9A53E53B}" type="pres">
      <dgm:prSet presAssocID="{0C265C97-73DB-4BFC-B860-CF8A08DBDF18}" presName="vert1" presStyleCnt="0"/>
      <dgm:spPr/>
    </dgm:pt>
    <dgm:pt modelId="{70B1E66C-1D14-432F-880B-AF5F49E8602F}" type="pres">
      <dgm:prSet presAssocID="{BFB52FFE-4A0B-442C-97ED-609495768B9B}" presName="thickLine" presStyleLbl="alignNode1" presStyleIdx="2" presStyleCnt="5"/>
      <dgm:spPr/>
    </dgm:pt>
    <dgm:pt modelId="{B9D60DC5-463C-4A4A-942F-1AEA232B4F4A}" type="pres">
      <dgm:prSet presAssocID="{BFB52FFE-4A0B-442C-97ED-609495768B9B}" presName="horz1" presStyleCnt="0"/>
      <dgm:spPr/>
    </dgm:pt>
    <dgm:pt modelId="{B67C34C9-5872-4DC2-A1FF-334C6CCCA144}" type="pres">
      <dgm:prSet presAssocID="{BFB52FFE-4A0B-442C-97ED-609495768B9B}" presName="tx1" presStyleLbl="revTx" presStyleIdx="2" presStyleCnt="5"/>
      <dgm:spPr/>
    </dgm:pt>
    <dgm:pt modelId="{F99EC06A-E79D-471E-BFBC-229302FAC746}" type="pres">
      <dgm:prSet presAssocID="{BFB52FFE-4A0B-442C-97ED-609495768B9B}" presName="vert1" presStyleCnt="0"/>
      <dgm:spPr/>
    </dgm:pt>
    <dgm:pt modelId="{08D14072-8BA5-48BA-A5AD-E343F3464618}" type="pres">
      <dgm:prSet presAssocID="{2CF108A6-E62E-4650-B5DB-C0318ADD098F}" presName="thickLine" presStyleLbl="alignNode1" presStyleIdx="3" presStyleCnt="5"/>
      <dgm:spPr/>
    </dgm:pt>
    <dgm:pt modelId="{AAADA23F-4744-41D5-AEAC-3271AAD539F2}" type="pres">
      <dgm:prSet presAssocID="{2CF108A6-E62E-4650-B5DB-C0318ADD098F}" presName="horz1" presStyleCnt="0"/>
      <dgm:spPr/>
    </dgm:pt>
    <dgm:pt modelId="{536226EC-A080-4B42-A14B-B628463BCF5D}" type="pres">
      <dgm:prSet presAssocID="{2CF108A6-E62E-4650-B5DB-C0318ADD098F}" presName="tx1" presStyleLbl="revTx" presStyleIdx="3" presStyleCnt="5"/>
      <dgm:spPr/>
    </dgm:pt>
    <dgm:pt modelId="{1448CBE8-A9AD-434F-B787-7C63F0F2EF43}" type="pres">
      <dgm:prSet presAssocID="{2CF108A6-E62E-4650-B5DB-C0318ADD098F}" presName="vert1" presStyleCnt="0"/>
      <dgm:spPr/>
    </dgm:pt>
    <dgm:pt modelId="{92147FDB-7A20-4CDC-9194-D42E1B089D92}" type="pres">
      <dgm:prSet presAssocID="{60A2031C-B0C6-4A8B-95E0-D0A73E52C0AD}" presName="thickLine" presStyleLbl="alignNode1" presStyleIdx="4" presStyleCnt="5"/>
      <dgm:spPr/>
    </dgm:pt>
    <dgm:pt modelId="{193D3AEF-00C2-40CF-9D9E-3A006A58B423}" type="pres">
      <dgm:prSet presAssocID="{60A2031C-B0C6-4A8B-95E0-D0A73E52C0AD}" presName="horz1" presStyleCnt="0"/>
      <dgm:spPr/>
    </dgm:pt>
    <dgm:pt modelId="{DFCE5C3E-9CD0-4D21-B085-3FCA8EBD7DCC}" type="pres">
      <dgm:prSet presAssocID="{60A2031C-B0C6-4A8B-95E0-D0A73E52C0AD}" presName="tx1" presStyleLbl="revTx" presStyleIdx="4" presStyleCnt="5"/>
      <dgm:spPr/>
    </dgm:pt>
    <dgm:pt modelId="{779ED37F-6733-455A-927F-720B5C750C4D}" type="pres">
      <dgm:prSet presAssocID="{60A2031C-B0C6-4A8B-95E0-D0A73E52C0AD}" presName="vert1" presStyleCnt="0"/>
      <dgm:spPr/>
    </dgm:pt>
  </dgm:ptLst>
  <dgm:cxnLst>
    <dgm:cxn modelId="{7AC30008-A286-4412-85DF-9B4D68B98630}" srcId="{3C3460FF-65F0-449A-B3AC-823433778F22}" destId="{BFB52FFE-4A0B-442C-97ED-609495768B9B}" srcOrd="2" destOrd="0" parTransId="{D7387985-659F-4233-B303-6F2961BDE6C8}" sibTransId="{1BD302E1-0BED-4E56-B3FC-258B55F2573F}"/>
    <dgm:cxn modelId="{9A684E22-60AC-41DF-A24E-9181C2719D85}" srcId="{3C3460FF-65F0-449A-B3AC-823433778F22}" destId="{2CF108A6-E62E-4650-B5DB-C0318ADD098F}" srcOrd="3" destOrd="0" parTransId="{F85947E5-BEFA-4DE7-851F-2C8D1A0CF685}" sibTransId="{45BDEAAD-C27B-4099-8895-DFB4FF88A338}"/>
    <dgm:cxn modelId="{59479D36-7DB8-469E-8381-65EDE46F1B3B}" type="presOf" srcId="{3C3460FF-65F0-449A-B3AC-823433778F22}" destId="{B146363A-7DA4-4875-A7AD-B43FFD0CED64}" srcOrd="0" destOrd="0" presId="urn:microsoft.com/office/officeart/2008/layout/LinedList"/>
    <dgm:cxn modelId="{02E1903F-E8FE-4344-A61F-237195C5C86C}" srcId="{3C3460FF-65F0-449A-B3AC-823433778F22}" destId="{0C265C97-73DB-4BFC-B860-CF8A08DBDF18}" srcOrd="1" destOrd="0" parTransId="{26E5AE95-10F9-455C-83F3-48E1365043C0}" sibTransId="{675D5D0F-B2E9-45D4-A650-88942BE54C04}"/>
    <dgm:cxn modelId="{20FD4160-BA0E-4547-A18E-683D7F62A532}" type="presOf" srcId="{60A2031C-B0C6-4A8B-95E0-D0A73E52C0AD}" destId="{DFCE5C3E-9CD0-4D21-B085-3FCA8EBD7DCC}" srcOrd="0" destOrd="0" presId="urn:microsoft.com/office/officeart/2008/layout/LinedList"/>
    <dgm:cxn modelId="{FA117C64-AE31-4009-A07B-E19018B2FFD7}" srcId="{3C3460FF-65F0-449A-B3AC-823433778F22}" destId="{20724EDE-8C97-414A-8D19-0C59B52FAD45}" srcOrd="0" destOrd="0" parTransId="{E6AD793A-6CB5-41B2-AD42-BCE40B548B27}" sibTransId="{1C12ED1F-FDEB-4F6C-AA07-05403DD4D408}"/>
    <dgm:cxn modelId="{A8F79365-2819-40B7-8400-C396D8B6E3B1}" srcId="{3C3460FF-65F0-449A-B3AC-823433778F22}" destId="{60A2031C-B0C6-4A8B-95E0-D0A73E52C0AD}" srcOrd="4" destOrd="0" parTransId="{0F15F84B-DC39-4B7F-9A87-FDA00118C361}" sibTransId="{D8AAD857-4A7A-495B-89FF-6D8578760437}"/>
    <dgm:cxn modelId="{AF35C46B-8D25-4FE4-8E38-68B6CFDCE6F1}" type="presOf" srcId="{BFB52FFE-4A0B-442C-97ED-609495768B9B}" destId="{B67C34C9-5872-4DC2-A1FF-334C6CCCA144}" srcOrd="0" destOrd="0" presId="urn:microsoft.com/office/officeart/2008/layout/LinedList"/>
    <dgm:cxn modelId="{8FCCAF56-8FF7-4A46-ADA9-1CDD85A89060}" type="presOf" srcId="{0C265C97-73DB-4BFC-B860-CF8A08DBDF18}" destId="{F4491E4A-C04C-455C-A88D-48DA515EFB40}" srcOrd="0" destOrd="0" presId="urn:microsoft.com/office/officeart/2008/layout/LinedList"/>
    <dgm:cxn modelId="{96193594-AD4C-4B71-8CCF-2FAAFC51FDA4}" type="presOf" srcId="{20724EDE-8C97-414A-8D19-0C59B52FAD45}" destId="{A87FB40B-67FE-4CD3-9BBE-7233F5732D93}" srcOrd="0" destOrd="0" presId="urn:microsoft.com/office/officeart/2008/layout/LinedList"/>
    <dgm:cxn modelId="{63343CD8-F24A-4FCB-AC63-FE70E1CCF4EC}" type="presOf" srcId="{2CF108A6-E62E-4650-B5DB-C0318ADD098F}" destId="{536226EC-A080-4B42-A14B-B628463BCF5D}" srcOrd="0" destOrd="0" presId="urn:microsoft.com/office/officeart/2008/layout/LinedList"/>
    <dgm:cxn modelId="{6870BBA6-52D7-416F-A0C5-E840C7D19E6F}" type="presParOf" srcId="{B146363A-7DA4-4875-A7AD-B43FFD0CED64}" destId="{72C749C3-5291-4DB8-8AF1-E0B08BF22494}" srcOrd="0" destOrd="0" presId="urn:microsoft.com/office/officeart/2008/layout/LinedList"/>
    <dgm:cxn modelId="{D34DA0B9-6169-42C6-83BA-778610E8350C}" type="presParOf" srcId="{B146363A-7DA4-4875-A7AD-B43FFD0CED64}" destId="{A168B4D9-E763-4DEB-BCAC-562B18BE0F3E}" srcOrd="1" destOrd="0" presId="urn:microsoft.com/office/officeart/2008/layout/LinedList"/>
    <dgm:cxn modelId="{26256298-6A4F-4654-88C8-73789DEF21B7}" type="presParOf" srcId="{A168B4D9-E763-4DEB-BCAC-562B18BE0F3E}" destId="{A87FB40B-67FE-4CD3-9BBE-7233F5732D93}" srcOrd="0" destOrd="0" presId="urn:microsoft.com/office/officeart/2008/layout/LinedList"/>
    <dgm:cxn modelId="{0FD704C4-8A39-4A68-8904-23F0040C3BFE}" type="presParOf" srcId="{A168B4D9-E763-4DEB-BCAC-562B18BE0F3E}" destId="{C3419E11-0842-4B29-BBA8-5CE5B2C498D3}" srcOrd="1" destOrd="0" presId="urn:microsoft.com/office/officeart/2008/layout/LinedList"/>
    <dgm:cxn modelId="{3E332A1B-F7FB-46D4-B935-E79CD7F237B7}" type="presParOf" srcId="{B146363A-7DA4-4875-A7AD-B43FFD0CED64}" destId="{2900244F-9A90-4444-A290-0E12085C034C}" srcOrd="2" destOrd="0" presId="urn:microsoft.com/office/officeart/2008/layout/LinedList"/>
    <dgm:cxn modelId="{3D506B28-9DFE-4EFE-BA0F-01EBE87DFF24}" type="presParOf" srcId="{B146363A-7DA4-4875-A7AD-B43FFD0CED64}" destId="{48CB8766-D42D-4B71-BA95-9F1D6812E6FA}" srcOrd="3" destOrd="0" presId="urn:microsoft.com/office/officeart/2008/layout/LinedList"/>
    <dgm:cxn modelId="{6C91F41C-47B0-4309-93A9-F3ACA6C81251}" type="presParOf" srcId="{48CB8766-D42D-4B71-BA95-9F1D6812E6FA}" destId="{F4491E4A-C04C-455C-A88D-48DA515EFB40}" srcOrd="0" destOrd="0" presId="urn:microsoft.com/office/officeart/2008/layout/LinedList"/>
    <dgm:cxn modelId="{3539ABC8-CB09-4433-84FC-4984BC8C9742}" type="presParOf" srcId="{48CB8766-D42D-4B71-BA95-9F1D6812E6FA}" destId="{5E5C923A-B6EB-4B8A-9731-EA5F9A53E53B}" srcOrd="1" destOrd="0" presId="urn:microsoft.com/office/officeart/2008/layout/LinedList"/>
    <dgm:cxn modelId="{1EDFC5B1-6ACF-4B3B-B2FE-568A2F82075A}" type="presParOf" srcId="{B146363A-7DA4-4875-A7AD-B43FFD0CED64}" destId="{70B1E66C-1D14-432F-880B-AF5F49E8602F}" srcOrd="4" destOrd="0" presId="urn:microsoft.com/office/officeart/2008/layout/LinedList"/>
    <dgm:cxn modelId="{487505B0-6FAC-4C95-BFF1-D9AE95D2CFA8}" type="presParOf" srcId="{B146363A-7DA4-4875-A7AD-B43FFD0CED64}" destId="{B9D60DC5-463C-4A4A-942F-1AEA232B4F4A}" srcOrd="5" destOrd="0" presId="urn:microsoft.com/office/officeart/2008/layout/LinedList"/>
    <dgm:cxn modelId="{049116B2-DFC0-4F8B-A6FB-10EE14C6FA8A}" type="presParOf" srcId="{B9D60DC5-463C-4A4A-942F-1AEA232B4F4A}" destId="{B67C34C9-5872-4DC2-A1FF-334C6CCCA144}" srcOrd="0" destOrd="0" presId="urn:microsoft.com/office/officeart/2008/layout/LinedList"/>
    <dgm:cxn modelId="{04D569DC-E5DD-4F6F-864C-7A3E06DCB19E}" type="presParOf" srcId="{B9D60DC5-463C-4A4A-942F-1AEA232B4F4A}" destId="{F99EC06A-E79D-471E-BFBC-229302FAC746}" srcOrd="1" destOrd="0" presId="urn:microsoft.com/office/officeart/2008/layout/LinedList"/>
    <dgm:cxn modelId="{615D9FCA-E802-48AF-90E3-BE519D6AF8E3}" type="presParOf" srcId="{B146363A-7DA4-4875-A7AD-B43FFD0CED64}" destId="{08D14072-8BA5-48BA-A5AD-E343F3464618}" srcOrd="6" destOrd="0" presId="urn:microsoft.com/office/officeart/2008/layout/LinedList"/>
    <dgm:cxn modelId="{7EEF74A6-9382-4CAB-8969-CB886033AA99}" type="presParOf" srcId="{B146363A-7DA4-4875-A7AD-B43FFD0CED64}" destId="{AAADA23F-4744-41D5-AEAC-3271AAD539F2}" srcOrd="7" destOrd="0" presId="urn:microsoft.com/office/officeart/2008/layout/LinedList"/>
    <dgm:cxn modelId="{4E07FE95-3D35-400E-AD1E-E2F95B0D8D9D}" type="presParOf" srcId="{AAADA23F-4744-41D5-AEAC-3271AAD539F2}" destId="{536226EC-A080-4B42-A14B-B628463BCF5D}" srcOrd="0" destOrd="0" presId="urn:microsoft.com/office/officeart/2008/layout/LinedList"/>
    <dgm:cxn modelId="{C409987B-5770-4B21-905B-B4A8177D5D3A}" type="presParOf" srcId="{AAADA23F-4744-41D5-AEAC-3271AAD539F2}" destId="{1448CBE8-A9AD-434F-B787-7C63F0F2EF43}" srcOrd="1" destOrd="0" presId="urn:microsoft.com/office/officeart/2008/layout/LinedList"/>
    <dgm:cxn modelId="{E16384F5-1E3D-406F-82FF-472DE0DE6FAD}" type="presParOf" srcId="{B146363A-7DA4-4875-A7AD-B43FFD0CED64}" destId="{92147FDB-7A20-4CDC-9194-D42E1B089D92}" srcOrd="8" destOrd="0" presId="urn:microsoft.com/office/officeart/2008/layout/LinedList"/>
    <dgm:cxn modelId="{9A5D3B4E-B98C-4D6B-85B3-F9BC75FC8CE6}" type="presParOf" srcId="{B146363A-7DA4-4875-A7AD-B43FFD0CED64}" destId="{193D3AEF-00C2-40CF-9D9E-3A006A58B423}" srcOrd="9" destOrd="0" presId="urn:microsoft.com/office/officeart/2008/layout/LinedList"/>
    <dgm:cxn modelId="{78F2655E-AC5B-4E72-B876-A0E8AC6D44E0}" type="presParOf" srcId="{193D3AEF-00C2-40CF-9D9E-3A006A58B423}" destId="{DFCE5C3E-9CD0-4D21-B085-3FCA8EBD7DCC}" srcOrd="0" destOrd="0" presId="urn:microsoft.com/office/officeart/2008/layout/LinedList"/>
    <dgm:cxn modelId="{62597B23-5C85-40DE-8240-1E7D4686E1B0}" type="presParOf" srcId="{193D3AEF-00C2-40CF-9D9E-3A006A58B423}" destId="{779ED37F-6733-455A-927F-720B5C750C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D6068-C328-46C7-BC4D-8353B83335AE}">
      <dsp:nvSpPr>
        <dsp:cNvPr id="0" name=""/>
        <dsp:cNvSpPr/>
      </dsp:nvSpPr>
      <dsp:spPr>
        <a:xfrm>
          <a:off x="0" y="60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E07E3-F05C-4230-9A8D-CA66BCBA759B}">
      <dsp:nvSpPr>
        <dsp:cNvPr id="0" name=""/>
        <dsp:cNvSpPr/>
      </dsp:nvSpPr>
      <dsp:spPr>
        <a:xfrm>
          <a:off x="0" y="600"/>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Objective</a:t>
          </a:r>
        </a:p>
      </dsp:txBody>
      <dsp:txXfrm>
        <a:off x="0" y="600"/>
        <a:ext cx="5641974" cy="702864"/>
      </dsp:txXfrm>
    </dsp:sp>
    <dsp:sp modelId="{E7F3B768-FACA-4033-8247-E0721C90F164}">
      <dsp:nvSpPr>
        <dsp:cNvPr id="0" name=""/>
        <dsp:cNvSpPr/>
      </dsp:nvSpPr>
      <dsp:spPr>
        <a:xfrm>
          <a:off x="0" y="703464"/>
          <a:ext cx="5641974" cy="0"/>
        </a:xfrm>
        <a:prstGeom prst="line">
          <a:avLst/>
        </a:prstGeom>
        <a:solidFill>
          <a:schemeClr val="accent2">
            <a:hueOff val="-220562"/>
            <a:satOff val="249"/>
            <a:lumOff val="588"/>
            <a:alphaOff val="0"/>
          </a:schemeClr>
        </a:solidFill>
        <a:ln w="15875" cap="flat" cmpd="sng" algn="ctr">
          <a:solidFill>
            <a:schemeClr val="accent2">
              <a:hueOff val="-220562"/>
              <a:satOff val="249"/>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565F1-B9E9-4E8E-89F8-91B0EACC214A}">
      <dsp:nvSpPr>
        <dsp:cNvPr id="0" name=""/>
        <dsp:cNvSpPr/>
      </dsp:nvSpPr>
      <dsp:spPr>
        <a:xfrm>
          <a:off x="0" y="703464"/>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Introduction</a:t>
          </a:r>
        </a:p>
      </dsp:txBody>
      <dsp:txXfrm>
        <a:off x="0" y="703464"/>
        <a:ext cx="5641974" cy="702864"/>
      </dsp:txXfrm>
    </dsp:sp>
    <dsp:sp modelId="{3FB01431-E41E-44E4-9D71-E2282AF9609B}">
      <dsp:nvSpPr>
        <dsp:cNvPr id="0" name=""/>
        <dsp:cNvSpPr/>
      </dsp:nvSpPr>
      <dsp:spPr>
        <a:xfrm>
          <a:off x="0" y="1406328"/>
          <a:ext cx="564197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0D40B-6286-4692-957B-421C60A09469}">
      <dsp:nvSpPr>
        <dsp:cNvPr id="0" name=""/>
        <dsp:cNvSpPr/>
      </dsp:nvSpPr>
      <dsp:spPr>
        <a:xfrm>
          <a:off x="0" y="1406328"/>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Six Sigma</a:t>
          </a:r>
        </a:p>
      </dsp:txBody>
      <dsp:txXfrm>
        <a:off x="0" y="1406328"/>
        <a:ext cx="5641974" cy="702864"/>
      </dsp:txXfrm>
    </dsp:sp>
    <dsp:sp modelId="{7C60B75A-1FA4-427E-9E4D-D94E6722BCAA}">
      <dsp:nvSpPr>
        <dsp:cNvPr id="0" name=""/>
        <dsp:cNvSpPr/>
      </dsp:nvSpPr>
      <dsp:spPr>
        <a:xfrm>
          <a:off x="0" y="2109192"/>
          <a:ext cx="564197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1495F-D255-4479-8FD0-D3B1EFB8F73A}">
      <dsp:nvSpPr>
        <dsp:cNvPr id="0" name=""/>
        <dsp:cNvSpPr/>
      </dsp:nvSpPr>
      <dsp:spPr>
        <a:xfrm>
          <a:off x="0" y="2109192"/>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DMAIC</a:t>
          </a:r>
        </a:p>
      </dsp:txBody>
      <dsp:txXfrm>
        <a:off x="0" y="2109192"/>
        <a:ext cx="5641974" cy="702864"/>
      </dsp:txXfrm>
    </dsp:sp>
    <dsp:sp modelId="{607D037D-D915-4D8A-82DB-81791C3C622B}">
      <dsp:nvSpPr>
        <dsp:cNvPr id="0" name=""/>
        <dsp:cNvSpPr/>
      </dsp:nvSpPr>
      <dsp:spPr>
        <a:xfrm>
          <a:off x="0" y="2812057"/>
          <a:ext cx="564197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8A20D-5075-4B4C-98E5-B03110189D36}">
      <dsp:nvSpPr>
        <dsp:cNvPr id="0" name=""/>
        <dsp:cNvSpPr/>
      </dsp:nvSpPr>
      <dsp:spPr>
        <a:xfrm>
          <a:off x="0" y="2812057"/>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Methodology</a:t>
          </a:r>
        </a:p>
      </dsp:txBody>
      <dsp:txXfrm>
        <a:off x="0" y="2812057"/>
        <a:ext cx="5641974" cy="702864"/>
      </dsp:txXfrm>
    </dsp:sp>
    <dsp:sp modelId="{362486CF-BA62-4127-9C42-87CA17204FFA}">
      <dsp:nvSpPr>
        <dsp:cNvPr id="0" name=""/>
        <dsp:cNvSpPr/>
      </dsp:nvSpPr>
      <dsp:spPr>
        <a:xfrm>
          <a:off x="0" y="3514921"/>
          <a:ext cx="5641974" cy="0"/>
        </a:xfrm>
        <a:prstGeom prst="line">
          <a:avLst/>
        </a:prstGeom>
        <a:solidFill>
          <a:schemeClr val="accent2">
            <a:hueOff val="-1102811"/>
            <a:satOff val="1243"/>
            <a:lumOff val="2942"/>
            <a:alphaOff val="0"/>
          </a:schemeClr>
        </a:solidFill>
        <a:ln w="15875" cap="flat" cmpd="sng" algn="ctr">
          <a:solidFill>
            <a:schemeClr val="accent2">
              <a:hueOff val="-1102811"/>
              <a:satOff val="1243"/>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B90F9-813A-4743-95D3-9CBC6E23372E}">
      <dsp:nvSpPr>
        <dsp:cNvPr id="0" name=""/>
        <dsp:cNvSpPr/>
      </dsp:nvSpPr>
      <dsp:spPr>
        <a:xfrm>
          <a:off x="0" y="3514921"/>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Results</a:t>
          </a:r>
        </a:p>
      </dsp:txBody>
      <dsp:txXfrm>
        <a:off x="0" y="3514921"/>
        <a:ext cx="5641974" cy="702864"/>
      </dsp:txXfrm>
    </dsp:sp>
    <dsp:sp modelId="{8A4475BE-3B38-402D-A4CC-BB924F0BDDAA}">
      <dsp:nvSpPr>
        <dsp:cNvPr id="0" name=""/>
        <dsp:cNvSpPr/>
      </dsp:nvSpPr>
      <dsp:spPr>
        <a:xfrm>
          <a:off x="0" y="4217785"/>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8566D-6EFF-4B88-B67F-2AD1E73334D5}">
      <dsp:nvSpPr>
        <dsp:cNvPr id="0" name=""/>
        <dsp:cNvSpPr/>
      </dsp:nvSpPr>
      <dsp:spPr>
        <a:xfrm>
          <a:off x="0" y="4217785"/>
          <a:ext cx="5641974" cy="702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Conclusion</a:t>
          </a:r>
        </a:p>
      </dsp:txBody>
      <dsp:txXfrm>
        <a:off x="0" y="4217785"/>
        <a:ext cx="5641974" cy="702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5C269-215C-42BC-9FDA-BC9AF782CA4F}">
      <dsp:nvSpPr>
        <dsp:cNvPr id="0" name=""/>
        <dsp:cNvSpPr/>
      </dsp:nvSpPr>
      <dsp:spPr>
        <a:xfrm>
          <a:off x="0" y="2402"/>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1CF6E-B0C3-4ABB-B0D5-16A883D079B0}">
      <dsp:nvSpPr>
        <dsp:cNvPr id="0" name=""/>
        <dsp:cNvSpPr/>
      </dsp:nvSpPr>
      <dsp:spPr>
        <a:xfrm>
          <a:off x="0" y="240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kern="1200" dirty="0"/>
            <a:t>To analyze the use of six sigma in tire manufacturing</a:t>
          </a:r>
        </a:p>
      </dsp:txBody>
      <dsp:txXfrm>
        <a:off x="0" y="2402"/>
        <a:ext cx="5641974" cy="1638814"/>
      </dsp:txXfrm>
    </dsp:sp>
    <dsp:sp modelId="{92CA2EE3-3649-4F75-A55C-91C19AA5F11C}">
      <dsp:nvSpPr>
        <dsp:cNvPr id="0" name=""/>
        <dsp:cNvSpPr/>
      </dsp:nvSpPr>
      <dsp:spPr>
        <a:xfrm>
          <a:off x="0" y="1641217"/>
          <a:ext cx="564197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0AC14-3552-4E12-93F3-47FB88FE23A9}">
      <dsp:nvSpPr>
        <dsp:cNvPr id="0" name=""/>
        <dsp:cNvSpPr/>
      </dsp:nvSpPr>
      <dsp:spPr>
        <a:xfrm>
          <a:off x="0" y="1641217"/>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kern="1200" dirty="0"/>
            <a:t>To be familiar with basic techniques like probability plots, process capability index </a:t>
          </a:r>
          <a:r>
            <a:rPr lang="en-US" sz="2800" kern="1200" dirty="0" err="1"/>
            <a:t>Cpk</a:t>
          </a:r>
          <a:r>
            <a:rPr lang="en-US" sz="2800" kern="1200" dirty="0"/>
            <a:t>, X bar and R charts, run charts etc.</a:t>
          </a:r>
        </a:p>
      </dsp:txBody>
      <dsp:txXfrm>
        <a:off x="0" y="1641217"/>
        <a:ext cx="5641974" cy="1638814"/>
      </dsp:txXfrm>
    </dsp:sp>
    <dsp:sp modelId="{B4BCEF1B-04DA-452C-BD8A-AEEAA1A8EDA8}">
      <dsp:nvSpPr>
        <dsp:cNvPr id="0" name=""/>
        <dsp:cNvSpPr/>
      </dsp:nvSpPr>
      <dsp:spPr>
        <a:xfrm>
          <a:off x="0" y="3280032"/>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82414-7022-40E9-B062-6E11965033DF}">
      <dsp:nvSpPr>
        <dsp:cNvPr id="0" name=""/>
        <dsp:cNvSpPr/>
      </dsp:nvSpPr>
      <dsp:spPr>
        <a:xfrm>
          <a:off x="0" y="328003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kern="1200" dirty="0"/>
            <a:t>To get a in detail knowledge related to our subject of Metrology and Statistical quality control.</a:t>
          </a:r>
        </a:p>
      </dsp:txBody>
      <dsp:txXfrm>
        <a:off x="0" y="3280032"/>
        <a:ext cx="5641974" cy="1638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04F7F-3486-485E-9B72-B921D54C953B}">
      <dsp:nvSpPr>
        <dsp:cNvPr id="0" name=""/>
        <dsp:cNvSpPr/>
      </dsp:nvSpPr>
      <dsp:spPr>
        <a:xfrm>
          <a:off x="0" y="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5D98CA-FEC9-43C7-BDFA-15608D25C68C}">
      <dsp:nvSpPr>
        <dsp:cNvPr id="0" name=""/>
        <dsp:cNvSpPr/>
      </dsp:nvSpPr>
      <dsp:spPr>
        <a:xfrm>
          <a:off x="0" y="0"/>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First</a:t>
          </a:r>
          <a:r>
            <a:rPr lang="en-US" sz="1800" kern="1200"/>
            <a:t> cause of the problem was bead splice setting on higher side caused by slippage of bead tape from gripper. The slippage of bead tape from gripper was generated due to worn out of the griper key.</a:t>
          </a:r>
        </a:p>
      </dsp:txBody>
      <dsp:txXfrm>
        <a:off x="0" y="0"/>
        <a:ext cx="5641974" cy="1230312"/>
      </dsp:txXfrm>
    </dsp:sp>
    <dsp:sp modelId="{CF49774E-5946-4E50-B805-3BAEF23A3E65}">
      <dsp:nvSpPr>
        <dsp:cNvPr id="0" name=""/>
        <dsp:cNvSpPr/>
      </dsp:nvSpPr>
      <dsp:spPr>
        <a:xfrm>
          <a:off x="0" y="1230312"/>
          <a:ext cx="5641974"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37AC5-EDB0-4008-BC7C-163AD05141E5}">
      <dsp:nvSpPr>
        <dsp:cNvPr id="0" name=""/>
        <dsp:cNvSpPr/>
      </dsp:nvSpPr>
      <dsp:spPr>
        <a:xfrm>
          <a:off x="0" y="1230312"/>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Second</a:t>
          </a:r>
          <a:r>
            <a:rPr lang="en-US" sz="1800" kern="1200"/>
            <a:t> cause was variation in the advancer setting caused due to change in skill of worker. This man-to-man variation was caused due to lack of the standard setup guidelines available.</a:t>
          </a:r>
        </a:p>
      </dsp:txBody>
      <dsp:txXfrm>
        <a:off x="0" y="1230312"/>
        <a:ext cx="5641974" cy="1230312"/>
      </dsp:txXfrm>
    </dsp:sp>
    <dsp:sp modelId="{A11A3681-69B3-43A5-AAFF-D9A176B080BC}">
      <dsp:nvSpPr>
        <dsp:cNvPr id="0" name=""/>
        <dsp:cNvSpPr/>
      </dsp:nvSpPr>
      <dsp:spPr>
        <a:xfrm>
          <a:off x="0" y="2460625"/>
          <a:ext cx="5641974"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07F73-0C90-424D-A079-6F0D19F9EAE8}">
      <dsp:nvSpPr>
        <dsp:cNvPr id="0" name=""/>
        <dsp:cNvSpPr/>
      </dsp:nvSpPr>
      <dsp:spPr>
        <a:xfrm>
          <a:off x="0" y="2460625"/>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a:t>
          </a:r>
          <a:r>
            <a:rPr lang="en-US" sz="1800" b="1" kern="1200"/>
            <a:t>third</a:t>
          </a:r>
          <a:r>
            <a:rPr lang="en-US" sz="1800" kern="1200"/>
            <a:t> cause was related to the frequency of sensor setting. Setting of sensors is required frequently as the former diameter changes. However, due to non-availability of guideline, sensor setting could not change frequently.</a:t>
          </a:r>
        </a:p>
      </dsp:txBody>
      <dsp:txXfrm>
        <a:off x="0" y="2460625"/>
        <a:ext cx="5641974" cy="1230312"/>
      </dsp:txXfrm>
    </dsp:sp>
    <dsp:sp modelId="{2A86FA04-89C4-41BD-BD48-E645633EB958}">
      <dsp:nvSpPr>
        <dsp:cNvPr id="0" name=""/>
        <dsp:cNvSpPr/>
      </dsp:nvSpPr>
      <dsp:spPr>
        <a:xfrm>
          <a:off x="0" y="3690937"/>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CBEDE-E7CC-44DA-8F14-04FB134C6525}">
      <dsp:nvSpPr>
        <dsp:cNvPr id="0" name=""/>
        <dsp:cNvSpPr/>
      </dsp:nvSpPr>
      <dsp:spPr>
        <a:xfrm>
          <a:off x="0" y="3690937"/>
          <a:ext cx="5641974"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a:t>
          </a:r>
          <a:r>
            <a:rPr lang="en-US" sz="1800" b="1" kern="1200"/>
            <a:t>last</a:t>
          </a:r>
          <a:r>
            <a:rPr lang="en-US" sz="1800" kern="1200"/>
            <a:t> cause was identified that the workers were not using the measuring tape.</a:t>
          </a:r>
        </a:p>
      </dsp:txBody>
      <dsp:txXfrm>
        <a:off x="0" y="3690937"/>
        <a:ext cx="5641974" cy="1230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0A55E-DEA5-4715-BF9C-3009A3233767}">
      <dsp:nvSpPr>
        <dsp:cNvPr id="0" name=""/>
        <dsp:cNvSpPr/>
      </dsp:nvSpPr>
      <dsp:spPr>
        <a:xfrm>
          <a:off x="0" y="2402"/>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CEC22-D9EE-402C-9E31-2A9D3859FC22}">
      <dsp:nvSpPr>
        <dsp:cNvPr id="0" name=""/>
        <dsp:cNvSpPr/>
      </dsp:nvSpPr>
      <dsp:spPr>
        <a:xfrm>
          <a:off x="0" y="240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After implementing these corrective actions, again observations were taken to measure the process performance.</a:t>
          </a:r>
        </a:p>
      </dsp:txBody>
      <dsp:txXfrm>
        <a:off x="0" y="2402"/>
        <a:ext cx="5641974" cy="1638814"/>
      </dsp:txXfrm>
    </dsp:sp>
    <dsp:sp modelId="{360DA307-20ED-43B6-8DBE-BD695AF032CF}">
      <dsp:nvSpPr>
        <dsp:cNvPr id="0" name=""/>
        <dsp:cNvSpPr/>
      </dsp:nvSpPr>
      <dsp:spPr>
        <a:xfrm>
          <a:off x="0" y="1641217"/>
          <a:ext cx="5641974" cy="0"/>
        </a:xfrm>
        <a:prstGeom prst="line">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FCBB9-0DA7-4833-8E9F-31A704423340}">
      <dsp:nvSpPr>
        <dsp:cNvPr id="0" name=""/>
        <dsp:cNvSpPr/>
      </dsp:nvSpPr>
      <dsp:spPr>
        <a:xfrm>
          <a:off x="0" y="1641217"/>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process capability index was also computed after implementing corrective actions.</a:t>
          </a:r>
        </a:p>
      </dsp:txBody>
      <dsp:txXfrm>
        <a:off x="0" y="1641217"/>
        <a:ext cx="5641974" cy="1638814"/>
      </dsp:txXfrm>
    </dsp:sp>
    <dsp:sp modelId="{ACF4BE6E-F5D4-4250-A03C-3637897CC2F8}">
      <dsp:nvSpPr>
        <dsp:cNvPr id="0" name=""/>
        <dsp:cNvSpPr/>
      </dsp:nvSpPr>
      <dsp:spPr>
        <a:xfrm>
          <a:off x="0" y="3280032"/>
          <a:ext cx="5641974"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A06467-FFD0-4217-82F4-712A99C5EBAD}">
      <dsp:nvSpPr>
        <dsp:cNvPr id="0" name=""/>
        <dsp:cNvSpPr/>
      </dsp:nvSpPr>
      <dsp:spPr>
        <a:xfrm>
          <a:off x="0" y="3280032"/>
          <a:ext cx="5641974" cy="163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After improvement in process, the capability index Cpk value is improved to </a:t>
          </a:r>
          <a:r>
            <a:rPr lang="en-US" sz="2800" b="1" kern="1200"/>
            <a:t>2.60</a:t>
          </a:r>
          <a:r>
            <a:rPr lang="en-US" sz="2800" kern="1200"/>
            <a:t> which shows that process is more capable.</a:t>
          </a:r>
        </a:p>
      </dsp:txBody>
      <dsp:txXfrm>
        <a:off x="0" y="3280032"/>
        <a:ext cx="5641974" cy="16388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749C3-5291-4DB8-8AF1-E0B08BF22494}">
      <dsp:nvSpPr>
        <dsp:cNvPr id="0" name=""/>
        <dsp:cNvSpPr/>
      </dsp:nvSpPr>
      <dsp:spPr>
        <a:xfrm>
          <a:off x="0" y="600"/>
          <a:ext cx="564197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FB40B-67FE-4CD3-9BBE-7233F5732D93}">
      <dsp:nvSpPr>
        <dsp:cNvPr id="0" name=""/>
        <dsp:cNvSpPr/>
      </dsp:nvSpPr>
      <dsp:spPr>
        <a:xfrm>
          <a:off x="0" y="60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 our project, DMAIC approach was implemented for process improvement in tire industry. First, process capability index Cpk of the current process was computed which was found to be </a:t>
          </a:r>
          <a:r>
            <a:rPr lang="en-US" sz="1700" b="1" kern="1200"/>
            <a:t>1.31</a:t>
          </a:r>
          <a:r>
            <a:rPr lang="en-US" sz="1700" kern="1200"/>
            <a:t>.</a:t>
          </a:r>
        </a:p>
      </dsp:txBody>
      <dsp:txXfrm>
        <a:off x="0" y="600"/>
        <a:ext cx="5641974" cy="984009"/>
      </dsp:txXfrm>
    </dsp:sp>
    <dsp:sp modelId="{2900244F-9A90-4444-A290-0E12085C034C}">
      <dsp:nvSpPr>
        <dsp:cNvPr id="0" name=""/>
        <dsp:cNvSpPr/>
      </dsp:nvSpPr>
      <dsp:spPr>
        <a:xfrm>
          <a:off x="0" y="984610"/>
          <a:ext cx="564197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91E4A-C04C-455C-A88D-48DA515EFB40}">
      <dsp:nvSpPr>
        <dsp:cNvPr id="0" name=""/>
        <dsp:cNvSpPr/>
      </dsp:nvSpPr>
      <dsp:spPr>
        <a:xfrm>
          <a:off x="0" y="98461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 addition, substantial analysis of existing system was done for finding the solution of root cause identified.</a:t>
          </a:r>
        </a:p>
      </dsp:txBody>
      <dsp:txXfrm>
        <a:off x="0" y="984610"/>
        <a:ext cx="5641974" cy="984009"/>
      </dsp:txXfrm>
    </dsp:sp>
    <dsp:sp modelId="{70B1E66C-1D14-432F-880B-AF5F49E8602F}">
      <dsp:nvSpPr>
        <dsp:cNvPr id="0" name=""/>
        <dsp:cNvSpPr/>
      </dsp:nvSpPr>
      <dsp:spPr>
        <a:xfrm>
          <a:off x="0" y="1968620"/>
          <a:ext cx="564197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C34C9-5872-4DC2-A1FF-334C6CCCA144}">
      <dsp:nvSpPr>
        <dsp:cNvPr id="0" name=""/>
        <dsp:cNvSpPr/>
      </dsp:nvSpPr>
      <dsp:spPr>
        <a:xfrm>
          <a:off x="0" y="196862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Plant can be improved significantly by implementing six-sigma DMAIC methodology.</a:t>
          </a:r>
        </a:p>
      </dsp:txBody>
      <dsp:txXfrm>
        <a:off x="0" y="1968620"/>
        <a:ext cx="5641974" cy="984009"/>
      </dsp:txXfrm>
    </dsp:sp>
    <dsp:sp modelId="{08D14072-8BA5-48BA-A5AD-E343F3464618}">
      <dsp:nvSpPr>
        <dsp:cNvPr id="0" name=""/>
        <dsp:cNvSpPr/>
      </dsp:nvSpPr>
      <dsp:spPr>
        <a:xfrm>
          <a:off x="0" y="2952629"/>
          <a:ext cx="564197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226EC-A080-4B42-A14B-B628463BCF5D}">
      <dsp:nvSpPr>
        <dsp:cNvPr id="0" name=""/>
        <dsp:cNvSpPr/>
      </dsp:nvSpPr>
      <dsp:spPr>
        <a:xfrm>
          <a:off x="0" y="2952629"/>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main aim of this study was to improve the process capability index of the bead splice, which is achieved by increasing the value of process capability index up to </a:t>
          </a:r>
          <a:r>
            <a:rPr lang="en-US" sz="1700" b="1" kern="1200"/>
            <a:t>2.60</a:t>
          </a:r>
          <a:r>
            <a:rPr lang="en-US" sz="1700" kern="1200"/>
            <a:t>.</a:t>
          </a:r>
        </a:p>
      </dsp:txBody>
      <dsp:txXfrm>
        <a:off x="0" y="2952629"/>
        <a:ext cx="5641974" cy="984009"/>
      </dsp:txXfrm>
    </dsp:sp>
    <dsp:sp modelId="{92147FDB-7A20-4CDC-9194-D42E1B089D92}">
      <dsp:nvSpPr>
        <dsp:cNvPr id="0" name=""/>
        <dsp:cNvSpPr/>
      </dsp:nvSpPr>
      <dsp:spPr>
        <a:xfrm>
          <a:off x="0" y="3936639"/>
          <a:ext cx="564197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CE5C3E-9CD0-4D21-B085-3FCA8EBD7DCC}">
      <dsp:nvSpPr>
        <dsp:cNvPr id="0" name=""/>
        <dsp:cNvSpPr/>
      </dsp:nvSpPr>
      <dsp:spPr>
        <a:xfrm>
          <a:off x="0" y="3936639"/>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All the results are obtained using the MINITAB 2018 because of its ease of use.</a:t>
          </a:r>
        </a:p>
      </dsp:txBody>
      <dsp:txXfrm>
        <a:off x="0" y="3936639"/>
        <a:ext cx="5641974" cy="9840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89BDAB5-9BA2-4127-B9AD-F62D6F291C24}"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D0406-DDD5-4308-816A-5DCAFB12F3D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99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BDAB5-9BA2-4127-B9AD-F62D6F291C24}"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2873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BDAB5-9BA2-4127-B9AD-F62D6F291C24}"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D0406-DDD5-4308-816A-5DCAFB12F3D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62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BDAB5-9BA2-4127-B9AD-F62D6F291C24}"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61582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BDAB5-9BA2-4127-B9AD-F62D6F291C24}"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D0406-DDD5-4308-816A-5DCAFB12F3D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7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BDAB5-9BA2-4127-B9AD-F62D6F291C24}"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308132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BDAB5-9BA2-4127-B9AD-F62D6F291C24}"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167782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BDAB5-9BA2-4127-B9AD-F62D6F291C24}"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227938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BDAB5-9BA2-4127-B9AD-F62D6F291C24}"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43598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BDAB5-9BA2-4127-B9AD-F62D6F291C24}"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D0406-DDD5-4308-816A-5DCAFB12F3D9}" type="slidenum">
              <a:rPr lang="en-US" smtClean="0"/>
              <a:t>‹#›</a:t>
            </a:fld>
            <a:endParaRPr lang="en-US"/>
          </a:p>
        </p:txBody>
      </p:sp>
    </p:spTree>
    <p:extLst>
      <p:ext uri="{BB962C8B-B14F-4D97-AF65-F5344CB8AC3E}">
        <p14:creationId xmlns:p14="http://schemas.microsoft.com/office/powerpoint/2010/main" val="329354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BDAB5-9BA2-4127-B9AD-F62D6F291C24}"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D0406-DDD5-4308-816A-5DCAFB12F3D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37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89BDAB5-9BA2-4127-B9AD-F62D6F291C24}" type="datetimeFigureOut">
              <a:rPr lang="en-US" smtClean="0"/>
              <a:t>2/21/2023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DD0406-DDD5-4308-816A-5DCAFB12F3D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635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A048D-07D6-4585-BE6D-2AEC0E84750E}"/>
              </a:ext>
            </a:extLst>
          </p:cNvPr>
          <p:cNvSpPr>
            <a:spLocks noGrp="1"/>
          </p:cNvSpPr>
          <p:nvPr>
            <p:ph type="ctrTitle"/>
          </p:nvPr>
        </p:nvSpPr>
        <p:spPr>
          <a:xfrm>
            <a:off x="634276" y="640080"/>
            <a:ext cx="4208656" cy="3034857"/>
          </a:xfrm>
        </p:spPr>
        <p:txBody>
          <a:bodyPr vert="horz" lIns="91440" tIns="45720" rIns="91440" bIns="45720" rtlCol="0" anchor="b">
            <a:normAutofit/>
          </a:bodyPr>
          <a:lstStyle/>
          <a:p>
            <a:r>
              <a:rPr lang="en-US" sz="4400" b="1" spc="100" dirty="0">
                <a:solidFill>
                  <a:srgbClr val="FFFFFF"/>
                </a:solidFill>
              </a:rPr>
              <a:t>Application of Six Sigma in Tire Manufacturing</a:t>
            </a:r>
          </a:p>
        </p:txBody>
      </p:sp>
      <p:sp>
        <p:nvSpPr>
          <p:cNvPr id="3" name="Subtitle 2">
            <a:extLst>
              <a:ext uri="{FF2B5EF4-FFF2-40B4-BE49-F238E27FC236}">
                <a16:creationId xmlns:a16="http://schemas.microsoft.com/office/drawing/2014/main" id="{2C72826A-767A-45D2-8878-39A3657A3F54}"/>
              </a:ext>
            </a:extLst>
          </p:cNvPr>
          <p:cNvSpPr>
            <a:spLocks noGrp="1"/>
          </p:cNvSpPr>
          <p:nvPr>
            <p:ph type="subTitle" idx="1"/>
          </p:nvPr>
        </p:nvSpPr>
        <p:spPr>
          <a:xfrm>
            <a:off x="638921" y="3849539"/>
            <a:ext cx="4204012" cy="2359417"/>
          </a:xfrm>
        </p:spPr>
        <p:txBody>
          <a:bodyPr vert="horz" lIns="45720" tIns="45720" rIns="45720" bIns="45720" rtlCol="0" anchor="t">
            <a:normAutofit/>
          </a:bodyPr>
          <a:lstStyle/>
          <a:p>
            <a:pPr algn="r"/>
            <a:r>
              <a:rPr lang="en-US" sz="1600" b="1" dirty="0">
                <a:solidFill>
                  <a:srgbClr val="FFFFFF"/>
                </a:solidFill>
              </a:rPr>
              <a:t>Submitted To: </a:t>
            </a:r>
          </a:p>
          <a:p>
            <a:pPr algn="r"/>
            <a:r>
              <a:rPr lang="en-US" sz="1600" dirty="0">
                <a:solidFill>
                  <a:srgbClr val="FFFFFF"/>
                </a:solidFill>
              </a:rPr>
              <a:t>Dr Khurram </a:t>
            </a:r>
          </a:p>
          <a:p>
            <a:pPr algn="r"/>
            <a:r>
              <a:rPr lang="en-US" sz="1600" b="1" dirty="0">
                <a:solidFill>
                  <a:srgbClr val="FFFFFF"/>
                </a:solidFill>
              </a:rPr>
              <a:t>Submitted By:</a:t>
            </a:r>
          </a:p>
          <a:p>
            <a:pPr algn="r"/>
            <a:r>
              <a:rPr lang="en-US" sz="1600" dirty="0">
                <a:solidFill>
                  <a:srgbClr val="FFFFFF"/>
                </a:solidFill>
              </a:rPr>
              <a:t>Abdullah Aamir (18-IE-15))</a:t>
            </a:r>
          </a:p>
          <a:p>
            <a:pPr algn="r"/>
            <a:r>
              <a:rPr lang="en-US" sz="1600" dirty="0">
                <a:solidFill>
                  <a:srgbClr val="FFFFFF"/>
                </a:solidFill>
              </a:rPr>
              <a:t>Haris Dilawar (18-IE-27)</a:t>
            </a:r>
          </a:p>
          <a:p>
            <a:pPr algn="r"/>
            <a:endParaRPr lang="en-US" sz="1600" dirty="0">
              <a:solidFill>
                <a:srgbClr val="FFFFFF"/>
              </a:solidFill>
            </a:endParaRPr>
          </a:p>
        </p:txBody>
      </p:sp>
      <p:cxnSp>
        <p:nvCxnSpPr>
          <p:cNvPr id="23" name="Straight Connector 22">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6" name="Graphic 15" descr="Gears">
            <a:extLst>
              <a:ext uri="{FF2B5EF4-FFF2-40B4-BE49-F238E27FC236}">
                <a16:creationId xmlns:a16="http://schemas.microsoft.com/office/drawing/2014/main" id="{DCB8DF11-E8F3-45CE-A29A-67F063F285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21668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15054-6027-4237-B26F-1F896CBEF34B}"/>
              </a:ext>
            </a:extLst>
          </p:cNvPr>
          <p:cNvSpPr>
            <a:spLocks noGrp="1"/>
          </p:cNvSpPr>
          <p:nvPr>
            <p:ph type="title"/>
          </p:nvPr>
        </p:nvSpPr>
        <p:spPr>
          <a:xfrm>
            <a:off x="1024129" y="585216"/>
            <a:ext cx="3779085" cy="1499616"/>
          </a:xfrm>
        </p:spPr>
        <p:txBody>
          <a:bodyPr>
            <a:normAutofit/>
          </a:bodyPr>
          <a:lstStyle/>
          <a:p>
            <a:r>
              <a:rPr lang="en-US" sz="4600" b="1">
                <a:solidFill>
                  <a:srgbClr val="FFFFFF"/>
                </a:solidFill>
                <a:effectLst/>
                <a:ea typeface="Times New Roman" panose="02020603050405020304" pitchFamily="18" charset="0"/>
                <a:cs typeface="Times New Roman" panose="02020603050405020304" pitchFamily="18" charset="0"/>
              </a:rPr>
              <a:t>Establishment of Measures:</a:t>
            </a:r>
            <a:endParaRPr lang="en-US" sz="4600" b="1">
              <a:solidFill>
                <a:srgbClr val="FFFFFF"/>
              </a:solidFill>
            </a:endParaRPr>
          </a:p>
        </p:txBody>
      </p:sp>
      <p:cxnSp>
        <p:nvCxnSpPr>
          <p:cNvPr id="15" name="Straight Connector 1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9AF6089-493C-4F40-AF7E-33253D04C836}"/>
              </a:ext>
            </a:extLst>
          </p:cNvPr>
          <p:cNvSpPr>
            <a:spLocks noGrp="1"/>
          </p:cNvSpPr>
          <p:nvPr>
            <p:ph idx="1"/>
          </p:nvPr>
        </p:nvSpPr>
        <p:spPr>
          <a:xfrm>
            <a:off x="1024129" y="2286000"/>
            <a:ext cx="3791711" cy="3931920"/>
          </a:xfrm>
        </p:spPr>
        <p:txBody>
          <a:bodyPr>
            <a:normAutofit/>
          </a:bodyPr>
          <a:lstStyle/>
          <a:p>
            <a:r>
              <a:rPr lang="en-US" dirty="0">
                <a:solidFill>
                  <a:srgbClr val="FFFFFF"/>
                </a:solidFill>
              </a:rPr>
              <a:t>Initial Measures</a:t>
            </a:r>
          </a:p>
          <a:p>
            <a:r>
              <a:rPr lang="en-US" dirty="0">
                <a:solidFill>
                  <a:srgbClr val="FFFFFF"/>
                </a:solidFill>
              </a:rPr>
              <a:t>Normality test of bead splice</a:t>
            </a:r>
          </a:p>
          <a:p>
            <a:pPr marL="0" indent="0">
              <a:buNone/>
            </a:pPr>
            <a:endParaRPr lang="en-US" dirty="0">
              <a:solidFill>
                <a:srgbClr val="FFFFFF"/>
              </a:solidFill>
            </a:endParaRPr>
          </a:p>
        </p:txBody>
      </p:sp>
      <p:pic>
        <p:nvPicPr>
          <p:cNvPr id="8" name="Picture 7">
            <a:extLst>
              <a:ext uri="{FF2B5EF4-FFF2-40B4-BE49-F238E27FC236}">
                <a16:creationId xmlns:a16="http://schemas.microsoft.com/office/drawing/2014/main" id="{426BFCA2-031E-4A19-BD45-2FC147A232AE}"/>
              </a:ext>
            </a:extLst>
          </p:cNvPr>
          <p:cNvPicPr/>
          <p:nvPr/>
        </p:nvPicPr>
        <p:blipFill>
          <a:blip r:embed="rId2">
            <a:extLst>
              <a:ext uri="{28A0092B-C50C-407E-A947-70E740481C1C}">
                <a14:useLocalDpi xmlns:a14="http://schemas.microsoft.com/office/drawing/2010/main" val="0"/>
              </a:ext>
            </a:extLst>
          </a:blip>
          <a:stretch>
            <a:fillRect/>
          </a:stretch>
        </p:blipFill>
        <p:spPr>
          <a:xfrm>
            <a:off x="5827344" y="706056"/>
            <a:ext cx="6221902" cy="5312779"/>
          </a:xfrm>
          <a:prstGeom prst="rect">
            <a:avLst/>
          </a:prstGeom>
        </p:spPr>
      </p:pic>
    </p:spTree>
    <p:extLst>
      <p:ext uri="{BB962C8B-B14F-4D97-AF65-F5344CB8AC3E}">
        <p14:creationId xmlns:p14="http://schemas.microsoft.com/office/powerpoint/2010/main" val="270684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33E2E-CC11-4650-A5A5-E4D3CF87D7A4}"/>
              </a:ext>
            </a:extLst>
          </p:cNvPr>
          <p:cNvSpPr>
            <a:spLocks noGrp="1"/>
          </p:cNvSpPr>
          <p:nvPr>
            <p:ph type="title"/>
          </p:nvPr>
        </p:nvSpPr>
        <p:spPr>
          <a:xfrm>
            <a:off x="643468" y="643467"/>
            <a:ext cx="3415612" cy="5571066"/>
          </a:xfrm>
        </p:spPr>
        <p:txBody>
          <a:bodyPr>
            <a:normAutofit/>
          </a:bodyPr>
          <a:lstStyle/>
          <a:p>
            <a:r>
              <a:rPr lang="en-US" sz="4300" b="1">
                <a:solidFill>
                  <a:srgbClr val="FFFFFF"/>
                </a:solidFill>
              </a:rPr>
              <a:t>Initial Observations</a:t>
            </a:r>
          </a:p>
        </p:txBody>
      </p:sp>
      <p:graphicFrame>
        <p:nvGraphicFramePr>
          <p:cNvPr id="5" name="Content Placeholder 4">
            <a:extLst>
              <a:ext uri="{FF2B5EF4-FFF2-40B4-BE49-F238E27FC236}">
                <a16:creationId xmlns:a16="http://schemas.microsoft.com/office/drawing/2014/main" id="{7EF201BC-849C-48C6-A433-9935D3052E7D}"/>
              </a:ext>
            </a:extLst>
          </p:cNvPr>
          <p:cNvGraphicFramePr>
            <a:graphicFrameLocks noGrp="1"/>
          </p:cNvGraphicFramePr>
          <p:nvPr>
            <p:ph idx="1"/>
            <p:extLst>
              <p:ext uri="{D42A27DB-BD31-4B8C-83A1-F6EECF244321}">
                <p14:modId xmlns:p14="http://schemas.microsoft.com/office/powerpoint/2010/main" val="92438066"/>
              </p:ext>
            </p:extLst>
          </p:nvPr>
        </p:nvGraphicFramePr>
        <p:xfrm>
          <a:off x="6192455" y="51054"/>
          <a:ext cx="4317357" cy="6755892"/>
        </p:xfrm>
        <a:graphic>
          <a:graphicData uri="http://schemas.openxmlformats.org/drawingml/2006/table">
            <a:tbl>
              <a:tblPr firstRow="1" firstCol="1" bandRow="1">
                <a:tableStyleId>{5C22544A-7EE6-4342-B048-85BDC9FD1C3A}</a:tableStyleId>
              </a:tblPr>
              <a:tblGrid>
                <a:gridCol w="1568986">
                  <a:extLst>
                    <a:ext uri="{9D8B030D-6E8A-4147-A177-3AD203B41FA5}">
                      <a16:colId xmlns:a16="http://schemas.microsoft.com/office/drawing/2014/main" val="3771850704"/>
                    </a:ext>
                  </a:extLst>
                </a:gridCol>
                <a:gridCol w="2748371">
                  <a:extLst>
                    <a:ext uri="{9D8B030D-6E8A-4147-A177-3AD203B41FA5}">
                      <a16:colId xmlns:a16="http://schemas.microsoft.com/office/drawing/2014/main" val="2686104220"/>
                    </a:ext>
                  </a:extLst>
                </a:gridCol>
              </a:tblGrid>
              <a:tr h="206477">
                <a:tc>
                  <a:txBody>
                    <a:bodyPr/>
                    <a:lstStyle/>
                    <a:p>
                      <a:pPr marL="0" marR="0">
                        <a:lnSpc>
                          <a:spcPct val="107000"/>
                        </a:lnSpc>
                        <a:spcBef>
                          <a:spcPts val="0"/>
                        </a:spcBef>
                        <a:spcAft>
                          <a:spcPts val="0"/>
                        </a:spcAft>
                      </a:pPr>
                      <a:r>
                        <a:rPr lang="en-US" sz="1400">
                          <a:effectLst/>
                        </a:rPr>
                        <a:t>Sr. 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solidFill>
                      <a:srgbClr val="C00000"/>
                    </a:solidFill>
                  </a:tcPr>
                </a:tc>
                <a:tc>
                  <a:txBody>
                    <a:bodyPr/>
                    <a:lstStyle/>
                    <a:p>
                      <a:pPr marL="0" marR="0">
                        <a:lnSpc>
                          <a:spcPct val="107000"/>
                        </a:lnSpc>
                        <a:spcBef>
                          <a:spcPts val="0"/>
                        </a:spcBef>
                        <a:spcAft>
                          <a:spcPts val="0"/>
                        </a:spcAft>
                      </a:pPr>
                      <a:r>
                        <a:rPr lang="en-US" sz="1400">
                          <a:effectLst/>
                        </a:rPr>
                        <a:t>Observations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solidFill>
                      <a:srgbClr val="C00000"/>
                    </a:solidFill>
                  </a:tcPr>
                </a:tc>
                <a:extLst>
                  <a:ext uri="{0D108BD9-81ED-4DB2-BD59-A6C34878D82A}">
                    <a16:rowId xmlns:a16="http://schemas.microsoft.com/office/drawing/2014/main" val="640209157"/>
                  </a:ext>
                </a:extLst>
              </a:tr>
              <a:tr h="206477">
                <a:tc>
                  <a:txBody>
                    <a:bodyPr/>
                    <a:lstStyle/>
                    <a:p>
                      <a:pPr marL="0" marR="0">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040155088"/>
                  </a:ext>
                </a:extLst>
              </a:tr>
              <a:tr h="206477">
                <a:tc>
                  <a:txBody>
                    <a:bodyPr/>
                    <a:lstStyle/>
                    <a:p>
                      <a:pPr marL="0" marR="0">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100.22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810033957"/>
                  </a:ext>
                </a:extLst>
              </a:tr>
              <a:tr h="206477">
                <a:tc>
                  <a:txBody>
                    <a:bodyPr/>
                    <a:lstStyle/>
                    <a:p>
                      <a:pPr marL="0" marR="0">
                        <a:lnSpc>
                          <a:spcPct val="107000"/>
                        </a:lnSpc>
                        <a:spcBef>
                          <a:spcPts val="0"/>
                        </a:spcBef>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096936036"/>
                  </a:ext>
                </a:extLst>
              </a:tr>
              <a:tr h="206477">
                <a:tc>
                  <a:txBody>
                    <a:bodyPr/>
                    <a:lstStyle/>
                    <a:p>
                      <a:pPr marL="0" marR="0">
                        <a:lnSpc>
                          <a:spcPct val="107000"/>
                        </a:lnSpc>
                        <a:spcBef>
                          <a:spcPts val="0"/>
                        </a:spcBef>
                        <a:spcAft>
                          <a:spcPts val="0"/>
                        </a:spcAft>
                      </a:pPr>
                      <a:r>
                        <a:rPr lang="en-US" sz="14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256232635"/>
                  </a:ext>
                </a:extLst>
              </a:tr>
              <a:tr h="206477">
                <a:tc>
                  <a:txBody>
                    <a:bodyPr/>
                    <a:lstStyle/>
                    <a:p>
                      <a:pPr marL="0" marR="0">
                        <a:lnSpc>
                          <a:spcPct val="107000"/>
                        </a:lnSpc>
                        <a:spcBef>
                          <a:spcPts val="0"/>
                        </a:spcBef>
                        <a:spcAft>
                          <a:spcPts val="0"/>
                        </a:spcAft>
                      </a:pPr>
                      <a:r>
                        <a:rPr lang="en-US" sz="14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89.63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4197977744"/>
                  </a:ext>
                </a:extLst>
              </a:tr>
              <a:tr h="206477">
                <a:tc>
                  <a:txBody>
                    <a:bodyPr/>
                    <a:lstStyle/>
                    <a:p>
                      <a:pPr marL="0" marR="0">
                        <a:lnSpc>
                          <a:spcPct val="107000"/>
                        </a:lnSpc>
                        <a:spcBef>
                          <a:spcPts val="0"/>
                        </a:spcBef>
                        <a:spcAft>
                          <a:spcPts val="0"/>
                        </a:spcAft>
                      </a:pPr>
                      <a:r>
                        <a:rPr lang="en-US" sz="1400">
                          <a:effectLst/>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94.29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67544864"/>
                  </a:ext>
                </a:extLst>
              </a:tr>
              <a:tr h="206477">
                <a:tc>
                  <a:txBody>
                    <a:bodyPr/>
                    <a:lstStyle/>
                    <a:p>
                      <a:pPr marL="0" marR="0">
                        <a:lnSpc>
                          <a:spcPct val="107000"/>
                        </a:lnSpc>
                        <a:spcBef>
                          <a:spcPts val="0"/>
                        </a:spcBef>
                        <a:spcAft>
                          <a:spcPts val="0"/>
                        </a:spcAft>
                      </a:pPr>
                      <a:r>
                        <a:rPr lang="en-US" sz="1400">
                          <a:effectLst/>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437719206"/>
                  </a:ext>
                </a:extLst>
              </a:tr>
              <a:tr h="206477">
                <a:tc>
                  <a:txBody>
                    <a:bodyPr/>
                    <a:lstStyle/>
                    <a:p>
                      <a:pPr marL="0" marR="0">
                        <a:lnSpc>
                          <a:spcPct val="107000"/>
                        </a:lnSpc>
                        <a:spcBef>
                          <a:spcPts val="0"/>
                        </a:spcBef>
                        <a:spcAft>
                          <a:spcPts val="0"/>
                        </a:spcAft>
                      </a:pPr>
                      <a:r>
                        <a:rPr lang="en-US" sz="14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dirty="0">
                          <a:effectLst/>
                        </a:rPr>
                        <a:t>99.88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62740033"/>
                  </a:ext>
                </a:extLst>
              </a:tr>
              <a:tr h="206477">
                <a:tc>
                  <a:txBody>
                    <a:bodyPr/>
                    <a:lstStyle/>
                    <a:p>
                      <a:pPr marL="0" marR="0">
                        <a:lnSpc>
                          <a:spcPct val="107000"/>
                        </a:lnSpc>
                        <a:spcBef>
                          <a:spcPts val="0"/>
                        </a:spcBef>
                        <a:spcAft>
                          <a:spcPts val="0"/>
                        </a:spcAft>
                      </a:pPr>
                      <a:r>
                        <a:rPr lang="en-US" sz="14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639044056"/>
                  </a:ext>
                </a:extLst>
              </a:tr>
              <a:tr h="206477">
                <a:tc>
                  <a:txBody>
                    <a:bodyPr/>
                    <a:lstStyle/>
                    <a:p>
                      <a:pPr marL="0" marR="0">
                        <a:lnSpc>
                          <a:spcPct val="107000"/>
                        </a:lnSpc>
                        <a:spcBef>
                          <a:spcPts val="0"/>
                        </a:spcBef>
                        <a:spcAft>
                          <a:spcPts val="0"/>
                        </a:spcAft>
                      </a:pPr>
                      <a:r>
                        <a:rPr lang="en-US" sz="1400">
                          <a:effectLst/>
                        </a:rPr>
                        <a:t>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92.40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898308652"/>
                  </a:ext>
                </a:extLst>
              </a:tr>
              <a:tr h="206477">
                <a:tc>
                  <a:txBody>
                    <a:bodyPr/>
                    <a:lstStyle/>
                    <a:p>
                      <a:pPr marL="0" marR="0">
                        <a:lnSpc>
                          <a:spcPct val="107000"/>
                        </a:lnSpc>
                        <a:spcBef>
                          <a:spcPts val="0"/>
                        </a:spcBef>
                        <a:spcAft>
                          <a:spcPts val="0"/>
                        </a:spcAft>
                      </a:pPr>
                      <a:r>
                        <a:rPr lang="en-US" sz="14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dirty="0">
                          <a:effectLst/>
                        </a:rPr>
                        <a:t>94.76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532484509"/>
                  </a:ext>
                </a:extLst>
              </a:tr>
              <a:tr h="206477">
                <a:tc>
                  <a:txBody>
                    <a:bodyPr/>
                    <a:lstStyle/>
                    <a:p>
                      <a:pPr marL="0" marR="0">
                        <a:lnSpc>
                          <a:spcPct val="107000"/>
                        </a:lnSpc>
                        <a:spcBef>
                          <a:spcPts val="0"/>
                        </a:spcBef>
                        <a:spcAft>
                          <a:spcPts val="0"/>
                        </a:spcAft>
                      </a:pPr>
                      <a:r>
                        <a:rPr lang="en-US" sz="14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127536272"/>
                  </a:ext>
                </a:extLst>
              </a:tr>
              <a:tr h="206477">
                <a:tc>
                  <a:txBody>
                    <a:bodyPr/>
                    <a:lstStyle/>
                    <a:p>
                      <a:pPr marL="0" marR="0">
                        <a:lnSpc>
                          <a:spcPct val="107000"/>
                        </a:lnSpc>
                        <a:spcBef>
                          <a:spcPts val="0"/>
                        </a:spcBef>
                        <a:spcAft>
                          <a:spcPts val="0"/>
                        </a:spcAft>
                      </a:pPr>
                      <a:r>
                        <a:rPr lang="en-US" sz="1400">
                          <a:effectLst/>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95.51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541757789"/>
                  </a:ext>
                </a:extLst>
              </a:tr>
              <a:tr h="206477">
                <a:tc>
                  <a:txBody>
                    <a:bodyPr/>
                    <a:lstStyle/>
                    <a:p>
                      <a:pPr marL="0" marR="0">
                        <a:lnSpc>
                          <a:spcPct val="107000"/>
                        </a:lnSpc>
                        <a:spcBef>
                          <a:spcPts val="0"/>
                        </a:spcBef>
                        <a:spcAft>
                          <a:spcPts val="0"/>
                        </a:spcAft>
                      </a:pPr>
                      <a:r>
                        <a:rPr lang="en-US" sz="1400">
                          <a:effectLst/>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691004976"/>
                  </a:ext>
                </a:extLst>
              </a:tr>
              <a:tr h="206477">
                <a:tc>
                  <a:txBody>
                    <a:bodyPr/>
                    <a:lstStyle/>
                    <a:p>
                      <a:pPr marL="0" marR="0">
                        <a:lnSpc>
                          <a:spcPct val="107000"/>
                        </a:lnSpc>
                        <a:spcBef>
                          <a:spcPts val="0"/>
                        </a:spcBef>
                        <a:spcAft>
                          <a:spcPts val="0"/>
                        </a:spcAft>
                      </a:pPr>
                      <a:r>
                        <a:rPr lang="en-US" sz="14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95.69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809808546"/>
                  </a:ext>
                </a:extLst>
              </a:tr>
              <a:tr h="206477">
                <a:tc>
                  <a:txBody>
                    <a:bodyPr/>
                    <a:lstStyle/>
                    <a:p>
                      <a:pPr marL="0" marR="0">
                        <a:lnSpc>
                          <a:spcPct val="107000"/>
                        </a:lnSpc>
                        <a:spcBef>
                          <a:spcPts val="0"/>
                        </a:spcBef>
                        <a:spcAft>
                          <a:spcPts val="0"/>
                        </a:spcAft>
                      </a:pPr>
                      <a:r>
                        <a:rPr lang="en-US" sz="1400">
                          <a:effectLst/>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94.01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4229718588"/>
                  </a:ext>
                </a:extLst>
              </a:tr>
              <a:tr h="206477">
                <a:tc>
                  <a:txBody>
                    <a:bodyPr/>
                    <a:lstStyle/>
                    <a:p>
                      <a:pPr marL="0" marR="0">
                        <a:lnSpc>
                          <a:spcPct val="107000"/>
                        </a:lnSpc>
                        <a:spcBef>
                          <a:spcPts val="0"/>
                        </a:spcBef>
                        <a:spcAft>
                          <a:spcPts val="0"/>
                        </a:spcAft>
                      </a:pPr>
                      <a:r>
                        <a:rPr lang="en-US" sz="1400">
                          <a:effectLst/>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99.75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707018872"/>
                  </a:ext>
                </a:extLst>
              </a:tr>
              <a:tr h="206477">
                <a:tc>
                  <a:txBody>
                    <a:bodyPr/>
                    <a:lstStyle/>
                    <a:p>
                      <a:pPr marL="0" marR="0">
                        <a:lnSpc>
                          <a:spcPct val="107000"/>
                        </a:lnSpc>
                        <a:spcBef>
                          <a:spcPts val="0"/>
                        </a:spcBef>
                        <a:spcAft>
                          <a:spcPts val="0"/>
                        </a:spcAft>
                      </a:pPr>
                      <a:r>
                        <a:rPr lang="en-US" sz="1400">
                          <a:effectLst/>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756759754"/>
                  </a:ext>
                </a:extLst>
              </a:tr>
              <a:tr h="206477">
                <a:tc>
                  <a:txBody>
                    <a:bodyPr/>
                    <a:lstStyle/>
                    <a:p>
                      <a:pPr marL="0" marR="0">
                        <a:lnSpc>
                          <a:spcPct val="107000"/>
                        </a:lnSpc>
                        <a:spcBef>
                          <a:spcPts val="0"/>
                        </a:spcBef>
                        <a:spcAft>
                          <a:spcPts val="0"/>
                        </a:spcAft>
                      </a:pPr>
                      <a:r>
                        <a:rPr lang="en-US" sz="1400">
                          <a:effectLst/>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575991032"/>
                  </a:ext>
                </a:extLst>
              </a:tr>
              <a:tr h="206477">
                <a:tc>
                  <a:txBody>
                    <a:bodyPr/>
                    <a:lstStyle/>
                    <a:p>
                      <a:pPr marL="0" marR="0">
                        <a:lnSpc>
                          <a:spcPct val="107000"/>
                        </a:lnSpc>
                        <a:spcBef>
                          <a:spcPts val="0"/>
                        </a:spcBef>
                        <a:spcAft>
                          <a:spcPts val="0"/>
                        </a:spcAft>
                      </a:pPr>
                      <a:r>
                        <a:rPr lang="en-US" sz="1400">
                          <a:effectLst/>
                        </a:rPr>
                        <a:t>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850405045"/>
                  </a:ext>
                </a:extLst>
              </a:tr>
              <a:tr h="206477">
                <a:tc>
                  <a:txBody>
                    <a:bodyPr/>
                    <a:lstStyle/>
                    <a:p>
                      <a:pPr marL="0" marR="0">
                        <a:lnSpc>
                          <a:spcPct val="107000"/>
                        </a:lnSpc>
                        <a:spcBef>
                          <a:spcPts val="0"/>
                        </a:spcBef>
                        <a:spcAft>
                          <a:spcPts val="0"/>
                        </a:spcAft>
                      </a:pPr>
                      <a:r>
                        <a:rPr lang="en-US" sz="1400">
                          <a:effectLst/>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65739625"/>
                  </a:ext>
                </a:extLst>
              </a:tr>
              <a:tr h="206477">
                <a:tc>
                  <a:txBody>
                    <a:bodyPr/>
                    <a:lstStyle/>
                    <a:p>
                      <a:pPr marL="0" marR="0">
                        <a:lnSpc>
                          <a:spcPct val="107000"/>
                        </a:lnSpc>
                        <a:spcBef>
                          <a:spcPts val="0"/>
                        </a:spcBef>
                        <a:spcAft>
                          <a:spcPts val="0"/>
                        </a:spcAft>
                      </a:pPr>
                      <a:r>
                        <a:rPr lang="en-US" sz="1400">
                          <a:effectLst/>
                        </a:rPr>
                        <a:t>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99.98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890548596"/>
                  </a:ext>
                </a:extLst>
              </a:tr>
              <a:tr h="206477">
                <a:tc>
                  <a:txBody>
                    <a:bodyPr/>
                    <a:lstStyle/>
                    <a:p>
                      <a:pPr marL="0" marR="0">
                        <a:lnSpc>
                          <a:spcPct val="107000"/>
                        </a:lnSpc>
                        <a:spcBef>
                          <a:spcPts val="0"/>
                        </a:spcBef>
                        <a:spcAft>
                          <a:spcPts val="0"/>
                        </a:spcAft>
                      </a:pPr>
                      <a:r>
                        <a:rPr lang="en-US" sz="1400">
                          <a:effectLst/>
                        </a:rPr>
                        <a:t>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891668112"/>
                  </a:ext>
                </a:extLst>
              </a:tr>
              <a:tr h="206477">
                <a:tc>
                  <a:txBody>
                    <a:bodyPr/>
                    <a:lstStyle/>
                    <a:p>
                      <a:pPr marL="0" marR="0">
                        <a:lnSpc>
                          <a:spcPct val="107000"/>
                        </a:lnSpc>
                        <a:spcBef>
                          <a:spcPts val="0"/>
                        </a:spcBef>
                        <a:spcAft>
                          <a:spcPts val="0"/>
                        </a:spcAft>
                      </a:pPr>
                      <a:r>
                        <a:rPr lang="en-US" sz="1400">
                          <a:effectLst/>
                        </a:rPr>
                        <a:t>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358014162"/>
                  </a:ext>
                </a:extLst>
              </a:tr>
              <a:tr h="206477">
                <a:tc>
                  <a:txBody>
                    <a:bodyPr/>
                    <a:lstStyle/>
                    <a:p>
                      <a:pPr marL="0" marR="0">
                        <a:lnSpc>
                          <a:spcPct val="107000"/>
                        </a:lnSpc>
                        <a:spcBef>
                          <a:spcPts val="0"/>
                        </a:spcBef>
                        <a:spcAft>
                          <a:spcPts val="0"/>
                        </a:spcAft>
                      </a:pPr>
                      <a:r>
                        <a:rPr lang="en-US" sz="1400">
                          <a:effectLst/>
                        </a:rPr>
                        <a:t>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94.44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259616682"/>
                  </a:ext>
                </a:extLst>
              </a:tr>
              <a:tr h="206477">
                <a:tc>
                  <a:txBody>
                    <a:bodyPr/>
                    <a:lstStyle/>
                    <a:p>
                      <a:pPr marL="0" marR="0">
                        <a:lnSpc>
                          <a:spcPct val="107000"/>
                        </a:lnSpc>
                        <a:spcBef>
                          <a:spcPts val="0"/>
                        </a:spcBef>
                        <a:spcAft>
                          <a:spcPts val="0"/>
                        </a:spcAft>
                      </a:pPr>
                      <a:r>
                        <a:rPr lang="en-US" sz="1400">
                          <a:effectLst/>
                        </a:rPr>
                        <a:t>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215436478"/>
                  </a:ext>
                </a:extLst>
              </a:tr>
              <a:tr h="206477">
                <a:tc>
                  <a:txBody>
                    <a:bodyPr/>
                    <a:lstStyle/>
                    <a:p>
                      <a:pPr marL="0" marR="0">
                        <a:lnSpc>
                          <a:spcPct val="107000"/>
                        </a:lnSpc>
                        <a:spcBef>
                          <a:spcPts val="0"/>
                        </a:spcBef>
                        <a:spcAft>
                          <a:spcPts val="0"/>
                        </a:spcAft>
                      </a:pPr>
                      <a:r>
                        <a:rPr lang="en-US" sz="1400">
                          <a:effectLst/>
                        </a:rPr>
                        <a:t>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043727031"/>
                  </a:ext>
                </a:extLst>
              </a:tr>
              <a:tr h="206477">
                <a:tc>
                  <a:txBody>
                    <a:bodyPr/>
                    <a:lstStyle/>
                    <a:p>
                      <a:pPr marL="0" marR="0">
                        <a:lnSpc>
                          <a:spcPct val="107000"/>
                        </a:lnSpc>
                        <a:spcBef>
                          <a:spcPts val="0"/>
                        </a:spcBef>
                        <a:spcAft>
                          <a:spcPts val="0"/>
                        </a:spcAft>
                      </a:pPr>
                      <a:r>
                        <a:rPr lang="en-US" sz="1400">
                          <a:effectLst/>
                        </a:rPr>
                        <a:t>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97.55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1135479072"/>
                  </a:ext>
                </a:extLst>
              </a:tr>
              <a:tr h="206477">
                <a:tc>
                  <a:txBody>
                    <a:bodyPr/>
                    <a:lstStyle/>
                    <a:p>
                      <a:pPr marL="0" marR="0">
                        <a:lnSpc>
                          <a:spcPct val="107000"/>
                        </a:lnSpc>
                        <a:spcBef>
                          <a:spcPts val="0"/>
                        </a:spcBef>
                        <a:spcAft>
                          <a:spcPts val="0"/>
                        </a:spcAft>
                      </a:pPr>
                      <a:r>
                        <a:rPr lang="en-US" sz="1400">
                          <a:effectLst/>
                        </a:rPr>
                        <a:t>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a:effectLst/>
                        </a:rPr>
                        <a:t>96.17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2747394436"/>
                  </a:ext>
                </a:extLst>
              </a:tr>
              <a:tr h="206477">
                <a:tc>
                  <a:txBody>
                    <a:bodyPr/>
                    <a:lstStyle/>
                    <a:p>
                      <a:pPr marL="0" marR="0">
                        <a:lnSpc>
                          <a:spcPct val="107000"/>
                        </a:lnSpc>
                        <a:spcBef>
                          <a:spcPts val="0"/>
                        </a:spcBef>
                        <a:spcAft>
                          <a:spcPts val="0"/>
                        </a:spcAft>
                      </a:pPr>
                      <a:r>
                        <a:rPr lang="en-US" sz="1400">
                          <a:effectLst/>
                        </a:rPr>
                        <a:t>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tc>
                  <a:txBody>
                    <a:bodyPr/>
                    <a:lstStyle/>
                    <a:p>
                      <a:pPr marL="0" marR="0">
                        <a:lnSpc>
                          <a:spcPct val="107000"/>
                        </a:lnSpc>
                        <a:spcBef>
                          <a:spcPts val="0"/>
                        </a:spcBef>
                        <a:spcAft>
                          <a:spcPts val="0"/>
                        </a:spcAft>
                      </a:pPr>
                      <a:r>
                        <a:rPr lang="en-US" sz="1400" dirty="0">
                          <a:effectLst/>
                        </a:rPr>
                        <a:t>98.09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93" marR="41493" marT="0" marB="0"/>
                </a:tc>
                <a:extLst>
                  <a:ext uri="{0D108BD9-81ED-4DB2-BD59-A6C34878D82A}">
                    <a16:rowId xmlns:a16="http://schemas.microsoft.com/office/drawing/2014/main" val="3667775386"/>
                  </a:ext>
                </a:extLst>
              </a:tr>
            </a:tbl>
          </a:graphicData>
        </a:graphic>
      </p:graphicFrame>
    </p:spTree>
    <p:extLst>
      <p:ext uri="{BB962C8B-B14F-4D97-AF65-F5344CB8AC3E}">
        <p14:creationId xmlns:p14="http://schemas.microsoft.com/office/powerpoint/2010/main" val="21421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BFE8A-84E2-4BA0-AEEE-4109DFE7B7DB}"/>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3500" b="1">
                <a:solidFill>
                  <a:srgbClr val="FFFFFF"/>
                </a:solidFill>
              </a:rPr>
              <a:t>Process Capability report</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D6382F0-403C-4772-B0AF-D5D7C7ABBD8D}"/>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a:solidFill>
                  <a:srgbClr val="FFFFFF"/>
                </a:solidFill>
              </a:rPr>
              <a:t>Before improvement, the process capability index was found out to be </a:t>
            </a:r>
            <a:r>
              <a:rPr lang="en-US" b="1">
                <a:solidFill>
                  <a:srgbClr val="FFFFFF"/>
                </a:solidFill>
              </a:rPr>
              <a:t>1.31</a:t>
            </a:r>
          </a:p>
        </p:txBody>
      </p:sp>
      <p:pic>
        <p:nvPicPr>
          <p:cNvPr id="4" name="Content Placeholder 3">
            <a:extLst>
              <a:ext uri="{FF2B5EF4-FFF2-40B4-BE49-F238E27FC236}">
                <a16:creationId xmlns:a16="http://schemas.microsoft.com/office/drawing/2014/main" id="{6AA3AF8F-EE99-491A-B538-49DB385DCEC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6000" y="1366748"/>
            <a:ext cx="5455921" cy="4124503"/>
          </a:xfrm>
          <a:prstGeom prst="rect">
            <a:avLst/>
          </a:prstGeom>
        </p:spPr>
      </p:pic>
    </p:spTree>
    <p:extLst>
      <p:ext uri="{BB962C8B-B14F-4D97-AF65-F5344CB8AC3E}">
        <p14:creationId xmlns:p14="http://schemas.microsoft.com/office/powerpoint/2010/main" val="3365574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BB9D0-BD61-48BE-88C4-A496CE6D6C7F}"/>
              </a:ext>
            </a:extLst>
          </p:cNvPr>
          <p:cNvSpPr>
            <a:spLocks noGrp="1"/>
          </p:cNvSpPr>
          <p:nvPr>
            <p:ph type="title"/>
          </p:nvPr>
        </p:nvSpPr>
        <p:spPr>
          <a:xfrm>
            <a:off x="1024129" y="585216"/>
            <a:ext cx="3779085" cy="1499616"/>
          </a:xfrm>
        </p:spPr>
        <p:txBody>
          <a:bodyPr>
            <a:normAutofit/>
          </a:bodyPr>
          <a:lstStyle/>
          <a:p>
            <a:pPr marL="0" marR="0">
              <a:spcBef>
                <a:spcPts val="200"/>
              </a:spcBef>
              <a:spcAft>
                <a:spcPts val="0"/>
              </a:spcAft>
            </a:pPr>
            <a:r>
              <a:rPr lang="en-US" b="1">
                <a:solidFill>
                  <a:srgbClr val="FFFFFF"/>
                </a:solidFill>
              </a:rPr>
              <a:t>Data Analysis</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473E5E-E4F9-40D8-A2AD-56D63D45500E}"/>
              </a:ext>
            </a:extLst>
          </p:cNvPr>
          <p:cNvSpPr>
            <a:spLocks noGrp="1"/>
          </p:cNvSpPr>
          <p:nvPr>
            <p:ph idx="1"/>
          </p:nvPr>
        </p:nvSpPr>
        <p:spPr>
          <a:xfrm>
            <a:off x="1024129" y="2286000"/>
            <a:ext cx="3791711" cy="3931920"/>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rPr>
              <a:t>In this phase, the data was analyzed, and control charts were constructed.</a:t>
            </a:r>
          </a:p>
          <a:p>
            <a:pPr marL="0" indent="0">
              <a:buNone/>
            </a:pPr>
            <a:endParaRPr lang="en-US">
              <a:solidFill>
                <a:srgbClr val="FFFFFF"/>
              </a:solidFill>
            </a:endParaRPr>
          </a:p>
        </p:txBody>
      </p:sp>
      <p:pic>
        <p:nvPicPr>
          <p:cNvPr id="4" name="Picture 3">
            <a:extLst>
              <a:ext uri="{FF2B5EF4-FFF2-40B4-BE49-F238E27FC236}">
                <a16:creationId xmlns:a16="http://schemas.microsoft.com/office/drawing/2014/main" id="{3609BAB1-3A87-4791-8624-DD97F4F51774}"/>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505788"/>
            <a:ext cx="5455921" cy="3846424"/>
          </a:xfrm>
          <a:prstGeom prst="rect">
            <a:avLst/>
          </a:prstGeom>
        </p:spPr>
      </p:pic>
    </p:spTree>
    <p:extLst>
      <p:ext uri="{BB962C8B-B14F-4D97-AF65-F5344CB8AC3E}">
        <p14:creationId xmlns:p14="http://schemas.microsoft.com/office/powerpoint/2010/main" val="239214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EE931-2AB3-4E8E-AA12-4127E9B0622B}"/>
              </a:ext>
            </a:extLst>
          </p:cNvPr>
          <p:cNvSpPr>
            <a:spLocks noGrp="1"/>
          </p:cNvSpPr>
          <p:nvPr>
            <p:ph type="title"/>
          </p:nvPr>
        </p:nvSpPr>
        <p:spPr>
          <a:xfrm>
            <a:off x="643468" y="643467"/>
            <a:ext cx="3415612" cy="5571066"/>
          </a:xfrm>
        </p:spPr>
        <p:txBody>
          <a:bodyPr>
            <a:normAutofit/>
          </a:bodyPr>
          <a:lstStyle/>
          <a:p>
            <a:r>
              <a:rPr lang="en-US" sz="3900" b="1">
                <a:solidFill>
                  <a:srgbClr val="FFFFFF"/>
                </a:solidFill>
              </a:rPr>
              <a:t>Identification Of Route Causes</a:t>
            </a:r>
          </a:p>
        </p:txBody>
      </p:sp>
      <p:graphicFrame>
        <p:nvGraphicFramePr>
          <p:cNvPr id="12" name="Content Placeholder 2">
            <a:extLst>
              <a:ext uri="{FF2B5EF4-FFF2-40B4-BE49-F238E27FC236}">
                <a16:creationId xmlns:a16="http://schemas.microsoft.com/office/drawing/2014/main" id="{E716CD1D-CB99-47F4-8812-F9769E5DD33D}"/>
              </a:ext>
            </a:extLst>
          </p:cNvPr>
          <p:cNvGraphicFramePr>
            <a:graphicFrameLocks noGrp="1"/>
          </p:cNvGraphicFramePr>
          <p:nvPr>
            <p:ph idx="1"/>
            <p:extLst>
              <p:ext uri="{D42A27DB-BD31-4B8C-83A1-F6EECF244321}">
                <p14:modId xmlns:p14="http://schemas.microsoft.com/office/powerpoint/2010/main" val="391954999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7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07211-AE34-4044-93D3-FAD913ED634F}"/>
              </a:ext>
            </a:extLst>
          </p:cNvPr>
          <p:cNvSpPr>
            <a:spLocks noGrp="1"/>
          </p:cNvSpPr>
          <p:nvPr>
            <p:ph type="title"/>
          </p:nvPr>
        </p:nvSpPr>
        <p:spPr>
          <a:xfrm>
            <a:off x="643468" y="643467"/>
            <a:ext cx="3415612" cy="5571066"/>
          </a:xfrm>
        </p:spPr>
        <p:txBody>
          <a:bodyPr>
            <a:normAutofit/>
          </a:bodyPr>
          <a:lstStyle/>
          <a:p>
            <a:r>
              <a:rPr lang="en-US" sz="4600" b="1">
                <a:solidFill>
                  <a:srgbClr val="FFFFFF"/>
                </a:solidFill>
              </a:rPr>
              <a:t>Improvement</a:t>
            </a:r>
          </a:p>
        </p:txBody>
      </p:sp>
      <p:graphicFrame>
        <p:nvGraphicFramePr>
          <p:cNvPr id="12" name="Content Placeholder 2">
            <a:extLst>
              <a:ext uri="{FF2B5EF4-FFF2-40B4-BE49-F238E27FC236}">
                <a16:creationId xmlns:a16="http://schemas.microsoft.com/office/drawing/2014/main" id="{15FE3526-2A2E-4E99-9FB4-6327ADB5B655}"/>
              </a:ext>
            </a:extLst>
          </p:cNvPr>
          <p:cNvGraphicFramePr>
            <a:graphicFrameLocks noGrp="1"/>
          </p:cNvGraphicFramePr>
          <p:nvPr>
            <p:ph idx="1"/>
            <p:extLst>
              <p:ext uri="{D42A27DB-BD31-4B8C-83A1-F6EECF244321}">
                <p14:modId xmlns:p14="http://schemas.microsoft.com/office/powerpoint/2010/main" val="828360683"/>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753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6C0EC-6FB8-4C48-8F31-8F3A0ABF1B65}"/>
              </a:ext>
            </a:extLst>
          </p:cNvPr>
          <p:cNvSpPr>
            <a:spLocks noGrp="1"/>
          </p:cNvSpPr>
          <p:nvPr>
            <p:ph type="title"/>
          </p:nvPr>
        </p:nvSpPr>
        <p:spPr>
          <a:xfrm>
            <a:off x="964788" y="804333"/>
            <a:ext cx="3391900" cy="5249334"/>
          </a:xfrm>
        </p:spPr>
        <p:txBody>
          <a:bodyPr>
            <a:normAutofit/>
          </a:bodyPr>
          <a:lstStyle/>
          <a:p>
            <a:pPr algn="r"/>
            <a:r>
              <a:rPr lang="en-US" b="1">
                <a:solidFill>
                  <a:srgbClr val="FFFFFF"/>
                </a:solidFill>
              </a:rPr>
              <a:t>Control</a:t>
            </a:r>
          </a:p>
        </p:txBody>
      </p:sp>
      <p:sp>
        <p:nvSpPr>
          <p:cNvPr id="3" name="Content Placeholder 2">
            <a:extLst>
              <a:ext uri="{FF2B5EF4-FFF2-40B4-BE49-F238E27FC236}">
                <a16:creationId xmlns:a16="http://schemas.microsoft.com/office/drawing/2014/main" id="{3E6E6053-3C02-4604-8287-766B7452FC27}"/>
              </a:ext>
            </a:extLst>
          </p:cNvPr>
          <p:cNvSpPr>
            <a:spLocks noGrp="1"/>
          </p:cNvSpPr>
          <p:nvPr>
            <p:ph idx="1"/>
          </p:nvPr>
        </p:nvSpPr>
        <p:spPr>
          <a:xfrm>
            <a:off x="4951048" y="804333"/>
            <a:ext cx="6306003" cy="5249334"/>
          </a:xfrm>
        </p:spPr>
        <p:txBody>
          <a:bodyPr anchor="ctr">
            <a:normAutofit/>
          </a:bodyPr>
          <a:lstStyle/>
          <a:p>
            <a:r>
              <a:rPr lang="en-US" dirty="0">
                <a:effectLst/>
                <a:latin typeface="Times New Roman" panose="02020603050405020304" pitchFamily="18" charset="0"/>
                <a:ea typeface="Calibri" panose="020F0502020204030204" pitchFamily="34" charset="0"/>
              </a:rPr>
              <a:t>To maintain the achieved process performance of the six-sigma quality level, the above four steps of DMAIC methodology must be applied in a correct manner.</a:t>
            </a:r>
          </a:p>
          <a:p>
            <a:endParaRPr lang="en-US" dirty="0"/>
          </a:p>
        </p:txBody>
      </p:sp>
    </p:spTree>
    <p:extLst>
      <p:ext uri="{BB962C8B-B14F-4D97-AF65-F5344CB8AC3E}">
        <p14:creationId xmlns:p14="http://schemas.microsoft.com/office/powerpoint/2010/main" val="86445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29AD7-6B2A-4B47-B2C1-49AC2B725054}"/>
              </a:ext>
            </a:extLst>
          </p:cNvPr>
          <p:cNvSpPr>
            <a:spLocks noGrp="1"/>
          </p:cNvSpPr>
          <p:nvPr>
            <p:ph type="title"/>
          </p:nvPr>
        </p:nvSpPr>
        <p:spPr>
          <a:xfrm>
            <a:off x="643468" y="643467"/>
            <a:ext cx="3415612" cy="5571066"/>
          </a:xfrm>
        </p:spPr>
        <p:txBody>
          <a:bodyPr>
            <a:normAutofit/>
          </a:bodyPr>
          <a:lstStyle/>
          <a:p>
            <a:r>
              <a:rPr lang="en-US">
                <a:solidFill>
                  <a:srgbClr val="FFFFFF"/>
                </a:solidFill>
              </a:rPr>
              <a:t>Final observations</a:t>
            </a:r>
          </a:p>
        </p:txBody>
      </p:sp>
      <p:graphicFrame>
        <p:nvGraphicFramePr>
          <p:cNvPr id="4" name="Content Placeholder 3">
            <a:extLst>
              <a:ext uri="{FF2B5EF4-FFF2-40B4-BE49-F238E27FC236}">
                <a16:creationId xmlns:a16="http://schemas.microsoft.com/office/drawing/2014/main" id="{A17FD6AD-2FE8-420A-A658-A7A4655C65CD}"/>
              </a:ext>
            </a:extLst>
          </p:cNvPr>
          <p:cNvGraphicFramePr>
            <a:graphicFrameLocks noGrp="1"/>
          </p:cNvGraphicFramePr>
          <p:nvPr>
            <p:ph idx="1"/>
            <p:extLst>
              <p:ext uri="{D42A27DB-BD31-4B8C-83A1-F6EECF244321}">
                <p14:modId xmlns:p14="http://schemas.microsoft.com/office/powerpoint/2010/main" val="2168399577"/>
              </p:ext>
            </p:extLst>
          </p:nvPr>
        </p:nvGraphicFramePr>
        <p:xfrm>
          <a:off x="5407376" y="0"/>
          <a:ext cx="6502402" cy="7159394"/>
        </p:xfrm>
        <a:graphic>
          <a:graphicData uri="http://schemas.openxmlformats.org/drawingml/2006/table">
            <a:tbl>
              <a:tblPr firstRow="1" firstCol="1" bandRow="1">
                <a:tableStyleId>{21E4AEA4-8DFA-4A89-87EB-49C32662AFE0}</a:tableStyleId>
              </a:tblPr>
              <a:tblGrid>
                <a:gridCol w="3758523">
                  <a:extLst>
                    <a:ext uri="{9D8B030D-6E8A-4147-A177-3AD203B41FA5}">
                      <a16:colId xmlns:a16="http://schemas.microsoft.com/office/drawing/2014/main" val="905972218"/>
                    </a:ext>
                  </a:extLst>
                </a:gridCol>
                <a:gridCol w="2743879">
                  <a:extLst>
                    <a:ext uri="{9D8B030D-6E8A-4147-A177-3AD203B41FA5}">
                      <a16:colId xmlns:a16="http://schemas.microsoft.com/office/drawing/2014/main" val="3257034390"/>
                    </a:ext>
                  </a:extLst>
                </a:gridCol>
              </a:tblGrid>
              <a:tr h="146019">
                <a:tc>
                  <a:txBody>
                    <a:bodyPr/>
                    <a:lstStyle/>
                    <a:p>
                      <a:pPr marL="0" marR="0">
                        <a:lnSpc>
                          <a:spcPct val="107000"/>
                        </a:lnSpc>
                        <a:spcBef>
                          <a:spcPts val="0"/>
                        </a:spcBef>
                        <a:spcAft>
                          <a:spcPts val="0"/>
                        </a:spcAft>
                      </a:pPr>
                      <a:r>
                        <a:rPr lang="en-US" sz="1000" dirty="0">
                          <a:effectLst/>
                        </a:rPr>
                        <a:t>Sr. No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nSpc>
                          <a:spcPct val="107000"/>
                        </a:lnSpc>
                        <a:spcBef>
                          <a:spcPts val="0"/>
                        </a:spcBef>
                        <a:spcAft>
                          <a:spcPts val="0"/>
                        </a:spcAft>
                      </a:pPr>
                      <a:r>
                        <a:rPr lang="en-US" sz="1000">
                          <a:effectLst/>
                        </a:rPr>
                        <a:t>Observations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86673630"/>
                  </a:ext>
                </a:extLst>
              </a:tr>
              <a:tr h="146019">
                <a:tc>
                  <a:txBody>
                    <a:bodyPr/>
                    <a:lstStyle/>
                    <a:p>
                      <a:pPr marL="0" marR="0">
                        <a:lnSpc>
                          <a:spcPct val="107000"/>
                        </a:lnSpc>
                        <a:spcBef>
                          <a:spcPts val="0"/>
                        </a:spcBef>
                        <a:spcAft>
                          <a:spcPts val="0"/>
                        </a:spcAft>
                      </a:pPr>
                      <a:r>
                        <a:rPr lang="en-US" sz="1000" dirty="0">
                          <a:effectLst/>
                        </a:rPr>
                        <a: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2692459"/>
                  </a:ext>
                </a:extLst>
              </a:tr>
              <a:tr h="146019">
                <a:tc>
                  <a:txBody>
                    <a:bodyPr/>
                    <a:lstStyle/>
                    <a:p>
                      <a:pPr marL="0" marR="0">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0281605"/>
                  </a:ext>
                </a:extLst>
              </a:tr>
              <a:tr h="146019">
                <a:tc>
                  <a:txBody>
                    <a:bodyPr/>
                    <a:lstStyle/>
                    <a:p>
                      <a:pPr marL="0" marR="0">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8167956"/>
                  </a:ext>
                </a:extLst>
              </a:tr>
              <a:tr h="146019">
                <a:tc>
                  <a:txBody>
                    <a:bodyPr/>
                    <a:lstStyle/>
                    <a:p>
                      <a:pPr marL="0" marR="0">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45559916"/>
                  </a:ext>
                </a:extLst>
              </a:tr>
              <a:tr h="146019">
                <a:tc>
                  <a:txBody>
                    <a:bodyPr/>
                    <a:lstStyle/>
                    <a:p>
                      <a:pPr marL="0" marR="0">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21790963"/>
                  </a:ext>
                </a:extLst>
              </a:tr>
              <a:tr h="146019">
                <a:tc>
                  <a:txBody>
                    <a:bodyPr/>
                    <a:lstStyle/>
                    <a:p>
                      <a:pPr marL="0" marR="0">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49165628"/>
                  </a:ext>
                </a:extLst>
              </a:tr>
              <a:tr h="146019">
                <a:tc>
                  <a:txBody>
                    <a:bodyPr/>
                    <a:lstStyle/>
                    <a:p>
                      <a:pPr marL="0" marR="0">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5508409"/>
                  </a:ext>
                </a:extLst>
              </a:tr>
              <a:tr h="146019">
                <a:tc>
                  <a:txBody>
                    <a:bodyPr/>
                    <a:lstStyle/>
                    <a:p>
                      <a:pPr marL="0" marR="0">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9803191"/>
                  </a:ext>
                </a:extLst>
              </a:tr>
              <a:tr h="146019">
                <a:tc>
                  <a:txBody>
                    <a:bodyPr/>
                    <a:lstStyle/>
                    <a:p>
                      <a:pPr marL="0" marR="0">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71327827"/>
                  </a:ext>
                </a:extLst>
              </a:tr>
              <a:tr h="146019">
                <a:tc>
                  <a:txBody>
                    <a:bodyPr/>
                    <a:lstStyle/>
                    <a:p>
                      <a:pPr marL="0" marR="0">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9240471"/>
                  </a:ext>
                </a:extLst>
              </a:tr>
              <a:tr h="146019">
                <a:tc>
                  <a:txBody>
                    <a:bodyPr/>
                    <a:lstStyle/>
                    <a:p>
                      <a:pPr marL="0" marR="0">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02780304"/>
                  </a:ext>
                </a:extLst>
              </a:tr>
              <a:tr h="146019">
                <a:tc>
                  <a:txBody>
                    <a:bodyPr/>
                    <a:lstStyle/>
                    <a:p>
                      <a:pPr marL="0" marR="0">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65703284"/>
                  </a:ext>
                </a:extLst>
              </a:tr>
              <a:tr h="146019">
                <a:tc>
                  <a:txBody>
                    <a:bodyPr/>
                    <a:lstStyle/>
                    <a:p>
                      <a:pPr marL="0" marR="0">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7782236"/>
                  </a:ext>
                </a:extLst>
              </a:tr>
              <a:tr h="146019">
                <a:tc>
                  <a:txBody>
                    <a:bodyPr/>
                    <a:lstStyle/>
                    <a:p>
                      <a:pPr marL="0" marR="0">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9935862"/>
                  </a:ext>
                </a:extLst>
              </a:tr>
              <a:tr h="146019">
                <a:tc>
                  <a:txBody>
                    <a:bodyPr/>
                    <a:lstStyle/>
                    <a:p>
                      <a:pPr marL="0" marR="0">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57979118"/>
                  </a:ext>
                </a:extLst>
              </a:tr>
              <a:tr h="146019">
                <a:tc>
                  <a:txBody>
                    <a:bodyPr/>
                    <a:lstStyle/>
                    <a:p>
                      <a:pPr marL="0" marR="0">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6097797"/>
                  </a:ext>
                </a:extLst>
              </a:tr>
              <a:tr h="146019">
                <a:tc>
                  <a:txBody>
                    <a:bodyPr/>
                    <a:lstStyle/>
                    <a:p>
                      <a:pPr marL="0" marR="0">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3294086"/>
                  </a:ext>
                </a:extLst>
              </a:tr>
              <a:tr h="146019">
                <a:tc>
                  <a:txBody>
                    <a:bodyPr/>
                    <a:lstStyle/>
                    <a:p>
                      <a:pPr marL="0" marR="0">
                        <a:lnSpc>
                          <a:spcPct val="107000"/>
                        </a:lnSpc>
                        <a:spcBef>
                          <a:spcPts val="0"/>
                        </a:spcBef>
                        <a:spcAft>
                          <a:spcPts val="0"/>
                        </a:spcAft>
                      </a:pPr>
                      <a:r>
                        <a:rPr lang="en-US" sz="1000">
                          <a:effectLst/>
                        </a:rPr>
                        <a:t>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0196542"/>
                  </a:ext>
                </a:extLst>
              </a:tr>
              <a:tr h="146019">
                <a:tc>
                  <a:txBody>
                    <a:bodyPr/>
                    <a:lstStyle/>
                    <a:p>
                      <a:pPr marL="0" marR="0">
                        <a:lnSpc>
                          <a:spcPct val="107000"/>
                        </a:lnSpc>
                        <a:spcBef>
                          <a:spcPts val="0"/>
                        </a:spcBef>
                        <a:spcAft>
                          <a:spcPts val="0"/>
                        </a:spcAft>
                      </a:pPr>
                      <a:r>
                        <a:rPr lang="en-US" sz="1000">
                          <a:effectLst/>
                        </a:rPr>
                        <a:t>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1585239"/>
                  </a:ext>
                </a:extLst>
              </a:tr>
              <a:tr h="146019">
                <a:tc>
                  <a:txBody>
                    <a:bodyPr/>
                    <a:lstStyle/>
                    <a:p>
                      <a:pPr marL="0" marR="0">
                        <a:lnSpc>
                          <a:spcPct val="107000"/>
                        </a:lnSpc>
                        <a:spcBef>
                          <a:spcPts val="0"/>
                        </a:spcBef>
                        <a:spcAft>
                          <a:spcPts val="0"/>
                        </a:spcAft>
                      </a:pPr>
                      <a:r>
                        <a:rPr lang="en-US" sz="1000">
                          <a:effectLst/>
                        </a:rPr>
                        <a:t>20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938081"/>
                  </a:ext>
                </a:extLst>
              </a:tr>
              <a:tr h="146019">
                <a:tc>
                  <a:txBody>
                    <a:bodyPr/>
                    <a:lstStyle/>
                    <a:p>
                      <a:pPr marL="0" marR="0">
                        <a:lnSpc>
                          <a:spcPct val="107000"/>
                        </a:lnSpc>
                        <a:spcBef>
                          <a:spcPts val="0"/>
                        </a:spcBef>
                        <a:spcAft>
                          <a:spcPts val="0"/>
                        </a:spcAft>
                      </a:pPr>
                      <a:r>
                        <a:rPr lang="en-US" sz="1000">
                          <a:effectLst/>
                        </a:rPr>
                        <a:t>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3754063"/>
                  </a:ext>
                </a:extLst>
              </a:tr>
              <a:tr h="146019">
                <a:tc>
                  <a:txBody>
                    <a:bodyPr/>
                    <a:lstStyle/>
                    <a:p>
                      <a:pPr marL="0" marR="0">
                        <a:lnSpc>
                          <a:spcPct val="107000"/>
                        </a:lnSpc>
                        <a:spcBef>
                          <a:spcPts val="0"/>
                        </a:spcBef>
                        <a:spcAft>
                          <a:spcPts val="0"/>
                        </a:spcAft>
                      </a:pPr>
                      <a:r>
                        <a:rPr lang="en-US" sz="1000">
                          <a:effectLst/>
                        </a:rPr>
                        <a:t>22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4918031"/>
                  </a:ext>
                </a:extLst>
              </a:tr>
              <a:tr h="146019">
                <a:tc>
                  <a:txBody>
                    <a:bodyPr/>
                    <a:lstStyle/>
                    <a:p>
                      <a:pPr marL="0" marR="0">
                        <a:lnSpc>
                          <a:spcPct val="107000"/>
                        </a:lnSpc>
                        <a:spcBef>
                          <a:spcPts val="0"/>
                        </a:spcBef>
                        <a:spcAft>
                          <a:spcPts val="0"/>
                        </a:spcAft>
                      </a:pPr>
                      <a:r>
                        <a:rPr lang="en-US" sz="1000">
                          <a:effectLst/>
                        </a:rPr>
                        <a:t>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4405180"/>
                  </a:ext>
                </a:extLst>
              </a:tr>
              <a:tr h="146019">
                <a:tc>
                  <a:txBody>
                    <a:bodyPr/>
                    <a:lstStyle/>
                    <a:p>
                      <a:pPr marL="0" marR="0">
                        <a:lnSpc>
                          <a:spcPct val="107000"/>
                        </a:lnSpc>
                        <a:spcBef>
                          <a:spcPts val="0"/>
                        </a:spcBef>
                        <a:spcAft>
                          <a:spcPts val="0"/>
                        </a:spcAft>
                      </a:pPr>
                      <a:r>
                        <a:rPr lang="en-US" sz="1000">
                          <a:effectLst/>
                        </a:rPr>
                        <a:t>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4722755"/>
                  </a:ext>
                </a:extLst>
              </a:tr>
              <a:tr h="146019">
                <a:tc>
                  <a:txBody>
                    <a:bodyPr/>
                    <a:lstStyle/>
                    <a:p>
                      <a:pPr marL="0" marR="0">
                        <a:lnSpc>
                          <a:spcPct val="107000"/>
                        </a:lnSpc>
                        <a:spcBef>
                          <a:spcPts val="0"/>
                        </a:spcBef>
                        <a:spcAft>
                          <a:spcPts val="0"/>
                        </a:spcAft>
                      </a:pPr>
                      <a:r>
                        <a:rPr lang="en-US" sz="1000">
                          <a:effectLst/>
                        </a:rPr>
                        <a:t>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2410662"/>
                  </a:ext>
                </a:extLst>
              </a:tr>
              <a:tr h="146019">
                <a:tc>
                  <a:txBody>
                    <a:bodyPr/>
                    <a:lstStyle/>
                    <a:p>
                      <a:pPr marL="0" marR="0">
                        <a:lnSpc>
                          <a:spcPct val="107000"/>
                        </a:lnSpc>
                        <a:spcBef>
                          <a:spcPts val="0"/>
                        </a:spcBef>
                        <a:spcAft>
                          <a:spcPts val="0"/>
                        </a:spcAft>
                      </a:pPr>
                      <a:r>
                        <a:rPr lang="en-US" sz="1000">
                          <a:effectLst/>
                        </a:rPr>
                        <a:t>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6577470"/>
                  </a:ext>
                </a:extLst>
              </a:tr>
              <a:tr h="146019">
                <a:tc>
                  <a:txBody>
                    <a:bodyPr/>
                    <a:lstStyle/>
                    <a:p>
                      <a:pPr marL="0" marR="0">
                        <a:lnSpc>
                          <a:spcPct val="107000"/>
                        </a:lnSpc>
                        <a:spcBef>
                          <a:spcPts val="0"/>
                        </a:spcBef>
                        <a:spcAft>
                          <a:spcPts val="0"/>
                        </a:spcAft>
                      </a:pPr>
                      <a:r>
                        <a:rPr lang="en-US" sz="1000">
                          <a:effectLst/>
                        </a:rPr>
                        <a:t>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621553"/>
                  </a:ext>
                </a:extLst>
              </a:tr>
              <a:tr h="146019">
                <a:tc>
                  <a:txBody>
                    <a:bodyPr/>
                    <a:lstStyle/>
                    <a:p>
                      <a:pPr marL="0" marR="0">
                        <a:lnSpc>
                          <a:spcPct val="107000"/>
                        </a:lnSpc>
                        <a:spcBef>
                          <a:spcPts val="0"/>
                        </a:spcBef>
                        <a:spcAft>
                          <a:spcPts val="0"/>
                        </a:spcAft>
                      </a:pPr>
                      <a:r>
                        <a:rPr lang="en-US" sz="1000">
                          <a:effectLst/>
                        </a:rPr>
                        <a:t>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3859778"/>
                  </a:ext>
                </a:extLst>
              </a:tr>
              <a:tr h="146019">
                <a:tc>
                  <a:txBody>
                    <a:bodyPr/>
                    <a:lstStyle/>
                    <a:p>
                      <a:pPr marL="0" marR="0">
                        <a:lnSpc>
                          <a:spcPct val="107000"/>
                        </a:lnSpc>
                        <a:spcBef>
                          <a:spcPts val="0"/>
                        </a:spcBef>
                        <a:spcAft>
                          <a:spcPts val="0"/>
                        </a:spcAft>
                      </a:pPr>
                      <a:r>
                        <a:rPr lang="en-US" sz="1000">
                          <a:effectLst/>
                        </a:rPr>
                        <a:t>29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8481597"/>
                  </a:ext>
                </a:extLst>
              </a:tr>
              <a:tr h="146019">
                <a:tc>
                  <a:txBody>
                    <a:bodyPr/>
                    <a:lstStyle/>
                    <a:p>
                      <a:pPr marL="0" marR="0">
                        <a:lnSpc>
                          <a:spcPct val="107000"/>
                        </a:lnSpc>
                        <a:spcBef>
                          <a:spcPts val="0"/>
                        </a:spcBef>
                        <a:spcAft>
                          <a:spcPts val="0"/>
                        </a:spcAft>
                      </a:pPr>
                      <a:r>
                        <a:rPr lang="en-US" sz="1000">
                          <a:effectLst/>
                        </a:rPr>
                        <a:t>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92.9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1352602"/>
                  </a:ext>
                </a:extLst>
              </a:tr>
              <a:tr h="146019">
                <a:tc>
                  <a:txBody>
                    <a:bodyPr/>
                    <a:lstStyle/>
                    <a:p>
                      <a:pPr marL="0" marR="0">
                        <a:lnSpc>
                          <a:spcPct val="107000"/>
                        </a:lnSpc>
                        <a:spcBef>
                          <a:spcPts val="0"/>
                        </a:spcBef>
                        <a:spcAft>
                          <a:spcPts val="0"/>
                        </a:spcAft>
                      </a:pPr>
                      <a:r>
                        <a:rPr lang="en-US" sz="1000">
                          <a:effectLst/>
                        </a:rPr>
                        <a:t>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8691164"/>
                  </a:ext>
                </a:extLst>
              </a:tr>
              <a:tr h="146019">
                <a:tc>
                  <a:txBody>
                    <a:bodyPr/>
                    <a:lstStyle/>
                    <a:p>
                      <a:pPr marL="0" marR="0">
                        <a:lnSpc>
                          <a:spcPct val="107000"/>
                        </a:lnSpc>
                        <a:spcBef>
                          <a:spcPts val="0"/>
                        </a:spcBef>
                        <a:spcAft>
                          <a:spcPts val="0"/>
                        </a:spcAft>
                      </a:pPr>
                      <a:r>
                        <a:rPr lang="en-US" sz="1000">
                          <a:effectLst/>
                        </a:rPr>
                        <a:t>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89.2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80152093"/>
                  </a:ext>
                </a:extLst>
              </a:tr>
              <a:tr h="146019">
                <a:tc>
                  <a:txBody>
                    <a:bodyPr/>
                    <a:lstStyle/>
                    <a:p>
                      <a:pPr marL="0" marR="0">
                        <a:lnSpc>
                          <a:spcPct val="107000"/>
                        </a:lnSpc>
                        <a:spcBef>
                          <a:spcPts val="0"/>
                        </a:spcBef>
                        <a:spcAft>
                          <a:spcPts val="0"/>
                        </a:spcAft>
                      </a:pPr>
                      <a:r>
                        <a:rPr lang="en-US" sz="1000">
                          <a:effectLst/>
                        </a:rPr>
                        <a:t>33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92.9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1546951"/>
                  </a:ext>
                </a:extLst>
              </a:tr>
              <a:tr h="146019">
                <a:tc>
                  <a:txBody>
                    <a:bodyPr/>
                    <a:lstStyle/>
                    <a:p>
                      <a:pPr marL="0" marR="0">
                        <a:lnSpc>
                          <a:spcPct val="107000"/>
                        </a:lnSpc>
                        <a:spcBef>
                          <a:spcPts val="0"/>
                        </a:spcBef>
                        <a:spcAft>
                          <a:spcPts val="0"/>
                        </a:spcAft>
                      </a:pPr>
                      <a:r>
                        <a:rPr lang="en-US" sz="1000">
                          <a:effectLst/>
                        </a:rPr>
                        <a:t>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13649953"/>
                  </a:ext>
                </a:extLst>
              </a:tr>
              <a:tr h="146019">
                <a:tc>
                  <a:txBody>
                    <a:bodyPr/>
                    <a:lstStyle/>
                    <a:p>
                      <a:pPr marL="0" marR="0">
                        <a:lnSpc>
                          <a:spcPct val="107000"/>
                        </a:lnSpc>
                        <a:spcBef>
                          <a:spcPts val="0"/>
                        </a:spcBef>
                        <a:spcAft>
                          <a:spcPts val="0"/>
                        </a:spcAft>
                      </a:pPr>
                      <a:r>
                        <a:rPr lang="en-US" sz="1000">
                          <a:effectLst/>
                        </a:rPr>
                        <a:t>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1129191"/>
                  </a:ext>
                </a:extLst>
              </a:tr>
              <a:tr h="146019">
                <a:tc>
                  <a:txBody>
                    <a:bodyPr/>
                    <a:lstStyle/>
                    <a:p>
                      <a:pPr marL="0" marR="0">
                        <a:lnSpc>
                          <a:spcPct val="107000"/>
                        </a:lnSpc>
                        <a:spcBef>
                          <a:spcPts val="0"/>
                        </a:spcBef>
                        <a:spcAft>
                          <a:spcPts val="0"/>
                        </a:spcAft>
                      </a:pPr>
                      <a:r>
                        <a:rPr lang="en-US" sz="1000">
                          <a:effectLst/>
                        </a:rPr>
                        <a:t>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5900511"/>
                  </a:ext>
                </a:extLst>
              </a:tr>
              <a:tr h="146019">
                <a:tc>
                  <a:txBody>
                    <a:bodyPr/>
                    <a:lstStyle/>
                    <a:p>
                      <a:pPr marL="0" marR="0">
                        <a:lnSpc>
                          <a:spcPct val="107000"/>
                        </a:lnSpc>
                        <a:spcBef>
                          <a:spcPts val="0"/>
                        </a:spcBef>
                        <a:spcAft>
                          <a:spcPts val="0"/>
                        </a:spcAft>
                      </a:pPr>
                      <a:r>
                        <a:rPr lang="en-US" sz="1000">
                          <a:effectLst/>
                        </a:rPr>
                        <a:t>37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25054400"/>
                  </a:ext>
                </a:extLst>
              </a:tr>
              <a:tr h="146019">
                <a:tc>
                  <a:txBody>
                    <a:bodyPr/>
                    <a:lstStyle/>
                    <a:p>
                      <a:pPr marL="0" marR="0">
                        <a:lnSpc>
                          <a:spcPct val="107000"/>
                        </a:lnSpc>
                        <a:spcBef>
                          <a:spcPts val="0"/>
                        </a:spcBef>
                        <a:spcAft>
                          <a:spcPts val="0"/>
                        </a:spcAft>
                      </a:pPr>
                      <a:r>
                        <a:rPr lang="en-US" sz="1000">
                          <a:effectLst/>
                        </a:rPr>
                        <a:t>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83161087"/>
                  </a:ext>
                </a:extLst>
              </a:tr>
              <a:tr h="146019">
                <a:tc>
                  <a:txBody>
                    <a:bodyPr/>
                    <a:lstStyle/>
                    <a:p>
                      <a:pPr marL="0" marR="0">
                        <a:lnSpc>
                          <a:spcPct val="107000"/>
                        </a:lnSpc>
                        <a:spcBef>
                          <a:spcPts val="0"/>
                        </a:spcBef>
                        <a:spcAft>
                          <a:spcPts val="0"/>
                        </a:spcAft>
                      </a:pPr>
                      <a:r>
                        <a:rPr lang="en-US" sz="1000">
                          <a:effectLst/>
                        </a:rPr>
                        <a:t>39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7923905"/>
                  </a:ext>
                </a:extLst>
              </a:tr>
              <a:tr h="146019">
                <a:tc>
                  <a:txBody>
                    <a:bodyPr/>
                    <a:lstStyle/>
                    <a:p>
                      <a:pPr marL="0" marR="0">
                        <a:lnSpc>
                          <a:spcPct val="107000"/>
                        </a:lnSpc>
                        <a:spcBef>
                          <a:spcPts val="0"/>
                        </a:spcBef>
                        <a:spcAft>
                          <a:spcPts val="0"/>
                        </a:spcAft>
                      </a:pPr>
                      <a:r>
                        <a:rPr lang="en-US" sz="1000">
                          <a:effectLst/>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65431395"/>
                  </a:ext>
                </a:extLst>
              </a:tr>
              <a:tr h="146019">
                <a:tc>
                  <a:txBody>
                    <a:bodyPr/>
                    <a:lstStyle/>
                    <a:p>
                      <a:pPr marL="0" marR="0">
                        <a:lnSpc>
                          <a:spcPct val="107000"/>
                        </a:lnSpc>
                        <a:spcBef>
                          <a:spcPts val="0"/>
                        </a:spcBef>
                        <a:spcAft>
                          <a:spcPts val="0"/>
                        </a:spcAft>
                      </a:pPr>
                      <a:r>
                        <a:rPr lang="en-US" sz="1000">
                          <a:effectLst/>
                        </a:rPr>
                        <a:t>41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50887097"/>
                  </a:ext>
                </a:extLst>
              </a:tr>
              <a:tr h="146019">
                <a:tc>
                  <a:txBody>
                    <a:bodyPr/>
                    <a:lstStyle/>
                    <a:p>
                      <a:pPr marL="0" marR="0">
                        <a:lnSpc>
                          <a:spcPct val="107000"/>
                        </a:lnSpc>
                        <a:spcBef>
                          <a:spcPts val="0"/>
                        </a:spcBef>
                        <a:spcAft>
                          <a:spcPts val="0"/>
                        </a:spcAft>
                      </a:pPr>
                      <a:r>
                        <a:rPr lang="en-US" sz="1000">
                          <a:effectLst/>
                        </a:rPr>
                        <a:t>42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6850496"/>
                  </a:ext>
                </a:extLst>
              </a:tr>
              <a:tr h="146019">
                <a:tc>
                  <a:txBody>
                    <a:bodyPr/>
                    <a:lstStyle/>
                    <a:p>
                      <a:pPr marL="0" marR="0">
                        <a:lnSpc>
                          <a:spcPct val="107000"/>
                        </a:lnSpc>
                        <a:spcBef>
                          <a:spcPts val="0"/>
                        </a:spcBef>
                        <a:spcAft>
                          <a:spcPts val="0"/>
                        </a:spcAft>
                      </a:pPr>
                      <a:r>
                        <a:rPr lang="en-US" sz="1000">
                          <a:effectLst/>
                        </a:rPr>
                        <a:t>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94326769"/>
                  </a:ext>
                </a:extLst>
              </a:tr>
              <a:tr h="146019">
                <a:tc>
                  <a:txBody>
                    <a:bodyPr/>
                    <a:lstStyle/>
                    <a:p>
                      <a:pPr marL="0" marR="0">
                        <a:lnSpc>
                          <a:spcPct val="107000"/>
                        </a:lnSpc>
                        <a:spcBef>
                          <a:spcPts val="0"/>
                        </a:spcBef>
                        <a:spcAft>
                          <a:spcPts val="0"/>
                        </a:spcAft>
                      </a:pPr>
                      <a:r>
                        <a:rPr lang="en-US" sz="1000">
                          <a:effectLst/>
                        </a:rPr>
                        <a:t>44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tcPr>
                </a:tc>
                <a:tc>
                  <a:txBody>
                    <a:bodyPr/>
                    <a:lstStyle/>
                    <a:p>
                      <a:pPr marL="0" marR="0">
                        <a:lnSpc>
                          <a:spcPct val="107000"/>
                        </a:lnSpc>
                        <a:spcBef>
                          <a:spcPts val="0"/>
                        </a:spcBef>
                        <a:spcAft>
                          <a:spcPts val="0"/>
                        </a:spcAft>
                      </a:pPr>
                      <a:r>
                        <a:rPr lang="en-US" sz="1000">
                          <a:effectLst/>
                        </a:rPr>
                        <a:t>90.0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4323997"/>
                  </a:ext>
                </a:extLst>
              </a:tr>
              <a:tr h="146019">
                <a:tc>
                  <a:txBody>
                    <a:bodyPr/>
                    <a:lstStyle/>
                    <a:p>
                      <a:pPr marL="0" marR="0">
                        <a:lnSpc>
                          <a:spcPct val="107000"/>
                        </a:lnSpc>
                        <a:spcBef>
                          <a:spcPts val="0"/>
                        </a:spcBef>
                        <a:spcAft>
                          <a:spcPts val="0"/>
                        </a:spcAft>
                      </a:pPr>
                      <a:r>
                        <a:rPr lang="en-US" sz="1000">
                          <a:effectLst/>
                        </a:rPr>
                        <a:t>45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effectLst/>
                        </a:rPr>
                        <a:t>90.1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3976" marR="23976"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0762828"/>
                  </a:ext>
                </a:extLst>
              </a:tr>
            </a:tbl>
          </a:graphicData>
        </a:graphic>
      </p:graphicFrame>
    </p:spTree>
    <p:extLst>
      <p:ext uri="{BB962C8B-B14F-4D97-AF65-F5344CB8AC3E}">
        <p14:creationId xmlns:p14="http://schemas.microsoft.com/office/powerpoint/2010/main" val="186848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2CBB7-0585-4C88-8F9D-2A020D12A42C}"/>
              </a:ext>
            </a:extLst>
          </p:cNvPr>
          <p:cNvSpPr>
            <a:spLocks noGrp="1"/>
          </p:cNvSpPr>
          <p:nvPr>
            <p:ph type="title"/>
          </p:nvPr>
        </p:nvSpPr>
        <p:spPr>
          <a:xfrm>
            <a:off x="1024129" y="585216"/>
            <a:ext cx="3779085" cy="1499616"/>
          </a:xfrm>
        </p:spPr>
        <p:txBody>
          <a:bodyPr>
            <a:normAutofit/>
          </a:bodyPr>
          <a:lstStyle/>
          <a:p>
            <a:r>
              <a:rPr lang="en-US">
                <a:solidFill>
                  <a:srgbClr val="FFFFFF"/>
                </a:solidFill>
              </a:rPr>
              <a:t>After Applying DMAIC</a:t>
            </a:r>
          </a:p>
        </p:txBody>
      </p:sp>
      <p:cxnSp>
        <p:nvCxnSpPr>
          <p:cNvPr id="15" name="Straight Connector 1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05A52539-28A0-47BA-B3AF-CA29CAE19491}"/>
              </a:ext>
            </a:extLst>
          </p:cNvPr>
          <p:cNvSpPr>
            <a:spLocks noGrp="1"/>
          </p:cNvSpPr>
          <p:nvPr>
            <p:ph idx="1"/>
          </p:nvPr>
        </p:nvSpPr>
        <p:spPr>
          <a:xfrm>
            <a:off x="1024129" y="2286000"/>
            <a:ext cx="3791711" cy="3931920"/>
          </a:xfrm>
        </p:spPr>
        <p:txBody>
          <a:bodyPr>
            <a:normAutofit/>
          </a:bodyPr>
          <a:lstStyle/>
          <a:p>
            <a:r>
              <a:rPr lang="en-US" dirty="0" err="1">
                <a:solidFill>
                  <a:srgbClr val="FFFFFF"/>
                </a:solidFill>
              </a:rPr>
              <a:t>Cpk</a:t>
            </a:r>
            <a:r>
              <a:rPr lang="en-US" dirty="0">
                <a:solidFill>
                  <a:srgbClr val="FFFFFF"/>
                </a:solidFill>
              </a:rPr>
              <a:t> =2.60</a:t>
            </a:r>
          </a:p>
        </p:txBody>
      </p:sp>
      <p:pic>
        <p:nvPicPr>
          <p:cNvPr id="6" name="Content Placeholder 5">
            <a:extLst>
              <a:ext uri="{FF2B5EF4-FFF2-40B4-BE49-F238E27FC236}">
                <a16:creationId xmlns:a16="http://schemas.microsoft.com/office/drawing/2014/main" id="{C2FA679A-5CC0-47A3-B6B2-94E015502EC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294371"/>
            <a:ext cx="5455921" cy="4269257"/>
          </a:xfrm>
          <a:prstGeom prst="rect">
            <a:avLst/>
          </a:prstGeom>
        </p:spPr>
      </p:pic>
    </p:spTree>
    <p:extLst>
      <p:ext uri="{BB962C8B-B14F-4D97-AF65-F5344CB8AC3E}">
        <p14:creationId xmlns:p14="http://schemas.microsoft.com/office/powerpoint/2010/main" val="102791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B367D-981B-4794-8632-4A078D6DC2A9}"/>
              </a:ext>
            </a:extLst>
          </p:cNvPr>
          <p:cNvSpPr>
            <a:spLocks noGrp="1"/>
          </p:cNvSpPr>
          <p:nvPr>
            <p:ph type="title"/>
          </p:nvPr>
        </p:nvSpPr>
        <p:spPr>
          <a:xfrm>
            <a:off x="1024129" y="585216"/>
            <a:ext cx="3779085" cy="1499616"/>
          </a:xfrm>
        </p:spPr>
        <p:txBody>
          <a:bodyPr>
            <a:normAutofit/>
          </a:bodyPr>
          <a:lstStyle/>
          <a:p>
            <a:r>
              <a:rPr lang="en-US" sz="4600">
                <a:solidFill>
                  <a:srgbClr val="FFFFFF"/>
                </a:solidFill>
              </a:rPr>
              <a:t>Run chart before improvement</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2E4B703-7FAC-410B-9A54-9B2E6D58335E}"/>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4" name="Content Placeholder 3">
            <a:extLst>
              <a:ext uri="{FF2B5EF4-FFF2-40B4-BE49-F238E27FC236}">
                <a16:creationId xmlns:a16="http://schemas.microsoft.com/office/drawing/2014/main" id="{C0213B41-5FDC-49B7-AF65-D2D79679F5D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500315"/>
            <a:ext cx="5455921" cy="3857370"/>
          </a:xfrm>
          <a:prstGeom prst="rect">
            <a:avLst/>
          </a:prstGeom>
        </p:spPr>
      </p:pic>
    </p:spTree>
    <p:extLst>
      <p:ext uri="{BB962C8B-B14F-4D97-AF65-F5344CB8AC3E}">
        <p14:creationId xmlns:p14="http://schemas.microsoft.com/office/powerpoint/2010/main" val="267534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EB025-2E00-4D6B-99BD-030DD623B14A}"/>
              </a:ext>
            </a:extLst>
          </p:cNvPr>
          <p:cNvSpPr>
            <a:spLocks noGrp="1"/>
          </p:cNvSpPr>
          <p:nvPr>
            <p:ph type="title"/>
          </p:nvPr>
        </p:nvSpPr>
        <p:spPr>
          <a:xfrm>
            <a:off x="643468" y="643467"/>
            <a:ext cx="3415612" cy="5571066"/>
          </a:xfrm>
        </p:spPr>
        <p:txBody>
          <a:bodyPr>
            <a:normAutofit/>
          </a:bodyPr>
          <a:lstStyle/>
          <a:p>
            <a:r>
              <a:rPr lang="en-US" b="1">
                <a:solidFill>
                  <a:srgbClr val="FFFFFF"/>
                </a:solidFill>
              </a:rPr>
              <a:t>contents</a:t>
            </a:r>
          </a:p>
        </p:txBody>
      </p:sp>
      <p:graphicFrame>
        <p:nvGraphicFramePr>
          <p:cNvPr id="5" name="Content Placeholder 2">
            <a:extLst>
              <a:ext uri="{FF2B5EF4-FFF2-40B4-BE49-F238E27FC236}">
                <a16:creationId xmlns:a16="http://schemas.microsoft.com/office/drawing/2014/main" id="{C3FEF931-7F60-43A7-B3BF-62D4D091B45B}"/>
              </a:ext>
            </a:extLst>
          </p:cNvPr>
          <p:cNvGraphicFramePr>
            <a:graphicFrameLocks noGrp="1"/>
          </p:cNvGraphicFramePr>
          <p:nvPr>
            <p:ph idx="1"/>
            <p:extLst>
              <p:ext uri="{D42A27DB-BD31-4B8C-83A1-F6EECF244321}">
                <p14:modId xmlns:p14="http://schemas.microsoft.com/office/powerpoint/2010/main" val="186562087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266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0480B-92E1-422E-BE7A-9BA3525785BF}"/>
              </a:ext>
            </a:extLst>
          </p:cNvPr>
          <p:cNvSpPr>
            <a:spLocks noGrp="1"/>
          </p:cNvSpPr>
          <p:nvPr>
            <p:ph type="title"/>
          </p:nvPr>
        </p:nvSpPr>
        <p:spPr>
          <a:xfrm>
            <a:off x="1024129" y="585216"/>
            <a:ext cx="3779085" cy="1499616"/>
          </a:xfrm>
        </p:spPr>
        <p:txBody>
          <a:bodyPr>
            <a:normAutofit/>
          </a:bodyPr>
          <a:lstStyle/>
          <a:p>
            <a:r>
              <a:rPr lang="en-US">
                <a:solidFill>
                  <a:srgbClr val="FFFFFF"/>
                </a:solidFill>
              </a:rPr>
              <a:t>Run chart after improvement</a:t>
            </a:r>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5AD9915-FA56-43D2-A2B9-65E9F97E3C49}"/>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4" name="Content Placeholder 3">
            <a:extLst>
              <a:ext uri="{FF2B5EF4-FFF2-40B4-BE49-F238E27FC236}">
                <a16:creationId xmlns:a16="http://schemas.microsoft.com/office/drawing/2014/main" id="{4C90E1DF-2700-462E-8AA0-059D29E584C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485474"/>
            <a:ext cx="5455921" cy="3887051"/>
          </a:xfrm>
          <a:prstGeom prst="rect">
            <a:avLst/>
          </a:prstGeom>
        </p:spPr>
      </p:pic>
    </p:spTree>
    <p:extLst>
      <p:ext uri="{BB962C8B-B14F-4D97-AF65-F5344CB8AC3E}">
        <p14:creationId xmlns:p14="http://schemas.microsoft.com/office/powerpoint/2010/main" val="204372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A632B-1BCF-46E9-96E3-E79C11BDC03B}"/>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Environment &amp; sustainability</a:t>
            </a:r>
          </a:p>
        </p:txBody>
      </p:sp>
      <p:sp>
        <p:nvSpPr>
          <p:cNvPr id="3" name="Content Placeholder 2">
            <a:extLst>
              <a:ext uri="{FF2B5EF4-FFF2-40B4-BE49-F238E27FC236}">
                <a16:creationId xmlns:a16="http://schemas.microsoft.com/office/drawing/2014/main" id="{98EF17F4-7568-4551-BB37-745E48E19AAE}"/>
              </a:ext>
            </a:extLst>
          </p:cNvPr>
          <p:cNvSpPr>
            <a:spLocks noGrp="1"/>
          </p:cNvSpPr>
          <p:nvPr>
            <p:ph idx="1"/>
          </p:nvPr>
        </p:nvSpPr>
        <p:spPr>
          <a:xfrm>
            <a:off x="4951048" y="804333"/>
            <a:ext cx="6306003" cy="5249334"/>
          </a:xfrm>
        </p:spPr>
        <p:txBody>
          <a:bodyPr anchor="ctr">
            <a:normAutofit/>
          </a:bodyPr>
          <a:lstStyle/>
          <a:p>
            <a:r>
              <a:rPr lang="en-US" sz="1700" dirty="0"/>
              <a:t>Our MSQC Project</a:t>
            </a:r>
            <a:r>
              <a:rPr lang="en-US" sz="1700" b="1" dirty="0"/>
              <a:t>, </a:t>
            </a:r>
            <a:r>
              <a:rPr lang="en-US" sz="1700" dirty="0"/>
              <a:t>entitled </a:t>
            </a:r>
            <a:r>
              <a:rPr lang="en-US" sz="1700" spc="100" dirty="0"/>
              <a:t>Application of Six Sigma in Tire Manufacturing</a:t>
            </a:r>
            <a:r>
              <a:rPr lang="en-US" sz="1700" dirty="0"/>
              <a:t>, is directly related to the sustainable environment. According to </a:t>
            </a:r>
            <a:r>
              <a:rPr lang="en-US" sz="1700" b="1" dirty="0"/>
              <a:t>United Nations Sustainable Development Goals (SDGs), </a:t>
            </a:r>
            <a:r>
              <a:rPr lang="en-US" sz="1700" dirty="0"/>
              <a:t>our project directly relates to the following goals:</a:t>
            </a:r>
          </a:p>
          <a:p>
            <a:pPr>
              <a:buFont typeface="Arial" panose="020B0604020202020204" pitchFamily="34" charset="0"/>
              <a:buChar char="•"/>
            </a:pPr>
            <a:r>
              <a:rPr lang="en-US" sz="1700" b="1" u="sng" dirty="0"/>
              <a:t>Goal 8: Decent Work and Economic Growth</a:t>
            </a:r>
          </a:p>
          <a:p>
            <a:pPr marL="0" indent="0">
              <a:buNone/>
            </a:pPr>
            <a:r>
              <a:rPr lang="en-US" sz="1700" dirty="0"/>
              <a:t>Monitoring Tire Quality In Automobile Sector Promotes The Economic Growth Of The Country. Pakistan</a:t>
            </a:r>
            <a:r>
              <a:rPr lang="en-US" sz="1700" dirty="0">
                <a:effectLst/>
              </a:rPr>
              <a:t> Rubber Tire Market Size Was Valued At $272.10 Million In 2017, And Is Projected To Reach $1,592.90 Million By 2025, Registering A CAGR Of 24.8% From 2018 To 2025. The Radial Type By Design Segment Was The Highest Revenue Contributor In 2017, Accounting For $207.7 Million, And Is Estimated To Reach $1,196.4 Million By 2025, Registering A CAGR Of 24.6% During The Forecast Period</a:t>
            </a:r>
            <a:r>
              <a:rPr lang="en-US" sz="1700" i="0" dirty="0">
                <a:effectLst/>
              </a:rPr>
              <a:t>. </a:t>
            </a:r>
            <a:endParaRPr lang="en-US" sz="1700" dirty="0"/>
          </a:p>
          <a:p>
            <a:pPr>
              <a:buFont typeface="Arial" panose="020B0604020202020204" pitchFamily="34" charset="0"/>
              <a:buChar char="•"/>
            </a:pPr>
            <a:r>
              <a:rPr lang="en-US" sz="1700" b="1" u="sng" dirty="0"/>
              <a:t>Goal 12: Responsible Consumption and Production</a:t>
            </a:r>
          </a:p>
          <a:p>
            <a:pPr marL="0" indent="0">
              <a:buNone/>
            </a:pPr>
            <a:r>
              <a:rPr lang="en-US" sz="1700" dirty="0"/>
              <a:t>This project aims at the responsible consumption of the tire quality and the production of the Rubber Tire  Industry.</a:t>
            </a:r>
          </a:p>
          <a:p>
            <a:endParaRPr lang="en-US" sz="1700" dirty="0"/>
          </a:p>
        </p:txBody>
      </p:sp>
    </p:spTree>
    <p:extLst>
      <p:ext uri="{BB962C8B-B14F-4D97-AF65-F5344CB8AC3E}">
        <p14:creationId xmlns:p14="http://schemas.microsoft.com/office/powerpoint/2010/main" val="395613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CA1F-7941-4FC1-A796-C82BE48DD72B}"/>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Contd.</a:t>
            </a:r>
          </a:p>
        </p:txBody>
      </p:sp>
      <p:sp>
        <p:nvSpPr>
          <p:cNvPr id="3" name="Content Placeholder 2">
            <a:extLst>
              <a:ext uri="{FF2B5EF4-FFF2-40B4-BE49-F238E27FC236}">
                <a16:creationId xmlns:a16="http://schemas.microsoft.com/office/drawing/2014/main" id="{CD293E4A-EEDF-4402-9B07-57A56B4A9E9F}"/>
              </a:ext>
            </a:extLst>
          </p:cNvPr>
          <p:cNvSpPr>
            <a:spLocks noGrp="1"/>
          </p:cNvSpPr>
          <p:nvPr>
            <p:ph idx="1"/>
          </p:nvPr>
        </p:nvSpPr>
        <p:spPr>
          <a:xfrm>
            <a:off x="4951048" y="804333"/>
            <a:ext cx="6306003" cy="5249334"/>
          </a:xfrm>
        </p:spPr>
        <p:txBody>
          <a:bodyPr anchor="ctr">
            <a:normAutofit/>
          </a:bodyPr>
          <a:lstStyle/>
          <a:p>
            <a:pPr>
              <a:buFont typeface="Arial" panose="020B0604020202020204" pitchFamily="34" charset="0"/>
              <a:buChar char="•"/>
            </a:pPr>
            <a:r>
              <a:rPr lang="en-US" b="1" u="sng" dirty="0"/>
              <a:t>Goal 13: Climate Action:</a:t>
            </a:r>
          </a:p>
          <a:p>
            <a:pPr marL="0" indent="0">
              <a:buNone/>
            </a:pPr>
            <a:r>
              <a:rPr lang="en-US" dirty="0"/>
              <a:t>This project is directly related to the climate actions because when wastes from Tire Manufacturing sector are released in the air or pollutants in water, they effect the climate and create hazardous effects.</a:t>
            </a:r>
          </a:p>
          <a:p>
            <a:pPr>
              <a:buFont typeface="Arial" panose="020B0604020202020204" pitchFamily="34" charset="0"/>
              <a:buChar char="•"/>
            </a:pPr>
            <a:r>
              <a:rPr lang="en-US" b="1" u="sng" dirty="0"/>
              <a:t>Goal 15: Life on Land:</a:t>
            </a:r>
          </a:p>
          <a:p>
            <a:pPr marL="0" indent="0">
              <a:buNone/>
            </a:pPr>
            <a:r>
              <a:rPr lang="en-US" dirty="0"/>
              <a:t>Monitoring of Tire quality using Six Sigma implementation improves the life on land because according to this sustainability goal, life on the land should be good for all. So, when tire quality will be good, it will create good impact on the climate and society.</a:t>
            </a:r>
          </a:p>
          <a:p>
            <a:endParaRPr lang="en-US" dirty="0"/>
          </a:p>
        </p:txBody>
      </p:sp>
    </p:spTree>
    <p:extLst>
      <p:ext uri="{BB962C8B-B14F-4D97-AF65-F5344CB8AC3E}">
        <p14:creationId xmlns:p14="http://schemas.microsoft.com/office/powerpoint/2010/main" val="177558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7C5A1-78E5-4D35-81C9-7C9FDAA3627D}"/>
              </a:ext>
            </a:extLst>
          </p:cNvPr>
          <p:cNvSpPr>
            <a:spLocks noGrp="1"/>
          </p:cNvSpPr>
          <p:nvPr>
            <p:ph type="title"/>
          </p:nvPr>
        </p:nvSpPr>
        <p:spPr>
          <a:xfrm>
            <a:off x="643468" y="643467"/>
            <a:ext cx="3415612" cy="5571066"/>
          </a:xfrm>
        </p:spPr>
        <p:txBody>
          <a:bodyPr>
            <a:normAutofit/>
          </a:bodyPr>
          <a:lstStyle/>
          <a:p>
            <a:r>
              <a:rPr lang="en-US" b="1">
                <a:solidFill>
                  <a:srgbClr val="FFFFFF"/>
                </a:solidFill>
              </a:rPr>
              <a:t>Conclusion</a:t>
            </a:r>
          </a:p>
        </p:txBody>
      </p:sp>
      <p:graphicFrame>
        <p:nvGraphicFramePr>
          <p:cNvPr id="5" name="Content Placeholder 2">
            <a:extLst>
              <a:ext uri="{FF2B5EF4-FFF2-40B4-BE49-F238E27FC236}">
                <a16:creationId xmlns:a16="http://schemas.microsoft.com/office/drawing/2014/main" id="{10C45F1B-5A10-4867-9BCF-071C81C11981}"/>
              </a:ext>
            </a:extLst>
          </p:cNvPr>
          <p:cNvGraphicFramePr>
            <a:graphicFrameLocks noGrp="1"/>
          </p:cNvGraphicFramePr>
          <p:nvPr>
            <p:ph idx="1"/>
            <p:extLst>
              <p:ext uri="{D42A27DB-BD31-4B8C-83A1-F6EECF244321}">
                <p14:modId xmlns:p14="http://schemas.microsoft.com/office/powerpoint/2010/main" val="110062306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00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459420-F90A-4FDE-AE02-EB7D9BEC751E}"/>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Thank you</a:t>
            </a:r>
          </a:p>
        </p:txBody>
      </p:sp>
      <p:cxnSp>
        <p:nvCxnSpPr>
          <p:cNvPr id="49" name="Straight Connector 4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Smiling Face with No Fill">
            <a:extLst>
              <a:ext uri="{FF2B5EF4-FFF2-40B4-BE49-F238E27FC236}">
                <a16:creationId xmlns:a16="http://schemas.microsoft.com/office/drawing/2014/main" id="{5E1E31D1-F3F8-4F4D-A429-813E35283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342613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C91B8-4C34-4A09-ACCE-A440BF05F98B}"/>
              </a:ext>
            </a:extLst>
          </p:cNvPr>
          <p:cNvSpPr>
            <a:spLocks noGrp="1"/>
          </p:cNvSpPr>
          <p:nvPr>
            <p:ph type="title"/>
          </p:nvPr>
        </p:nvSpPr>
        <p:spPr>
          <a:xfrm>
            <a:off x="643468" y="643467"/>
            <a:ext cx="3415612" cy="5571066"/>
          </a:xfrm>
        </p:spPr>
        <p:txBody>
          <a:bodyPr>
            <a:normAutofit/>
          </a:bodyPr>
          <a:lstStyle/>
          <a:p>
            <a:r>
              <a:rPr lang="en-US">
                <a:solidFill>
                  <a:srgbClr val="FFFFFF"/>
                </a:solidFill>
              </a:rPr>
              <a:t>Objectives</a:t>
            </a:r>
          </a:p>
        </p:txBody>
      </p:sp>
      <p:graphicFrame>
        <p:nvGraphicFramePr>
          <p:cNvPr id="5" name="Content Placeholder 2">
            <a:extLst>
              <a:ext uri="{FF2B5EF4-FFF2-40B4-BE49-F238E27FC236}">
                <a16:creationId xmlns:a16="http://schemas.microsoft.com/office/drawing/2014/main" id="{3BD874A3-8FD4-4838-BF33-F9460E5E8794}"/>
              </a:ext>
            </a:extLst>
          </p:cNvPr>
          <p:cNvGraphicFramePr>
            <a:graphicFrameLocks noGrp="1"/>
          </p:cNvGraphicFramePr>
          <p:nvPr>
            <p:ph idx="1"/>
            <p:extLst>
              <p:ext uri="{D42A27DB-BD31-4B8C-83A1-F6EECF244321}">
                <p14:modId xmlns:p14="http://schemas.microsoft.com/office/powerpoint/2010/main" val="3147153746"/>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57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D5DFF-3B7D-422A-B315-1776C72AF398}"/>
              </a:ext>
            </a:extLst>
          </p:cNvPr>
          <p:cNvSpPr>
            <a:spLocks noGrp="1"/>
          </p:cNvSpPr>
          <p:nvPr>
            <p:ph type="title"/>
          </p:nvPr>
        </p:nvSpPr>
        <p:spPr>
          <a:xfrm>
            <a:off x="964788" y="804333"/>
            <a:ext cx="3391900" cy="5249334"/>
          </a:xfrm>
        </p:spPr>
        <p:txBody>
          <a:bodyPr>
            <a:normAutofit/>
          </a:bodyPr>
          <a:lstStyle/>
          <a:p>
            <a:pPr algn="r"/>
            <a:r>
              <a:rPr lang="en-US" sz="4300" b="1">
                <a:solidFill>
                  <a:srgbClr val="FFFFFF"/>
                </a:solidFill>
              </a:rPr>
              <a:t>INTRODUCTION</a:t>
            </a:r>
          </a:p>
        </p:txBody>
      </p:sp>
      <p:sp>
        <p:nvSpPr>
          <p:cNvPr id="3" name="Content Placeholder 2">
            <a:extLst>
              <a:ext uri="{FF2B5EF4-FFF2-40B4-BE49-F238E27FC236}">
                <a16:creationId xmlns:a16="http://schemas.microsoft.com/office/drawing/2014/main" id="{2F4E783F-EB8D-4185-A674-19C6F5B2D57C}"/>
              </a:ext>
            </a:extLst>
          </p:cNvPr>
          <p:cNvSpPr>
            <a:spLocks noGrp="1"/>
          </p:cNvSpPr>
          <p:nvPr>
            <p:ph idx="1"/>
          </p:nvPr>
        </p:nvSpPr>
        <p:spPr>
          <a:xfrm>
            <a:off x="4951048" y="804333"/>
            <a:ext cx="6306003" cy="5249334"/>
          </a:xfrm>
        </p:spPr>
        <p:txBody>
          <a:bodyPr anchor="ctr">
            <a:normAutofit/>
          </a:bodyPr>
          <a:lstStyle/>
          <a:p>
            <a:pPr marL="0" indent="0">
              <a:buNone/>
            </a:pPr>
            <a:r>
              <a:rPr lang="en-US" b="1" u="sng" dirty="0"/>
              <a:t>Tire Manufacturing Process</a:t>
            </a:r>
          </a:p>
          <a:p>
            <a:r>
              <a:rPr lang="en-US" dirty="0">
                <a:effectLst/>
                <a:latin typeface="Times New Roman" panose="02020603050405020304" pitchFamily="18" charset="0"/>
                <a:ea typeface="Calibri" panose="020F0502020204030204" pitchFamily="34" charset="0"/>
              </a:rPr>
              <a:t>It begins with selection of rubber as well as other raw materials including special oils, carbon black etc.</a:t>
            </a:r>
          </a:p>
          <a:p>
            <a:r>
              <a:rPr lang="en-US" dirty="0">
                <a:effectLst/>
                <a:latin typeface="Times New Roman" panose="02020603050405020304" pitchFamily="18" charset="0"/>
                <a:ea typeface="Calibri" panose="020F0502020204030204" pitchFamily="34" charset="0"/>
              </a:rPr>
              <a:t>These are shaped with a homogenized unique mixture of black color with the help of gum. </a:t>
            </a:r>
          </a:p>
          <a:p>
            <a:r>
              <a:rPr lang="en-US" dirty="0">
                <a:latin typeface="Times New Roman" panose="02020603050405020304" pitchFamily="18" charset="0"/>
                <a:ea typeface="Calibri" panose="020F0502020204030204" pitchFamily="34" charset="0"/>
              </a:rPr>
              <a:t>M</a:t>
            </a:r>
            <a:r>
              <a:rPr lang="en-US" dirty="0">
                <a:effectLst/>
                <a:latin typeface="Times New Roman" panose="02020603050405020304" pitchFamily="18" charset="0"/>
                <a:ea typeface="Calibri" panose="020F0502020204030204" pitchFamily="34" charset="0"/>
              </a:rPr>
              <a:t>ixing process is controlled by the computerized systems to insure uniformity of the raw materials.</a:t>
            </a:r>
          </a:p>
          <a:p>
            <a:r>
              <a:rPr lang="en-US" dirty="0">
                <a:latin typeface="Times New Roman" panose="02020603050405020304" pitchFamily="18" charset="0"/>
                <a:ea typeface="Calibri" panose="020F0502020204030204" pitchFamily="34" charset="0"/>
              </a:rPr>
              <a:t>T</a:t>
            </a:r>
            <a:r>
              <a:rPr lang="en-US" dirty="0">
                <a:effectLst/>
                <a:latin typeface="Times New Roman" panose="02020603050405020304" pitchFamily="18" charset="0"/>
                <a:ea typeface="Calibri" panose="020F0502020204030204" pitchFamily="34" charset="0"/>
              </a:rPr>
              <a:t>his mixture is processed into the sidewall, treads, or other parts of the tire.</a:t>
            </a:r>
          </a:p>
          <a:p>
            <a:r>
              <a:rPr lang="en-US" dirty="0">
                <a:effectLst/>
                <a:latin typeface="Times New Roman" panose="02020603050405020304" pitchFamily="18" charset="0"/>
                <a:ea typeface="Calibri" panose="020F0502020204030204" pitchFamily="34" charset="0"/>
              </a:rPr>
              <a:t>Bead wire is made up of high carbon steel.</a:t>
            </a:r>
          </a:p>
          <a:p>
            <a:r>
              <a:rPr lang="en-US" dirty="0">
                <a:latin typeface="Times New Roman" panose="02020603050405020304" pitchFamily="18" charset="0"/>
                <a:ea typeface="Calibri" panose="020F0502020204030204" pitchFamily="34" charset="0"/>
              </a:rPr>
              <a:t>Br</a:t>
            </a:r>
            <a:r>
              <a:rPr lang="en-US" dirty="0">
                <a:effectLst/>
                <a:latin typeface="Times New Roman" panose="02020603050405020304" pitchFamily="18" charset="0"/>
                <a:ea typeface="Calibri" panose="020F0502020204030204" pitchFamily="34" charset="0"/>
              </a:rPr>
              <a:t>ead wire of functional tire can work at pressures of 30–35 psi.</a:t>
            </a:r>
            <a:endParaRPr lang="en-US" b="1" dirty="0"/>
          </a:p>
          <a:p>
            <a:pPr marL="0" indent="0">
              <a:buNone/>
            </a:pPr>
            <a:endParaRPr lang="en-US" dirty="0"/>
          </a:p>
        </p:txBody>
      </p:sp>
    </p:spTree>
    <p:extLst>
      <p:ext uri="{BB962C8B-B14F-4D97-AF65-F5344CB8AC3E}">
        <p14:creationId xmlns:p14="http://schemas.microsoft.com/office/powerpoint/2010/main" val="32904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62C94-F25F-43D9-AFC9-21A9537C1F11}"/>
              </a:ext>
            </a:extLst>
          </p:cNvPr>
          <p:cNvSpPr>
            <a:spLocks noGrp="1"/>
          </p:cNvSpPr>
          <p:nvPr>
            <p:ph type="title"/>
          </p:nvPr>
        </p:nvSpPr>
        <p:spPr>
          <a:xfrm>
            <a:off x="964788" y="804333"/>
            <a:ext cx="3391900" cy="5249334"/>
          </a:xfrm>
        </p:spPr>
        <p:txBody>
          <a:bodyPr>
            <a:normAutofit/>
          </a:bodyPr>
          <a:lstStyle/>
          <a:p>
            <a:pPr algn="r"/>
            <a:r>
              <a:rPr lang="en-US" b="1">
                <a:solidFill>
                  <a:srgbClr val="FFFFFF"/>
                </a:solidFill>
              </a:rPr>
              <a:t>Six Sigma</a:t>
            </a:r>
          </a:p>
        </p:txBody>
      </p:sp>
      <p:sp>
        <p:nvSpPr>
          <p:cNvPr id="3" name="Content Placeholder 2">
            <a:extLst>
              <a:ext uri="{FF2B5EF4-FFF2-40B4-BE49-F238E27FC236}">
                <a16:creationId xmlns:a16="http://schemas.microsoft.com/office/drawing/2014/main" id="{6EB0B931-3EE4-4453-9FB1-C5C6391CD744}"/>
              </a:ext>
            </a:extLst>
          </p:cNvPr>
          <p:cNvSpPr>
            <a:spLocks noGrp="1"/>
          </p:cNvSpPr>
          <p:nvPr>
            <p:ph idx="1"/>
          </p:nvPr>
        </p:nvSpPr>
        <p:spPr>
          <a:xfrm>
            <a:off x="4951048" y="804333"/>
            <a:ext cx="6306003" cy="5249334"/>
          </a:xfrm>
        </p:spPr>
        <p:txBody>
          <a:bodyPr anchor="ctr">
            <a:normAutofit/>
          </a:bodyPr>
          <a:lstStyle/>
          <a:p>
            <a:r>
              <a:rPr lang="en-US">
                <a:effectLst/>
                <a:latin typeface="Times New Roman" panose="02020603050405020304" pitchFamily="18" charset="0"/>
                <a:ea typeface="Calibri" panose="020F0502020204030204" pitchFamily="34" charset="0"/>
              </a:rPr>
              <a:t>After inception of TQM (Total Quality Management) in the early 1980s, six sigma came in picture as an element of TQM.</a:t>
            </a:r>
          </a:p>
          <a:p>
            <a:r>
              <a:rPr lang="en-US">
                <a:effectLst/>
                <a:latin typeface="Times New Roman" panose="02020603050405020304" pitchFamily="18" charset="0"/>
                <a:ea typeface="Calibri" panose="020F0502020204030204" pitchFamily="34" charset="0"/>
              </a:rPr>
              <a:t>Six sigma is a strategy that helps to identify and eliminate the defects which leads to customer dissatisfaction.</a:t>
            </a:r>
          </a:p>
          <a:p>
            <a:r>
              <a:rPr lang="en-US">
                <a:latin typeface="Times New Roman" panose="02020603050405020304" pitchFamily="18" charset="0"/>
                <a:ea typeface="Calibri" panose="020F0502020204030204" pitchFamily="34" charset="0"/>
              </a:rPr>
              <a:t>It affects processes and performances of system.</a:t>
            </a:r>
            <a:endParaRPr lang="en-US">
              <a:effectLst/>
              <a:latin typeface="Times New Roman" panose="02020603050405020304" pitchFamily="18" charset="0"/>
              <a:ea typeface="Calibri" panose="020F0502020204030204" pitchFamily="34" charset="0"/>
            </a:endParaRPr>
          </a:p>
          <a:p>
            <a:r>
              <a:rPr lang="en-US" b="1">
                <a:effectLst/>
                <a:latin typeface="Times New Roman" panose="02020603050405020304" pitchFamily="18" charset="0"/>
                <a:ea typeface="Calibri" panose="020F0502020204030204" pitchFamily="34" charset="0"/>
              </a:rPr>
              <a:t>General Electric </a:t>
            </a:r>
            <a:r>
              <a:rPr lang="en-US">
                <a:effectLst/>
                <a:latin typeface="Times New Roman" panose="02020603050405020304" pitchFamily="18" charset="0"/>
                <a:ea typeface="Calibri" panose="020F0502020204030204" pitchFamily="34" charset="0"/>
              </a:rPr>
              <a:t>and</a:t>
            </a:r>
            <a:r>
              <a:rPr lang="en-US" b="1">
                <a:effectLst/>
                <a:latin typeface="Times New Roman" panose="02020603050405020304" pitchFamily="18" charset="0"/>
                <a:ea typeface="Calibri" panose="020F0502020204030204" pitchFamily="34" charset="0"/>
              </a:rPr>
              <a:t> Motorola</a:t>
            </a:r>
            <a:r>
              <a:rPr lang="en-US">
                <a:effectLst/>
                <a:latin typeface="Times New Roman" panose="02020603050405020304" pitchFamily="18" charset="0"/>
                <a:ea typeface="Calibri" panose="020F0502020204030204" pitchFamily="34" charset="0"/>
              </a:rPr>
              <a:t> are two well-known companies who implemented six sigma successfully.</a:t>
            </a:r>
          </a:p>
          <a:p>
            <a:r>
              <a:rPr lang="en-US">
                <a:effectLst/>
                <a:latin typeface="Times New Roman" panose="02020603050405020304" pitchFamily="18" charset="0"/>
                <a:ea typeface="Calibri" panose="020F0502020204030204" pitchFamily="34" charset="0"/>
              </a:rPr>
              <a:t>The term six sigma means having less than </a:t>
            </a:r>
            <a:r>
              <a:rPr lang="en-US" b="1">
                <a:effectLst/>
                <a:latin typeface="Times New Roman" panose="02020603050405020304" pitchFamily="18" charset="0"/>
                <a:ea typeface="Calibri" panose="020F0502020204030204" pitchFamily="34" charset="0"/>
              </a:rPr>
              <a:t>3.4 defects</a:t>
            </a:r>
            <a:r>
              <a:rPr lang="en-US">
                <a:effectLst/>
                <a:latin typeface="Times New Roman" panose="02020603050405020304" pitchFamily="18" charset="0"/>
                <a:ea typeface="Calibri" panose="020F0502020204030204" pitchFamily="34" charset="0"/>
              </a:rPr>
              <a:t> per million opportunities (DPMO) or a </a:t>
            </a:r>
            <a:r>
              <a:rPr lang="en-US" b="1">
                <a:effectLst/>
                <a:latin typeface="Times New Roman" panose="02020603050405020304" pitchFamily="18" charset="0"/>
                <a:ea typeface="Calibri" panose="020F0502020204030204" pitchFamily="34" charset="0"/>
              </a:rPr>
              <a:t>success rate of 99.9997%.</a:t>
            </a:r>
            <a:endParaRPr lang="en-US" b="1">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86942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623FD-169A-4849-9A38-A94A2BBA3AF7}"/>
              </a:ext>
            </a:extLst>
          </p:cNvPr>
          <p:cNvSpPr>
            <a:spLocks noGrp="1"/>
          </p:cNvSpPr>
          <p:nvPr>
            <p:ph type="title"/>
          </p:nvPr>
        </p:nvSpPr>
        <p:spPr>
          <a:xfrm>
            <a:off x="964788" y="804333"/>
            <a:ext cx="3391900" cy="5249334"/>
          </a:xfrm>
        </p:spPr>
        <p:txBody>
          <a:bodyPr>
            <a:normAutofit/>
          </a:bodyPr>
          <a:lstStyle/>
          <a:p>
            <a:pPr algn="r"/>
            <a:r>
              <a:rPr lang="en-US" b="1">
                <a:solidFill>
                  <a:srgbClr val="FFFFFF"/>
                </a:solidFill>
              </a:rPr>
              <a:t>DMAIC</a:t>
            </a:r>
          </a:p>
        </p:txBody>
      </p:sp>
      <p:sp>
        <p:nvSpPr>
          <p:cNvPr id="3" name="Content Placeholder 2">
            <a:extLst>
              <a:ext uri="{FF2B5EF4-FFF2-40B4-BE49-F238E27FC236}">
                <a16:creationId xmlns:a16="http://schemas.microsoft.com/office/drawing/2014/main" id="{2BFF92BB-07F6-433B-8A7F-328EF59577DB}"/>
              </a:ext>
            </a:extLst>
          </p:cNvPr>
          <p:cNvSpPr>
            <a:spLocks noGrp="1"/>
          </p:cNvSpPr>
          <p:nvPr>
            <p:ph idx="1"/>
          </p:nvPr>
        </p:nvSpPr>
        <p:spPr>
          <a:xfrm>
            <a:off x="4951048" y="804333"/>
            <a:ext cx="6306003" cy="5249334"/>
          </a:xfrm>
        </p:spPr>
        <p:txBody>
          <a:bodyPr anchor="ctr">
            <a:normAutofit/>
          </a:bodyPr>
          <a:lstStyle/>
          <a:p>
            <a:pPr marL="0" indent="0">
              <a:buNone/>
            </a:pPr>
            <a:r>
              <a:rPr lang="en-US" b="1">
                <a:effectLst/>
                <a:latin typeface="Times New Roman" panose="02020603050405020304" pitchFamily="18" charset="0"/>
                <a:ea typeface="Calibri" panose="020F0502020204030204" pitchFamily="34" charset="0"/>
              </a:rPr>
              <a:t>DMAIC</a:t>
            </a:r>
            <a:r>
              <a:rPr lang="en-US">
                <a:effectLst/>
                <a:latin typeface="Times New Roman" panose="02020603050405020304" pitchFamily="18" charset="0"/>
                <a:ea typeface="Calibri" panose="020F0502020204030204" pitchFamily="34" charset="0"/>
              </a:rPr>
              <a:t> is most popular and useful method.</a:t>
            </a:r>
            <a:endParaRPr lang="en-US"/>
          </a:p>
          <a:p>
            <a:r>
              <a:rPr lang="en-US"/>
              <a:t>Define the problem</a:t>
            </a:r>
          </a:p>
          <a:p>
            <a:r>
              <a:rPr lang="en-US"/>
              <a:t>Measure process performance</a:t>
            </a:r>
          </a:p>
          <a:p>
            <a:r>
              <a:rPr lang="en-US"/>
              <a:t>Analyze the process to find route cause</a:t>
            </a:r>
          </a:p>
          <a:p>
            <a:r>
              <a:rPr lang="en-US"/>
              <a:t>Improve the process by eliminating route causes</a:t>
            </a:r>
          </a:p>
          <a:p>
            <a:r>
              <a:rPr lang="en-US"/>
              <a:t>Control future process performance</a:t>
            </a:r>
          </a:p>
        </p:txBody>
      </p:sp>
    </p:spTree>
    <p:extLst>
      <p:ext uri="{BB962C8B-B14F-4D97-AF65-F5344CB8AC3E}">
        <p14:creationId xmlns:p14="http://schemas.microsoft.com/office/powerpoint/2010/main" val="94824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BFFA3-4DEB-4869-A07F-E0D99A586EA9}"/>
              </a:ext>
            </a:extLst>
          </p:cNvPr>
          <p:cNvSpPr>
            <a:spLocks noGrp="1"/>
          </p:cNvSpPr>
          <p:nvPr>
            <p:ph type="title"/>
          </p:nvPr>
        </p:nvSpPr>
        <p:spPr>
          <a:xfrm>
            <a:off x="964788" y="804333"/>
            <a:ext cx="3391900" cy="5249334"/>
          </a:xfrm>
        </p:spPr>
        <p:txBody>
          <a:bodyPr>
            <a:normAutofit/>
          </a:bodyPr>
          <a:lstStyle/>
          <a:p>
            <a:pPr algn="r"/>
            <a:r>
              <a:rPr lang="en-US" b="1">
                <a:solidFill>
                  <a:srgbClr val="FFFFFF"/>
                </a:solidFill>
              </a:rPr>
              <a:t>MINITAB</a:t>
            </a:r>
          </a:p>
        </p:txBody>
      </p:sp>
      <p:sp>
        <p:nvSpPr>
          <p:cNvPr id="3" name="Content Placeholder 2">
            <a:extLst>
              <a:ext uri="{FF2B5EF4-FFF2-40B4-BE49-F238E27FC236}">
                <a16:creationId xmlns:a16="http://schemas.microsoft.com/office/drawing/2014/main" id="{CF0F827F-5E24-4B85-9843-ECFD9B50E699}"/>
              </a:ext>
            </a:extLst>
          </p:cNvPr>
          <p:cNvSpPr>
            <a:spLocks noGrp="1"/>
          </p:cNvSpPr>
          <p:nvPr>
            <p:ph idx="1"/>
          </p:nvPr>
        </p:nvSpPr>
        <p:spPr>
          <a:xfrm>
            <a:off x="4951048" y="804333"/>
            <a:ext cx="6306003" cy="5249334"/>
          </a:xfrm>
        </p:spPr>
        <p:txBody>
          <a:bodyPr anchor="ctr">
            <a:normAutofit/>
          </a:bodyPr>
          <a:lstStyle/>
          <a:p>
            <a:r>
              <a:rPr lang="en-US" b="1" i="0">
                <a:effectLst/>
              </a:rPr>
              <a:t>Minitab</a:t>
            </a:r>
            <a:r>
              <a:rPr lang="en-US" b="0" i="0">
                <a:effectLst/>
              </a:rPr>
              <a:t> helps companies and institutions to spot trends, solve problems and discover valuable insights in data by delivering a comprehensive and best-in-class suite of machine learning, statistical analysis and process improvement tools</a:t>
            </a:r>
            <a:r>
              <a:rPr lang="en-US" b="0" i="0">
                <a:effectLst/>
                <a:latin typeface="arial" panose="020B0604020202020204" pitchFamily="34" charset="0"/>
              </a:rPr>
              <a:t>.</a:t>
            </a:r>
          </a:p>
          <a:p>
            <a:endParaRPr lang="en-US" dirty="0"/>
          </a:p>
        </p:txBody>
      </p:sp>
    </p:spTree>
    <p:extLst>
      <p:ext uri="{BB962C8B-B14F-4D97-AF65-F5344CB8AC3E}">
        <p14:creationId xmlns:p14="http://schemas.microsoft.com/office/powerpoint/2010/main" val="294680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E94C6-540F-4585-8FFE-B1D960EF1979}"/>
              </a:ext>
            </a:extLst>
          </p:cNvPr>
          <p:cNvSpPr>
            <a:spLocks noGrp="1"/>
          </p:cNvSpPr>
          <p:nvPr>
            <p:ph type="title"/>
          </p:nvPr>
        </p:nvSpPr>
        <p:spPr>
          <a:xfrm>
            <a:off x="964788" y="804333"/>
            <a:ext cx="3391900" cy="5249334"/>
          </a:xfrm>
        </p:spPr>
        <p:txBody>
          <a:bodyPr>
            <a:normAutofit/>
          </a:bodyPr>
          <a:lstStyle/>
          <a:p>
            <a:pPr algn="r"/>
            <a:r>
              <a:rPr lang="en-US" sz="4300" b="1">
                <a:solidFill>
                  <a:srgbClr val="FFFFFF"/>
                </a:solidFill>
              </a:rPr>
              <a:t>METHODOLOGY (Case Study)</a:t>
            </a:r>
          </a:p>
        </p:txBody>
      </p:sp>
      <p:sp>
        <p:nvSpPr>
          <p:cNvPr id="3" name="Content Placeholder 2">
            <a:extLst>
              <a:ext uri="{FF2B5EF4-FFF2-40B4-BE49-F238E27FC236}">
                <a16:creationId xmlns:a16="http://schemas.microsoft.com/office/drawing/2014/main" id="{611F36B0-1B8C-416A-A0DF-27BA042A97E1}"/>
              </a:ext>
            </a:extLst>
          </p:cNvPr>
          <p:cNvSpPr>
            <a:spLocks noGrp="1"/>
          </p:cNvSpPr>
          <p:nvPr>
            <p:ph idx="1"/>
          </p:nvPr>
        </p:nvSpPr>
        <p:spPr>
          <a:xfrm>
            <a:off x="4951048" y="804333"/>
            <a:ext cx="6306003" cy="5249334"/>
          </a:xfrm>
        </p:spPr>
        <p:txBody>
          <a:bodyPr anchor="ctr">
            <a:normAutofit/>
          </a:bodyPr>
          <a:lstStyle/>
          <a:p>
            <a:pPr marL="0" marR="0" algn="ctr">
              <a:spcBef>
                <a:spcPts val="200"/>
              </a:spcBef>
              <a:spcAft>
                <a:spcPts val="0"/>
              </a:spcAft>
            </a:pPr>
            <a:r>
              <a:rPr lang="en-US" b="1" dirty="0">
                <a:effectLst/>
                <a:ea typeface="Times New Roman" panose="02020603050405020304" pitchFamily="18" charset="0"/>
                <a:cs typeface="Times New Roman" panose="02020603050405020304" pitchFamily="18" charset="0"/>
              </a:rPr>
              <a:t>Tire manufacturing company in India</a:t>
            </a:r>
          </a:p>
          <a:p>
            <a:pPr marL="0" marR="0" indent="0">
              <a:spcBef>
                <a:spcPts val="0"/>
              </a:spcBef>
              <a:spcAft>
                <a:spcPts val="0"/>
              </a:spcAft>
              <a:buNone/>
            </a:pPr>
            <a:r>
              <a:rPr lang="en-US" dirty="0">
                <a:effectLst/>
                <a:ea typeface="Calibri" panose="020F0502020204030204" pitchFamily="34" charset="0"/>
                <a:cs typeface="Times New Roman" panose="02020603050405020304" pitchFamily="18" charset="0"/>
              </a:rPr>
              <a:t>Company A was the leading Indian tire manufacturing who started exclusive branded outlets of truck tires. Company started its first manufacturing plant at </a:t>
            </a:r>
            <a:r>
              <a:rPr lang="en-US" dirty="0" err="1">
                <a:effectLst/>
                <a:ea typeface="Calibri" panose="020F0502020204030204" pitchFamily="34" charset="0"/>
                <a:cs typeface="Times New Roman" panose="02020603050405020304" pitchFamily="18" charset="0"/>
              </a:rPr>
              <a:t>Perambra</a:t>
            </a:r>
            <a:r>
              <a:rPr lang="en-US" dirty="0">
                <a:effectLst/>
                <a:ea typeface="Calibri" panose="020F0502020204030204" pitchFamily="34" charset="0"/>
                <a:cs typeface="Times New Roman" panose="02020603050405020304" pitchFamily="18" charset="0"/>
              </a:rPr>
              <a:t>, Kerala state of India in the year 1977. Furthermore, the company started its second manufacturing plant in </a:t>
            </a:r>
            <a:r>
              <a:rPr lang="en-US" dirty="0" err="1">
                <a:effectLst/>
                <a:ea typeface="Calibri" panose="020F0502020204030204" pitchFamily="34" charset="0"/>
                <a:cs typeface="Times New Roman" panose="02020603050405020304" pitchFamily="18" charset="0"/>
              </a:rPr>
              <a:t>Limda</a:t>
            </a:r>
            <a:r>
              <a:rPr lang="en-US" dirty="0">
                <a:effectLst/>
                <a:ea typeface="Calibri" panose="020F0502020204030204" pitchFamily="34" charset="0"/>
                <a:cs typeface="Times New Roman" panose="02020603050405020304" pitchFamily="18" charset="0"/>
              </a:rPr>
              <a:t>, Gujarat. Company expanded its business and established third plant at </a:t>
            </a:r>
            <a:r>
              <a:rPr lang="en-US" dirty="0" err="1">
                <a:effectLst/>
                <a:ea typeface="Calibri" panose="020F0502020204030204" pitchFamily="34" charset="0"/>
                <a:cs typeface="Times New Roman" panose="02020603050405020304" pitchFamily="18" charset="0"/>
              </a:rPr>
              <a:t>Kalamassery</a:t>
            </a:r>
            <a:r>
              <a:rPr lang="en-US" dirty="0">
                <a:effectLst/>
                <a:ea typeface="Calibri" panose="020F0502020204030204" pitchFamily="34" charset="0"/>
                <a:cs typeface="Times New Roman" panose="02020603050405020304" pitchFamily="18" charset="0"/>
              </a:rPr>
              <a:t>, Kerala in year 1995, where premier-type tires are produced. Then, company established a special tubes plant in the year 1996 at </a:t>
            </a:r>
            <a:r>
              <a:rPr lang="en-US" dirty="0" err="1">
                <a:effectLst/>
                <a:ea typeface="Calibri" panose="020F0502020204030204" pitchFamily="34" charset="0"/>
                <a:cs typeface="Times New Roman" panose="02020603050405020304" pitchFamily="18" charset="0"/>
              </a:rPr>
              <a:t>Ranjangoan</a:t>
            </a:r>
            <a:r>
              <a:rPr lang="en-US" dirty="0">
                <a:effectLst/>
                <a:ea typeface="Calibri" panose="020F0502020204030204" pitchFamily="34" charset="0"/>
                <a:cs typeface="Times New Roman" panose="02020603050405020304" pitchFamily="18" charset="0"/>
              </a:rPr>
              <a:t>, Maharashtra. Company increased its capacity to produce exclusive radial tires at </a:t>
            </a:r>
            <a:r>
              <a:rPr lang="en-US" dirty="0" err="1">
                <a:effectLst/>
                <a:ea typeface="Calibri" panose="020F0502020204030204" pitchFamily="34" charset="0"/>
                <a:cs typeface="Times New Roman" panose="02020603050405020304" pitchFamily="18" charset="0"/>
              </a:rPr>
              <a:t>Limda</a:t>
            </a:r>
            <a:r>
              <a:rPr lang="en-US" dirty="0">
                <a:effectLst/>
                <a:ea typeface="Calibri" panose="020F0502020204030204" pitchFamily="34" charset="0"/>
                <a:cs typeface="Times New Roman" panose="02020603050405020304" pitchFamily="18" charset="0"/>
              </a:rPr>
              <a:t>, Gujarat plant in the year 2000. In year 2004, company-initiated production of high-speed rated tubeless radial tires for passenger cars.</a:t>
            </a:r>
          </a:p>
          <a:p>
            <a:endParaRPr lang="en-US" dirty="0"/>
          </a:p>
        </p:txBody>
      </p:sp>
    </p:spTree>
    <p:extLst>
      <p:ext uri="{BB962C8B-B14F-4D97-AF65-F5344CB8AC3E}">
        <p14:creationId xmlns:p14="http://schemas.microsoft.com/office/powerpoint/2010/main" val="1217472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DE047-9D05-4E7C-BC16-63010E97F378}"/>
              </a:ext>
            </a:extLst>
          </p:cNvPr>
          <p:cNvSpPr>
            <a:spLocks noGrp="1"/>
          </p:cNvSpPr>
          <p:nvPr>
            <p:ph type="title"/>
          </p:nvPr>
        </p:nvSpPr>
        <p:spPr>
          <a:xfrm>
            <a:off x="1024129" y="585216"/>
            <a:ext cx="3779085" cy="1499616"/>
          </a:xfrm>
        </p:spPr>
        <p:txBody>
          <a:bodyPr>
            <a:normAutofit/>
          </a:bodyPr>
          <a:lstStyle/>
          <a:p>
            <a:r>
              <a:rPr lang="en-US" b="1">
                <a:solidFill>
                  <a:srgbClr val="FFFFFF"/>
                </a:solidFill>
              </a:rPr>
              <a:t>Define The Problem</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0133A6-CE75-451D-9EF0-EFF18F7C6B90}"/>
              </a:ext>
            </a:extLst>
          </p:cNvPr>
          <p:cNvSpPr>
            <a:spLocks noGrp="1"/>
          </p:cNvSpPr>
          <p:nvPr>
            <p:ph idx="1"/>
          </p:nvPr>
        </p:nvSpPr>
        <p:spPr>
          <a:xfrm>
            <a:off x="1024129" y="2286000"/>
            <a:ext cx="3791711" cy="3931920"/>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rPr>
              <a:t>The customer complaints on wastage of material due to variation in the bead splice of a particular product </a:t>
            </a:r>
          </a:p>
          <a:p>
            <a:endParaRPr lang="en-US">
              <a:solidFill>
                <a:srgbClr val="FFFFFF"/>
              </a:solidFill>
            </a:endParaRPr>
          </a:p>
        </p:txBody>
      </p:sp>
      <p:graphicFrame>
        <p:nvGraphicFramePr>
          <p:cNvPr id="4" name="Table 3">
            <a:extLst>
              <a:ext uri="{FF2B5EF4-FFF2-40B4-BE49-F238E27FC236}">
                <a16:creationId xmlns:a16="http://schemas.microsoft.com/office/drawing/2014/main" id="{908EC752-6332-4147-B5EC-0FB0306758EC}"/>
              </a:ext>
            </a:extLst>
          </p:cNvPr>
          <p:cNvGraphicFramePr>
            <a:graphicFrameLocks noGrp="1"/>
          </p:cNvGraphicFramePr>
          <p:nvPr>
            <p:extLst>
              <p:ext uri="{D42A27DB-BD31-4B8C-83A1-F6EECF244321}">
                <p14:modId xmlns:p14="http://schemas.microsoft.com/office/powerpoint/2010/main" val="2311328907"/>
              </p:ext>
            </p:extLst>
          </p:nvPr>
        </p:nvGraphicFramePr>
        <p:xfrm>
          <a:off x="5468548" y="1896532"/>
          <a:ext cx="6723452" cy="2652889"/>
        </p:xfrm>
        <a:graphic>
          <a:graphicData uri="http://schemas.openxmlformats.org/drawingml/2006/table">
            <a:tbl>
              <a:tblPr firstRow="1" firstCol="1" bandRow="1">
                <a:tableStyleId>{5C22544A-7EE6-4342-B048-85BDC9FD1C3A}</a:tableStyleId>
              </a:tblPr>
              <a:tblGrid>
                <a:gridCol w="4869018">
                  <a:extLst>
                    <a:ext uri="{9D8B030D-6E8A-4147-A177-3AD203B41FA5}">
                      <a16:colId xmlns:a16="http://schemas.microsoft.com/office/drawing/2014/main" val="4107055853"/>
                    </a:ext>
                  </a:extLst>
                </a:gridCol>
                <a:gridCol w="1854434">
                  <a:extLst>
                    <a:ext uri="{9D8B030D-6E8A-4147-A177-3AD203B41FA5}">
                      <a16:colId xmlns:a16="http://schemas.microsoft.com/office/drawing/2014/main" val="2440285391"/>
                    </a:ext>
                  </a:extLst>
                </a:gridCol>
              </a:tblGrid>
              <a:tr h="1047758">
                <a:tc>
                  <a:txBody>
                    <a:bodyPr/>
                    <a:lstStyle/>
                    <a:p>
                      <a:pPr marL="0" marR="0">
                        <a:lnSpc>
                          <a:spcPct val="107000"/>
                        </a:lnSpc>
                        <a:spcBef>
                          <a:spcPts val="0"/>
                        </a:spcBef>
                        <a:spcAft>
                          <a:spcPts val="0"/>
                        </a:spcAft>
                      </a:pPr>
                      <a:r>
                        <a:rPr lang="en-US" sz="1700">
                          <a:effectLst/>
                        </a:rPr>
                        <a:t>Main specification range of bead splice to be produce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857" marR="98857" marT="0" marB="0"/>
                </a:tc>
                <a:tc>
                  <a:txBody>
                    <a:bodyPr/>
                    <a:lstStyle/>
                    <a:p>
                      <a:pPr marL="0" marR="0">
                        <a:lnSpc>
                          <a:spcPct val="107000"/>
                        </a:lnSpc>
                        <a:spcBef>
                          <a:spcPts val="0"/>
                        </a:spcBef>
                        <a:spcAft>
                          <a:spcPts val="0"/>
                        </a:spcAft>
                      </a:pPr>
                      <a:r>
                        <a:rPr lang="en-US" sz="1700">
                          <a:effectLst/>
                        </a:rPr>
                        <a:t>90 ± 15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857" marR="98857" marT="0" marB="0">
                    <a:solidFill>
                      <a:schemeClr val="accent4">
                        <a:lumMod val="60000"/>
                        <a:lumOff val="40000"/>
                      </a:schemeClr>
                    </a:solidFill>
                  </a:tcPr>
                </a:tc>
                <a:extLst>
                  <a:ext uri="{0D108BD9-81ED-4DB2-BD59-A6C34878D82A}">
                    <a16:rowId xmlns:a16="http://schemas.microsoft.com/office/drawing/2014/main" val="1525729470"/>
                  </a:ext>
                </a:extLst>
              </a:tr>
              <a:tr h="557373">
                <a:tc>
                  <a:txBody>
                    <a:bodyPr/>
                    <a:lstStyle/>
                    <a:p>
                      <a:pPr marL="0" marR="0">
                        <a:lnSpc>
                          <a:spcPct val="107000"/>
                        </a:lnSpc>
                        <a:spcBef>
                          <a:spcPts val="0"/>
                        </a:spcBef>
                        <a:spcAft>
                          <a:spcPts val="0"/>
                        </a:spcAft>
                      </a:pPr>
                      <a:r>
                        <a:rPr lang="en-US" sz="1700">
                          <a:effectLst/>
                        </a:rPr>
                        <a:t>Average bead splice of tire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857" marR="98857" marT="0" marB="0"/>
                </a:tc>
                <a:tc>
                  <a:txBody>
                    <a:bodyPr/>
                    <a:lstStyle/>
                    <a:p>
                      <a:pPr marL="0" marR="0">
                        <a:lnSpc>
                          <a:spcPct val="107000"/>
                        </a:lnSpc>
                        <a:spcBef>
                          <a:spcPts val="0"/>
                        </a:spcBef>
                        <a:spcAft>
                          <a:spcPts val="0"/>
                        </a:spcAft>
                      </a:pPr>
                      <a:r>
                        <a:rPr lang="en-US" sz="1700">
                          <a:effectLst/>
                        </a:rPr>
                        <a:t>97 mm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857" marR="98857" marT="0" marB="0"/>
                </a:tc>
                <a:extLst>
                  <a:ext uri="{0D108BD9-81ED-4DB2-BD59-A6C34878D82A}">
                    <a16:rowId xmlns:a16="http://schemas.microsoft.com/office/drawing/2014/main" val="1096276851"/>
                  </a:ext>
                </a:extLst>
              </a:tr>
              <a:tr h="1047758">
                <a:tc>
                  <a:txBody>
                    <a:bodyPr/>
                    <a:lstStyle/>
                    <a:p>
                      <a:pPr marL="0" marR="0">
                        <a:lnSpc>
                          <a:spcPct val="107000"/>
                        </a:lnSpc>
                        <a:spcBef>
                          <a:spcPts val="0"/>
                        </a:spcBef>
                        <a:spcAft>
                          <a:spcPts val="0"/>
                        </a:spcAft>
                      </a:pPr>
                      <a:r>
                        <a:rPr lang="en-US" sz="1700">
                          <a:effectLst/>
                        </a:rPr>
                        <a:t>Material loss due to Shifting of Splice from Target Specification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8857" marR="98857" marT="0" marB="0"/>
                </a:tc>
                <a:tc>
                  <a:txBody>
                    <a:bodyPr/>
                    <a:lstStyle/>
                    <a:p>
                      <a:pPr marL="0" marR="0">
                        <a:lnSpc>
                          <a:spcPct val="107000"/>
                        </a:lnSpc>
                        <a:spcBef>
                          <a:spcPts val="0"/>
                        </a:spcBef>
                        <a:spcAft>
                          <a:spcPts val="0"/>
                        </a:spcAft>
                      </a:pPr>
                      <a:r>
                        <a:rPr lang="en-US" sz="1700" dirty="0">
                          <a:effectLst/>
                        </a:rPr>
                        <a:t>93–100 kg/month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8857" marR="98857" marT="0" marB="0"/>
                </a:tc>
                <a:extLst>
                  <a:ext uri="{0D108BD9-81ED-4DB2-BD59-A6C34878D82A}">
                    <a16:rowId xmlns:a16="http://schemas.microsoft.com/office/drawing/2014/main" val="2313601784"/>
                  </a:ext>
                </a:extLst>
              </a:tr>
            </a:tbl>
          </a:graphicData>
        </a:graphic>
      </p:graphicFrame>
    </p:spTree>
    <p:extLst>
      <p:ext uri="{BB962C8B-B14F-4D97-AF65-F5344CB8AC3E}">
        <p14:creationId xmlns:p14="http://schemas.microsoft.com/office/powerpoint/2010/main" val="849799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46</TotalTime>
  <Words>1346</Words>
  <Application>Microsoft Office PowerPoint</Application>
  <PresentationFormat>Widescreen</PresentationFormat>
  <Paragraphs>248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vt:lpstr>
      <vt:lpstr>Calibri</vt:lpstr>
      <vt:lpstr>Times New Roman</vt:lpstr>
      <vt:lpstr>Tw Cen MT</vt:lpstr>
      <vt:lpstr>Tw Cen MT Condensed</vt:lpstr>
      <vt:lpstr>Wingdings 3</vt:lpstr>
      <vt:lpstr>Integral</vt:lpstr>
      <vt:lpstr>Application of Six Sigma in Tire Manufacturing</vt:lpstr>
      <vt:lpstr>contents</vt:lpstr>
      <vt:lpstr>Objectives</vt:lpstr>
      <vt:lpstr>INTRODUCTION</vt:lpstr>
      <vt:lpstr>Six Sigma</vt:lpstr>
      <vt:lpstr>DMAIC</vt:lpstr>
      <vt:lpstr>MINITAB</vt:lpstr>
      <vt:lpstr>METHODOLOGY (Case Study)</vt:lpstr>
      <vt:lpstr>Define The Problem</vt:lpstr>
      <vt:lpstr>Establishment of Measures:</vt:lpstr>
      <vt:lpstr>Initial Observations</vt:lpstr>
      <vt:lpstr>Process Capability report</vt:lpstr>
      <vt:lpstr>Data Analysis</vt:lpstr>
      <vt:lpstr>Identification Of Route Causes</vt:lpstr>
      <vt:lpstr>Improvement</vt:lpstr>
      <vt:lpstr>Control</vt:lpstr>
      <vt:lpstr>Final observations</vt:lpstr>
      <vt:lpstr>After Applying DMAIC</vt:lpstr>
      <vt:lpstr>Run chart before improvement</vt:lpstr>
      <vt:lpstr>Run chart after improvement</vt:lpstr>
      <vt:lpstr>Environment &amp; sustainability</vt:lpstr>
      <vt:lpstr>Contd.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Six Sigma in Tire Manufacturing</dc:title>
  <dc:creator>ABDULLAH AAMIR</dc:creator>
  <cp:lastModifiedBy>HARIS DILAWAR</cp:lastModifiedBy>
  <cp:revision>7</cp:revision>
  <dcterms:created xsi:type="dcterms:W3CDTF">2021-02-03T02:40:59Z</dcterms:created>
  <dcterms:modified xsi:type="dcterms:W3CDTF">2023-02-21T20:08:47Z</dcterms:modified>
</cp:coreProperties>
</file>