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77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714E9-8663-48F8-A9B1-46CD2DBE6D0C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2EF92-6DED-40C9-96AA-4F509A89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2EF92-6DED-40C9-96AA-4F509A892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2EF92-6DED-40C9-96AA-4F509A892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8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86725"/>
            <a:ext cx="9144000" cy="356870"/>
          </a:xfrm>
          <a:custGeom>
            <a:avLst/>
            <a:gdLst/>
            <a:ahLst/>
            <a:cxnLst/>
            <a:rect l="l" t="t" r="r" b="b"/>
            <a:pathLst>
              <a:path w="9144000" h="356870">
                <a:moveTo>
                  <a:pt x="0" y="356700"/>
                </a:moveTo>
                <a:lnTo>
                  <a:pt x="9144000" y="356700"/>
                </a:lnTo>
                <a:lnTo>
                  <a:pt x="9144000" y="0"/>
                </a:lnTo>
                <a:lnTo>
                  <a:pt x="0" y="0"/>
                </a:lnTo>
                <a:lnTo>
                  <a:pt x="0" y="356700"/>
                </a:lnTo>
                <a:close/>
              </a:path>
            </a:pathLst>
          </a:custGeom>
          <a:solidFill>
            <a:srgbClr val="4A8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8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8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3609" y="563773"/>
            <a:ext cx="3296780" cy="50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8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930" y="2536455"/>
            <a:ext cx="7890139" cy="1128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kistanAI/AI_Saturdays/tree/master/session_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6400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0"/>
                </a:moveTo>
                <a:lnTo>
                  <a:pt x="0" y="897600"/>
                </a:lnTo>
                <a:lnTo>
                  <a:pt x="897599" y="897600"/>
                </a:lnTo>
                <a:lnTo>
                  <a:pt x="897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6400" y="4245875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0"/>
                </a:moveTo>
                <a:lnTo>
                  <a:pt x="149602" y="0"/>
                </a:lnTo>
                <a:lnTo>
                  <a:pt x="120279" y="2901"/>
                </a:lnTo>
                <a:lnTo>
                  <a:pt x="66602" y="25134"/>
                </a:lnTo>
                <a:lnTo>
                  <a:pt x="25134" y="66603"/>
                </a:lnTo>
                <a:lnTo>
                  <a:pt x="2900" y="120280"/>
                </a:lnTo>
                <a:lnTo>
                  <a:pt x="0" y="149602"/>
                </a:lnTo>
                <a:lnTo>
                  <a:pt x="0" y="897599"/>
                </a:lnTo>
                <a:lnTo>
                  <a:pt x="897599" y="897599"/>
                </a:lnTo>
                <a:lnTo>
                  <a:pt x="897599" y="0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550" y="3204001"/>
            <a:ext cx="334962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FFFFFF"/>
                </a:solidFill>
                <a:latin typeface="Trebuchet MS"/>
                <a:cs typeface="Trebuchet MS"/>
              </a:rPr>
              <a:t>Muhammad Zaid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FFFFFF"/>
                </a:solidFill>
                <a:latin typeface="Trebuchet MS"/>
                <a:cs typeface="Trebuchet MS"/>
              </a:rPr>
              <a:t>January 28, 2018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1962150"/>
            <a:ext cx="8143875" cy="44114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279015" algn="ctr">
              <a:lnSpc>
                <a:spcPct val="100299"/>
              </a:lnSpc>
              <a:spcBef>
                <a:spcPts val="80"/>
              </a:spcBef>
            </a:pPr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	TENSORFLOW TUTORIAL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42" y="285745"/>
            <a:ext cx="1524003" cy="1524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2760"/>
            <a:ext cx="1608745" cy="1524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500"/>
                </a:moveTo>
                <a:lnTo>
                  <a:pt x="3276600" y="5143500"/>
                </a:lnTo>
                <a:lnTo>
                  <a:pt x="32766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6600" y="25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500"/>
                </a:moveTo>
                <a:lnTo>
                  <a:pt x="5867400" y="5143500"/>
                </a:lnTo>
                <a:lnTo>
                  <a:pt x="58674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600" y="0"/>
            <a:ext cx="108599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102" y="838632"/>
            <a:ext cx="107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code,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073" y="1497422"/>
            <a:ext cx="270383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marR="333375" indent="-375285">
              <a:lnSpc>
                <a:spcPct val="116100"/>
              </a:lnSpc>
              <a:spcBef>
                <a:spcPts val="100"/>
              </a:spcBef>
              <a:tabLst>
                <a:tab pos="387350" algn="l"/>
              </a:tabLst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1.	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Create weights,</a:t>
            </a: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including 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initialization</a:t>
            </a:r>
            <a:endParaRPr sz="1400">
              <a:latin typeface="Trebuchet MS"/>
              <a:cs typeface="Trebuchet MS"/>
            </a:endParaRPr>
          </a:p>
          <a:p>
            <a:pPr marL="84455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r>
              <a:rPr sz="1400" spc="-4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210" dirty="0">
                <a:solidFill>
                  <a:srgbClr val="FFFFFF"/>
                </a:solidFill>
                <a:latin typeface="Trebuchet MS"/>
                <a:cs typeface="Trebuchet MS"/>
              </a:rPr>
              <a:t>~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i="1" spc="-60" dirty="0">
                <a:solidFill>
                  <a:srgbClr val="FFFFFF"/>
                </a:solidFill>
                <a:latin typeface="Trebuchet MS"/>
                <a:cs typeface="Trebuchet MS"/>
              </a:rPr>
              <a:t>Uniform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(-1,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1);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b</a:t>
            </a:r>
            <a:r>
              <a:rPr sz="1400" spc="-4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073" y="2488022"/>
            <a:ext cx="2469515" cy="1016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7350" indent="-374650">
              <a:lnSpc>
                <a:spcPct val="100000"/>
              </a:lnSpc>
              <a:spcBef>
                <a:spcPts val="370"/>
              </a:spcBef>
              <a:buAutoNum type="arabicPeriod" startAt="2"/>
              <a:tabLst>
                <a:tab pos="387350" algn="l"/>
                <a:tab pos="387985" algn="l"/>
              </a:tabLst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input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placeholder</a:t>
            </a:r>
            <a:r>
              <a:rPr sz="14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x</a:t>
            </a:r>
            <a:endParaRPr sz="1400">
              <a:latin typeface="Consolas"/>
              <a:cs typeface="Consolas"/>
            </a:endParaRPr>
          </a:p>
          <a:p>
            <a:pPr marL="844550">
              <a:lnSpc>
                <a:spcPct val="100000"/>
              </a:lnSpc>
              <a:spcBef>
                <a:spcPts val="270"/>
              </a:spcBef>
            </a:pPr>
            <a:r>
              <a:rPr sz="1400" i="1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784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matrix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87350" indent="-374650">
              <a:lnSpc>
                <a:spcPct val="100000"/>
              </a:lnSpc>
              <a:buAutoNum type="arabicPeriod" startAt="3"/>
              <a:tabLst>
                <a:tab pos="387350" algn="l"/>
                <a:tab pos="387985" algn="l"/>
              </a:tabLst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Build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flow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85525" y="423712"/>
            <a:ext cx="2272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 </a:t>
            </a:r>
            <a:r>
              <a:rPr b="0" spc="-5" dirty="0" err="1">
                <a:solidFill>
                  <a:srgbClr val="333333"/>
                </a:solidFill>
                <a:latin typeface="Consolas"/>
                <a:cs typeface="Consolas"/>
              </a:rPr>
              <a:t>tensorflow</a:t>
            </a:r>
            <a:r>
              <a:rPr b="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pc="-5" dirty="0"/>
              <a:t>as</a:t>
            </a:r>
            <a:r>
              <a:rPr spc="-75" dirty="0"/>
              <a:t> </a:t>
            </a:r>
            <a:r>
              <a:rPr b="0" spc="-5" dirty="0">
                <a:solidFill>
                  <a:srgbClr val="333333"/>
                </a:solidFill>
                <a:latin typeface="Consolas"/>
                <a:cs typeface="Consolas"/>
              </a:rPr>
              <a:t>tf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85525" y="875197"/>
            <a:ext cx="5203825" cy="5016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b =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tf.Variable(tf.zeros((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100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,)))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W 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tf.Variable(tf.random_uniform((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784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100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), -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spc="-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5525" y="1614337"/>
            <a:ext cx="4128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x 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tf.placeholder(tf.float32, (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100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spc="-7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784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5525" y="2090587"/>
            <a:ext cx="3442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h 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tf.nn.relu(tf.matmul(x, W)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+</a:t>
            </a:r>
            <a:r>
              <a:rPr sz="1400" spc="-1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b)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7179" y="2568499"/>
            <a:ext cx="1780875" cy="242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77655" y="2558975"/>
            <a:ext cx="1800225" cy="2442210"/>
          </a:xfrm>
          <a:custGeom>
            <a:avLst/>
            <a:gdLst/>
            <a:ahLst/>
            <a:cxnLst/>
            <a:rect l="l" t="t" r="r" b="b"/>
            <a:pathLst>
              <a:path w="1800225" h="2442210">
                <a:moveTo>
                  <a:pt x="0" y="0"/>
                </a:moveTo>
                <a:lnTo>
                  <a:pt x="1799924" y="0"/>
                </a:lnTo>
                <a:lnTo>
                  <a:pt x="1799924" y="2441974"/>
                </a:lnTo>
                <a:lnTo>
                  <a:pt x="0" y="244197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12499" y="3620212"/>
            <a:ext cx="2620424" cy="319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4239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sz="3200" b="0" spc="-50" dirty="0">
                <a:solidFill>
                  <a:srgbClr val="FFFFFF"/>
                </a:solidFill>
                <a:latin typeface="Trebuchet MS"/>
                <a:cs typeface="Trebuchet MS"/>
              </a:rPr>
              <a:t>where </a:t>
            </a:r>
            <a:r>
              <a:rPr sz="3200" b="0" spc="1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b="0" spc="-6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9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200" b="0" spc="65" dirty="0">
                <a:solidFill>
                  <a:srgbClr val="FFFFFF"/>
                </a:solidFill>
                <a:latin typeface="Trebuchet MS"/>
                <a:cs typeface="Trebuchet MS"/>
              </a:rPr>
              <a:t>graph?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4828" y="2076887"/>
            <a:ext cx="2028174" cy="275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5305" y="2067362"/>
            <a:ext cx="2047239" cy="2778760"/>
          </a:xfrm>
          <a:custGeom>
            <a:avLst/>
            <a:gdLst/>
            <a:ahLst/>
            <a:cxnLst/>
            <a:rect l="l" t="t" r="r" b="b"/>
            <a:pathLst>
              <a:path w="2047240" h="2778760">
                <a:moveTo>
                  <a:pt x="0" y="0"/>
                </a:moveTo>
                <a:lnTo>
                  <a:pt x="2047224" y="0"/>
                </a:lnTo>
                <a:lnTo>
                  <a:pt x="2047224" y="2778424"/>
                </a:lnTo>
                <a:lnTo>
                  <a:pt x="0" y="27784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900" y="2015600"/>
            <a:ext cx="60902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spc="30" dirty="0">
                <a:solidFill>
                  <a:srgbClr val="333333"/>
                </a:solidFill>
                <a:latin typeface="Trebuchet MS"/>
                <a:cs typeface="Trebuchet MS"/>
              </a:rPr>
              <a:t>New</a:t>
            </a:r>
            <a:r>
              <a:rPr sz="1800" spc="-1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333333"/>
                </a:solidFill>
                <a:latin typeface="Trebuchet MS"/>
                <a:cs typeface="Trebuchet MS"/>
              </a:rPr>
              <a:t>nodes</a:t>
            </a:r>
            <a:r>
              <a:rPr sz="1800" spc="-1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1800" spc="-10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rebuchet MS"/>
                <a:cs typeface="Trebuchet MS"/>
              </a:rPr>
              <a:t>automatically</a:t>
            </a:r>
            <a:r>
              <a:rPr sz="1800" spc="-1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Trebuchet MS"/>
                <a:cs typeface="Trebuchet MS"/>
              </a:rPr>
              <a:t>built</a:t>
            </a:r>
            <a:r>
              <a:rPr sz="1800" spc="-1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33333"/>
                </a:solidFill>
                <a:latin typeface="Trebuchet MS"/>
                <a:cs typeface="Trebuchet MS"/>
              </a:rPr>
              <a:t>into</a:t>
            </a:r>
            <a:r>
              <a:rPr sz="1800" spc="-1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rebuchet MS"/>
                <a:cs typeface="Trebuchet MS"/>
              </a:rPr>
              <a:t>underlying</a:t>
            </a:r>
            <a:r>
              <a:rPr sz="1800" spc="-1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33333"/>
                </a:solidFill>
                <a:latin typeface="Trebuchet MS"/>
                <a:cs typeface="Trebuchet MS"/>
              </a:rPr>
              <a:t>graph!  </a:t>
            </a:r>
            <a:r>
              <a:rPr sz="1800" spc="-45" dirty="0">
                <a:solidFill>
                  <a:srgbClr val="333333"/>
                </a:solidFill>
                <a:latin typeface="Trebuchet MS"/>
                <a:cs typeface="Trebuchet MS"/>
              </a:rPr>
              <a:t>tf.get_default_graph().get_operations():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924" y="2738188"/>
            <a:ext cx="2663190" cy="21247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67386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zeros</a:t>
            </a:r>
            <a:r>
              <a:rPr sz="1400" spc="-5" dirty="0">
                <a:latin typeface="Arial"/>
                <a:cs typeface="Arial"/>
              </a:rPr>
              <a:t>/</a:t>
            </a:r>
            <a:r>
              <a:rPr sz="1400" dirty="0">
                <a:latin typeface="Arial"/>
                <a:cs typeface="Arial"/>
              </a:rPr>
              <a:t>shape  </a:t>
            </a:r>
            <a:r>
              <a:rPr sz="1400" spc="-5" dirty="0">
                <a:latin typeface="Arial"/>
                <a:cs typeface="Arial"/>
              </a:rPr>
              <a:t>zeros/Const  </a:t>
            </a:r>
            <a:r>
              <a:rPr sz="1400" dirty="0">
                <a:latin typeface="Arial"/>
                <a:cs typeface="Arial"/>
              </a:rPr>
              <a:t>zeros  </a:t>
            </a:r>
            <a:r>
              <a:rPr sz="1400" spc="-5" dirty="0">
                <a:latin typeface="Arial"/>
                <a:cs typeface="Arial"/>
              </a:rPr>
              <a:t>Variable</a:t>
            </a:r>
            <a:endParaRPr sz="1400">
              <a:latin typeface="Arial"/>
              <a:cs typeface="Arial"/>
            </a:endParaRPr>
          </a:p>
          <a:p>
            <a:pPr marL="12700" marR="814069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Variable/Assign  Variable/read  random_uniform/</a:t>
            </a:r>
            <a:r>
              <a:rPr sz="1400" dirty="0">
                <a:latin typeface="Arial"/>
                <a:cs typeface="Arial"/>
              </a:rPr>
              <a:t>shape  </a:t>
            </a:r>
            <a:r>
              <a:rPr sz="1400" spc="-5" dirty="0">
                <a:latin typeface="Arial"/>
                <a:cs typeface="Arial"/>
              </a:rPr>
              <a:t>random_uniform/min  random_uniform/max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Arial"/>
                <a:cs typeface="Arial"/>
              </a:rPr>
              <a:t>random_uniform/RandomUniform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7799" y="2671212"/>
            <a:ext cx="2479675" cy="23342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82867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random_uniform/</a:t>
            </a:r>
            <a:r>
              <a:rPr sz="1400" dirty="0">
                <a:latin typeface="Arial"/>
                <a:cs typeface="Arial"/>
              </a:rPr>
              <a:t>sub  </a:t>
            </a:r>
            <a:r>
              <a:rPr sz="1400" spc="-5" dirty="0">
                <a:latin typeface="Arial"/>
                <a:cs typeface="Arial"/>
              </a:rPr>
              <a:t>random_uniform/mul  random_uniform  Variable_1  Variable_1/Assign  Variable_1/read  Placeholder</a:t>
            </a:r>
            <a:endParaRPr sz="1400">
              <a:latin typeface="Arial"/>
              <a:cs typeface="Arial"/>
            </a:endParaRPr>
          </a:p>
          <a:p>
            <a:pPr marL="12700" marR="1876425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MatMul  add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b="1" spc="-5" dirty="0">
                <a:latin typeface="Arial"/>
                <a:cs typeface="Arial"/>
              </a:rPr>
              <a:t>Relu </a:t>
            </a:r>
            <a:r>
              <a:rPr sz="1400" spc="-5" dirty="0">
                <a:latin typeface="Arial"/>
                <a:cs typeface="Arial"/>
              </a:rPr>
              <a:t>==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marL="112395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h </a:t>
            </a:r>
            <a:r>
              <a:rPr sz="1400" spc="-5" dirty="0">
                <a:latin typeface="Arial"/>
                <a:cs typeface="Arial"/>
              </a:rPr>
              <a:t>refers to an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3241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10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3200" b="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5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3200" b="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200" b="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0" dirty="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sz="3200" b="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5" dirty="0">
                <a:solidFill>
                  <a:srgbClr val="FFFFFF"/>
                </a:solidFill>
                <a:latin typeface="Trebuchet MS"/>
                <a:cs typeface="Trebuchet MS"/>
              </a:rPr>
              <a:t>it?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025" y="2678230"/>
            <a:ext cx="322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737373"/>
                </a:solidFill>
                <a:latin typeface="Trebuchet MS"/>
                <a:cs typeface="Trebuchet MS"/>
              </a:rPr>
              <a:t>So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far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we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have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defined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737373"/>
                </a:solidFill>
                <a:latin typeface="Trebuchet MS"/>
                <a:cs typeface="Trebuchet MS"/>
              </a:rPr>
              <a:t>graph</a:t>
            </a:r>
            <a:r>
              <a:rPr sz="1800" spc="-50" dirty="0">
                <a:solidFill>
                  <a:srgbClr val="737373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025" y="3152575"/>
            <a:ext cx="414782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10" dirty="0">
                <a:solidFill>
                  <a:srgbClr val="737373"/>
                </a:solidFill>
                <a:latin typeface="Trebuchet MS"/>
                <a:cs typeface="Trebuchet MS"/>
              </a:rPr>
              <a:t>We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can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Trebuchet MS"/>
                <a:cs typeface="Trebuchet MS"/>
              </a:rPr>
              <a:t>deploy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this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0" dirty="0">
                <a:solidFill>
                  <a:srgbClr val="737373"/>
                </a:solidFill>
                <a:latin typeface="Trebuchet MS"/>
                <a:cs typeface="Trebuchet MS"/>
              </a:rPr>
              <a:t>graph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737373"/>
                </a:solidFill>
                <a:latin typeface="Trebuchet MS"/>
                <a:cs typeface="Trebuchet MS"/>
              </a:rPr>
              <a:t>with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737373"/>
                </a:solidFill>
                <a:latin typeface="Trebuchet MS"/>
                <a:cs typeface="Trebuchet MS"/>
              </a:rPr>
              <a:t>session</a:t>
            </a:r>
            <a:r>
              <a:rPr sz="1800" dirty="0">
                <a:solidFill>
                  <a:srgbClr val="737373"/>
                </a:solidFill>
                <a:latin typeface="Trebuchet MS"/>
                <a:cs typeface="Trebuchet MS"/>
              </a:rPr>
              <a:t>: 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binding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to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a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particular </a:t>
            </a: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execution  </a:t>
            </a:r>
            <a:r>
              <a:rPr sz="1800" spc="-30" dirty="0">
                <a:solidFill>
                  <a:srgbClr val="737373"/>
                </a:solidFill>
                <a:latin typeface="Trebuchet MS"/>
                <a:cs typeface="Trebuchet MS"/>
              </a:rPr>
              <a:t>context </a:t>
            </a:r>
            <a:r>
              <a:rPr sz="1800" spc="-75" dirty="0">
                <a:solidFill>
                  <a:srgbClr val="737373"/>
                </a:solidFill>
                <a:latin typeface="Trebuchet MS"/>
                <a:cs typeface="Trebuchet MS"/>
              </a:rPr>
              <a:t>(e.g. </a:t>
            </a: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CPU,</a:t>
            </a:r>
            <a:r>
              <a:rPr sz="1800" spc="-20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737373"/>
                </a:solidFill>
                <a:latin typeface="Trebuchet MS"/>
                <a:cs typeface="Trebuchet MS"/>
              </a:rPr>
              <a:t>GPU)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1628" y="2018562"/>
            <a:ext cx="2028174" cy="275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2105" y="2009037"/>
            <a:ext cx="2047239" cy="2778760"/>
          </a:xfrm>
          <a:custGeom>
            <a:avLst/>
            <a:gdLst/>
            <a:ahLst/>
            <a:cxnLst/>
            <a:rect l="l" t="t" r="r" b="b"/>
            <a:pathLst>
              <a:path w="2047240" h="2778760">
                <a:moveTo>
                  <a:pt x="0" y="0"/>
                </a:moveTo>
                <a:lnTo>
                  <a:pt x="2047224" y="0"/>
                </a:lnTo>
                <a:lnTo>
                  <a:pt x="2047224" y="2778424"/>
                </a:lnTo>
                <a:lnTo>
                  <a:pt x="0" y="27784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73274" y="2429724"/>
            <a:ext cx="1262380" cy="662940"/>
          </a:xfrm>
          <a:prstGeom prst="rect">
            <a:avLst/>
          </a:prstGeom>
          <a:solidFill>
            <a:srgbClr val="FAFAFA"/>
          </a:solidFill>
          <a:ln w="9524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530"/>
              </a:spcBef>
            </a:pPr>
            <a:r>
              <a:rPr sz="3600" b="1" spc="85" dirty="0">
                <a:latin typeface="Trebuchet MS"/>
                <a:cs typeface="Trebuchet MS"/>
              </a:rPr>
              <a:t>CPU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3274" y="3591874"/>
            <a:ext cx="1262380" cy="662940"/>
          </a:xfrm>
          <a:prstGeom prst="rect">
            <a:avLst/>
          </a:prstGeom>
          <a:solidFill>
            <a:srgbClr val="FAFAFA"/>
          </a:solidFill>
          <a:ln w="9524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30"/>
              </a:spcBef>
            </a:pPr>
            <a:r>
              <a:rPr sz="3600" b="1" spc="50" dirty="0">
                <a:latin typeface="Trebuchet MS"/>
                <a:cs typeface="Trebuchet MS"/>
              </a:rPr>
              <a:t>GPU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49805" y="2796025"/>
            <a:ext cx="778510" cy="602615"/>
          </a:xfrm>
          <a:custGeom>
            <a:avLst/>
            <a:gdLst/>
            <a:ahLst/>
            <a:cxnLst/>
            <a:rect l="l" t="t" r="r" b="b"/>
            <a:pathLst>
              <a:path w="778509" h="602614">
                <a:moveTo>
                  <a:pt x="0" y="602224"/>
                </a:moveTo>
                <a:lnTo>
                  <a:pt x="778299" y="0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8477" y="2769572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19254" y="38894"/>
                </a:moveTo>
                <a:lnTo>
                  <a:pt x="0" y="14007"/>
                </a:lnTo>
                <a:lnTo>
                  <a:pt x="43814" y="0"/>
                </a:lnTo>
                <a:lnTo>
                  <a:pt x="19254" y="3889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18477" y="2769572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19254" y="38894"/>
                </a:moveTo>
                <a:lnTo>
                  <a:pt x="43814" y="0"/>
                </a:lnTo>
                <a:lnTo>
                  <a:pt x="0" y="14007"/>
                </a:lnTo>
                <a:lnTo>
                  <a:pt x="19254" y="3889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9805" y="3398249"/>
            <a:ext cx="775335" cy="494665"/>
          </a:xfrm>
          <a:custGeom>
            <a:avLst/>
            <a:gdLst/>
            <a:ahLst/>
            <a:cxnLst/>
            <a:rect l="l" t="t" r="r" b="b"/>
            <a:pathLst>
              <a:path w="775334" h="494664">
                <a:moveTo>
                  <a:pt x="0" y="0"/>
                </a:moveTo>
                <a:lnTo>
                  <a:pt x="775309" y="494277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6655" y="3879262"/>
            <a:ext cx="45085" cy="36830"/>
          </a:xfrm>
          <a:custGeom>
            <a:avLst/>
            <a:gdLst/>
            <a:ahLst/>
            <a:cxnLst/>
            <a:rect l="l" t="t" r="r" b="b"/>
            <a:pathLst>
              <a:path w="45084" h="36829">
                <a:moveTo>
                  <a:pt x="44907" y="36502"/>
                </a:moveTo>
                <a:lnTo>
                  <a:pt x="0" y="26532"/>
                </a:lnTo>
                <a:lnTo>
                  <a:pt x="16914" y="0"/>
                </a:lnTo>
                <a:lnTo>
                  <a:pt x="44907" y="3650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6655" y="3879262"/>
            <a:ext cx="45085" cy="36830"/>
          </a:xfrm>
          <a:custGeom>
            <a:avLst/>
            <a:gdLst/>
            <a:ahLst/>
            <a:cxnLst/>
            <a:rect l="l" t="t" r="r" b="b"/>
            <a:pathLst>
              <a:path w="45084" h="36829">
                <a:moveTo>
                  <a:pt x="0" y="26532"/>
                </a:moveTo>
                <a:lnTo>
                  <a:pt x="44907" y="36502"/>
                </a:lnTo>
                <a:lnTo>
                  <a:pt x="16914" y="0"/>
                </a:lnTo>
                <a:lnTo>
                  <a:pt x="0" y="26532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500"/>
                </a:moveTo>
                <a:lnTo>
                  <a:pt x="3276600" y="5143500"/>
                </a:lnTo>
                <a:lnTo>
                  <a:pt x="32766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6600" y="25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500"/>
                </a:moveTo>
                <a:lnTo>
                  <a:pt x="5867400" y="5143500"/>
                </a:lnTo>
                <a:lnTo>
                  <a:pt x="58674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600" y="0"/>
            <a:ext cx="108599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102" y="838632"/>
            <a:ext cx="196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Getting</a:t>
            </a:r>
            <a:r>
              <a:rPr sz="24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966" y="1531712"/>
            <a:ext cx="2369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nsolas"/>
                <a:cs typeface="Consolas"/>
              </a:rPr>
              <a:t>sess.run(fetches,</a:t>
            </a:r>
            <a:r>
              <a:rPr sz="1400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nsolas"/>
                <a:cs typeface="Consolas"/>
              </a:rPr>
              <a:t>feeds)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099" y="1945097"/>
            <a:ext cx="232156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Fetches: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List of graph</a:t>
            </a:r>
            <a:r>
              <a:rPr sz="1400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nodes. 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Return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outputs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these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nodes.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099" y="2888072"/>
            <a:ext cx="26358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Feeds: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Dictionary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mapping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from 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graph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nodes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concrete values. 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Specifies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graph 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node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given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dictionary.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036319">
              <a:lnSpc>
                <a:spcPct val="100000"/>
              </a:lnSpc>
              <a:spcBef>
                <a:spcPts val="295"/>
              </a:spcBef>
            </a:pPr>
            <a:r>
              <a:rPr spc="-5" dirty="0"/>
              <a:t>import </a:t>
            </a:r>
            <a:r>
              <a:rPr b="0" spc="-5" dirty="0">
                <a:solidFill>
                  <a:srgbClr val="333333"/>
                </a:solidFill>
                <a:latin typeface="Consolas"/>
                <a:cs typeface="Consolas"/>
              </a:rPr>
              <a:t>numpy </a:t>
            </a:r>
            <a:r>
              <a:rPr spc="-5" dirty="0"/>
              <a:t>as</a:t>
            </a:r>
            <a:r>
              <a:rPr spc="-30" dirty="0"/>
              <a:t> </a:t>
            </a:r>
            <a:r>
              <a:rPr b="0" spc="-5" dirty="0">
                <a:solidFill>
                  <a:srgbClr val="333333"/>
                </a:solidFill>
                <a:latin typeface="Consolas"/>
                <a:cs typeface="Consolas"/>
              </a:rPr>
              <a:t>np</a:t>
            </a:r>
          </a:p>
          <a:p>
            <a:pPr marL="1036319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import </a:t>
            </a:r>
            <a:r>
              <a:rPr b="0" spc="-5" dirty="0" err="1">
                <a:solidFill>
                  <a:srgbClr val="333333"/>
                </a:solidFill>
                <a:latin typeface="Consolas"/>
                <a:cs typeface="Consolas"/>
              </a:rPr>
              <a:t>tensorflow</a:t>
            </a:r>
            <a:r>
              <a:rPr b="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pc="-5" dirty="0"/>
              <a:t>as</a:t>
            </a:r>
            <a:r>
              <a:rPr spc="-75" dirty="0"/>
              <a:t> </a:t>
            </a:r>
            <a:r>
              <a:rPr b="0" spc="-5" dirty="0">
                <a:solidFill>
                  <a:srgbClr val="333333"/>
                </a:solidFill>
                <a:latin typeface="Consolas"/>
                <a:cs typeface="Consolas"/>
              </a:rPr>
              <a:t>tf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47725" y="1278148"/>
            <a:ext cx="4422140" cy="7397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b =</a:t>
            </a:r>
            <a:r>
              <a:rPr sz="1400" spc="-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tf.Variable(tf.zeros((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100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,)))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W 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tf.Variable(tf.random_uniform((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784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spc="-7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100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endParaRPr sz="1400">
              <a:latin typeface="Consolas"/>
              <a:cs typeface="Consolas"/>
            </a:endParaRPr>
          </a:p>
          <a:p>
            <a:pPr marR="581660" algn="ctr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-1,</a:t>
            </a:r>
            <a:r>
              <a:rPr sz="14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1))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7725" y="2230648"/>
            <a:ext cx="412877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600"/>
              </a:lnSpc>
              <a:spcBef>
                <a:spcPts val="10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x 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tf.placeholder(tf.float32, (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100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784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)) 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h 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tf.nn.relu(tf.matmul(x, W)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+</a:t>
            </a:r>
            <a:r>
              <a:rPr sz="1400" spc="-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b)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7725" y="3017273"/>
            <a:ext cx="432435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600"/>
              </a:lnSpc>
              <a:spcBef>
                <a:spcPts val="100"/>
              </a:spcBef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sess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tf.Session()  sess.run(tf.initialize_all_variables())  sess.run(h, {x: np.random.random(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100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spc="-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784)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})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5925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225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4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5" dirty="0">
                <a:solidFill>
                  <a:srgbClr val="FFFFFF"/>
                </a:solidFill>
                <a:latin typeface="Trebuchet MS"/>
                <a:cs typeface="Trebuchet MS"/>
              </a:rPr>
              <a:t>covered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225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30" dirty="0">
                <a:solidFill>
                  <a:srgbClr val="FFFFFF"/>
                </a:solidFill>
                <a:latin typeface="Trebuchet MS"/>
                <a:cs typeface="Trebuchet MS"/>
              </a:rPr>
              <a:t>far?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24" y="2300505"/>
            <a:ext cx="8122284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rebuchet MS"/>
                <a:cs typeface="Trebuchet MS"/>
              </a:rPr>
              <a:t>We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first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built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a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graph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using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variables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placeholders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rebuchet MS"/>
                <a:cs typeface="Trebuchet MS"/>
              </a:rPr>
              <a:t>We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then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deployed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graph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onto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a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session</a:t>
            </a:r>
            <a:r>
              <a:rPr sz="1800" spc="-10" dirty="0">
                <a:latin typeface="Trebuchet MS"/>
                <a:cs typeface="Trebuchet MS"/>
              </a:rPr>
              <a:t>,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which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is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b="1" spc="-60" dirty="0">
                <a:latin typeface="Trebuchet MS"/>
                <a:cs typeface="Trebuchet MS"/>
              </a:rPr>
              <a:t>execution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-60" dirty="0">
                <a:latin typeface="Trebuchet MS"/>
                <a:cs typeface="Trebuchet MS"/>
              </a:rPr>
              <a:t>environment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6888" y="3843556"/>
            <a:ext cx="400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Next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will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see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how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b="1" spc="-70" dirty="0">
                <a:latin typeface="Trebuchet MS"/>
                <a:cs typeface="Trebuchet MS"/>
              </a:rPr>
              <a:t>train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4966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10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3200" b="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5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3200" b="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200" b="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0" dirty="0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sz="3200" b="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b="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85" dirty="0">
                <a:solidFill>
                  <a:srgbClr val="FFFFFF"/>
                </a:solidFill>
                <a:latin typeface="Trebuchet MS"/>
                <a:cs typeface="Trebuchet MS"/>
              </a:rPr>
              <a:t>loss?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9230" y="3680063"/>
            <a:ext cx="2736215" cy="208279"/>
          </a:xfrm>
          <a:custGeom>
            <a:avLst/>
            <a:gdLst/>
            <a:ahLst/>
            <a:cxnLst/>
            <a:rect l="l" t="t" r="r" b="b"/>
            <a:pathLst>
              <a:path w="2736215" h="208279">
                <a:moveTo>
                  <a:pt x="0" y="0"/>
                </a:moveTo>
                <a:lnTo>
                  <a:pt x="2735620" y="0"/>
                </a:lnTo>
                <a:lnTo>
                  <a:pt x="2735620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4850" y="3680063"/>
            <a:ext cx="293370" cy="208279"/>
          </a:xfrm>
          <a:custGeom>
            <a:avLst/>
            <a:gdLst/>
            <a:ahLst/>
            <a:cxnLst/>
            <a:rect l="l" t="t" r="r" b="b"/>
            <a:pathLst>
              <a:path w="293370" h="208279">
                <a:moveTo>
                  <a:pt x="0" y="0"/>
                </a:moveTo>
                <a:lnTo>
                  <a:pt x="293102" y="0"/>
                </a:lnTo>
                <a:lnTo>
                  <a:pt x="293102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7952" y="3680063"/>
            <a:ext cx="195580" cy="208279"/>
          </a:xfrm>
          <a:custGeom>
            <a:avLst/>
            <a:gdLst/>
            <a:ahLst/>
            <a:cxnLst/>
            <a:rect l="l" t="t" r="r" b="b"/>
            <a:pathLst>
              <a:path w="195579" h="208279">
                <a:moveTo>
                  <a:pt x="0" y="0"/>
                </a:moveTo>
                <a:lnTo>
                  <a:pt x="195402" y="0"/>
                </a:lnTo>
                <a:lnTo>
                  <a:pt x="195402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3355" y="3680063"/>
            <a:ext cx="195580" cy="208279"/>
          </a:xfrm>
          <a:custGeom>
            <a:avLst/>
            <a:gdLst/>
            <a:ahLst/>
            <a:cxnLst/>
            <a:rect l="l" t="t" r="r" b="b"/>
            <a:pathLst>
              <a:path w="195579" h="208279">
                <a:moveTo>
                  <a:pt x="0" y="0"/>
                </a:moveTo>
                <a:lnTo>
                  <a:pt x="195400" y="0"/>
                </a:lnTo>
                <a:lnTo>
                  <a:pt x="195400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58756" y="3680063"/>
            <a:ext cx="195580" cy="208279"/>
          </a:xfrm>
          <a:custGeom>
            <a:avLst/>
            <a:gdLst/>
            <a:ahLst/>
            <a:cxnLst/>
            <a:rect l="l" t="t" r="r" b="b"/>
            <a:pathLst>
              <a:path w="195579" h="208279">
                <a:moveTo>
                  <a:pt x="0" y="0"/>
                </a:moveTo>
                <a:lnTo>
                  <a:pt x="195402" y="0"/>
                </a:lnTo>
                <a:lnTo>
                  <a:pt x="195402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4924" y="2139881"/>
            <a:ext cx="6470015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Use </a:t>
            </a:r>
            <a:r>
              <a:rPr sz="1800" b="1" spc="-50" dirty="0">
                <a:latin typeface="Trebuchet MS"/>
                <a:cs typeface="Trebuchet MS"/>
              </a:rPr>
              <a:t>placeholder </a:t>
            </a:r>
            <a:r>
              <a:rPr sz="1800" spc="-30" dirty="0">
                <a:latin typeface="Trebuchet MS"/>
                <a:cs typeface="Trebuchet MS"/>
              </a:rPr>
              <a:t>for</a:t>
            </a:r>
            <a:r>
              <a:rPr sz="1800" spc="-285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labels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Trebuchet MS"/>
                <a:cs typeface="Trebuchet MS"/>
              </a:rPr>
              <a:t>Build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loss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node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using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labels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b="1" spc="-60" dirty="0">
                <a:latin typeface="Trebuchet MS"/>
                <a:cs typeface="Trebuchet MS"/>
              </a:rPr>
              <a:t>prediction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786130">
              <a:lnSpc>
                <a:spcPct val="111600"/>
              </a:lnSpc>
              <a:tabLst>
                <a:tab pos="3234690" algn="l"/>
              </a:tabLst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prediction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 tf.nn.softmax(...)	#Output of neural network  label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tf.placeholder(tf.float32, [</a:t>
            </a:r>
            <a:r>
              <a:rPr sz="1400" spc="-5" dirty="0">
                <a:solidFill>
                  <a:srgbClr val="3B78E7"/>
                </a:solidFill>
                <a:latin typeface="Consolas"/>
                <a:cs typeface="Consolas"/>
              </a:rPr>
              <a:t>100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,</a:t>
            </a:r>
            <a:r>
              <a:rPr sz="1400" spc="-20" dirty="0">
                <a:solidFill>
                  <a:srgbClr val="37474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C53929"/>
                </a:solidFill>
                <a:latin typeface="Consolas"/>
                <a:cs typeface="Consolas"/>
              </a:rPr>
              <a:t>10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])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cross_entropy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-tf.reduce_sum(label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*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tf.log(prediction),</a:t>
            </a:r>
            <a:r>
              <a:rPr sz="1400" spc="-9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axis=1)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5767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10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5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" dirty="0">
                <a:solidFill>
                  <a:srgbClr val="FFFFFF"/>
                </a:solidFill>
                <a:latin typeface="Trebuchet MS"/>
                <a:cs typeface="Trebuchet MS"/>
              </a:rPr>
              <a:t>compute</a:t>
            </a:r>
            <a:r>
              <a:rPr sz="3200" b="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0" dirty="0">
                <a:solidFill>
                  <a:srgbClr val="FFFFFF"/>
                </a:solidFill>
                <a:latin typeface="Trebuchet MS"/>
                <a:cs typeface="Trebuchet MS"/>
              </a:rPr>
              <a:t>Gradients?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299" y="1924222"/>
            <a:ext cx="8610600" cy="304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train_step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600" spc="-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tf.train.GradientDescentOptimizer(0.5).minimize(cross_entropy)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737373"/>
                </a:solidFill>
                <a:latin typeface="Consolas"/>
                <a:cs typeface="Consolas"/>
              </a:rPr>
              <a:t>tf.train.GradientDescentOptimizer</a:t>
            </a:r>
            <a:r>
              <a:rPr sz="1800" spc="-805" dirty="0">
                <a:solidFill>
                  <a:srgbClr val="737373"/>
                </a:solidFill>
                <a:latin typeface="Consolas"/>
                <a:cs typeface="Consolas"/>
              </a:rPr>
              <a:t> </a:t>
            </a:r>
            <a:r>
              <a:rPr sz="1800" spc="50" dirty="0">
                <a:solidFill>
                  <a:srgbClr val="737373"/>
                </a:solidFill>
                <a:latin typeface="Trebuchet MS"/>
                <a:cs typeface="Trebuchet MS"/>
              </a:rPr>
              <a:t>is </a:t>
            </a:r>
            <a:r>
              <a:rPr sz="1800" spc="10" dirty="0">
                <a:solidFill>
                  <a:srgbClr val="737373"/>
                </a:solidFill>
                <a:latin typeface="Trebuchet MS"/>
                <a:cs typeface="Trebuchet MS"/>
              </a:rPr>
              <a:t>an </a:t>
            </a:r>
            <a:r>
              <a:rPr sz="1800" b="1" spc="-60" dirty="0">
                <a:solidFill>
                  <a:srgbClr val="737373"/>
                </a:solidFill>
                <a:latin typeface="Trebuchet MS"/>
                <a:cs typeface="Trebuchet MS"/>
              </a:rPr>
              <a:t>Optimizer </a:t>
            </a:r>
            <a:r>
              <a:rPr sz="1800" spc="-50" dirty="0">
                <a:solidFill>
                  <a:srgbClr val="737373"/>
                </a:solidFill>
                <a:latin typeface="Trebuchet MS"/>
                <a:cs typeface="Trebuchet MS"/>
              </a:rPr>
              <a:t>object</a:t>
            </a:r>
            <a:endParaRPr sz="1800" dirty="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737373"/>
                </a:solidFill>
                <a:latin typeface="Consolas"/>
                <a:cs typeface="Consolas"/>
              </a:rPr>
              <a:t>tf.train.GradientDescentOptimizer(lr).minimize(cross_entropy)</a:t>
            </a:r>
            <a:endParaRPr sz="1800" dirty="0">
              <a:latin typeface="Consolas"/>
              <a:cs typeface="Consolas"/>
            </a:endParaRPr>
          </a:p>
          <a:p>
            <a:pPr marL="379095">
              <a:lnSpc>
                <a:spcPct val="100000"/>
              </a:lnSpc>
              <a:spcBef>
                <a:spcPts val="310"/>
              </a:spcBef>
            </a:pPr>
            <a:r>
              <a:rPr sz="1800" spc="55" dirty="0">
                <a:solidFill>
                  <a:srgbClr val="737373"/>
                </a:solidFill>
                <a:latin typeface="Trebuchet MS"/>
                <a:cs typeface="Trebuchet MS"/>
              </a:rPr>
              <a:t>adds </a:t>
            </a: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optimization </a:t>
            </a:r>
            <a:r>
              <a:rPr sz="1800" b="1" spc="-55" dirty="0">
                <a:solidFill>
                  <a:srgbClr val="737373"/>
                </a:solidFill>
                <a:latin typeface="Trebuchet MS"/>
                <a:cs typeface="Trebuchet MS"/>
              </a:rPr>
              <a:t>operation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to 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computation</a:t>
            </a:r>
            <a:r>
              <a:rPr sz="1800" spc="-409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0" dirty="0">
                <a:solidFill>
                  <a:srgbClr val="737373"/>
                </a:solidFill>
                <a:latin typeface="Trebuchet MS"/>
                <a:cs typeface="Trebuchet MS"/>
              </a:rPr>
              <a:t>graph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29235" algn="ctr">
              <a:lnSpc>
                <a:spcPct val="100000"/>
              </a:lnSpc>
            </a:pPr>
            <a:r>
              <a:rPr sz="1800" spc="10" dirty="0">
                <a:latin typeface="Trebuchet MS"/>
                <a:cs typeface="Trebuchet MS"/>
              </a:rPr>
              <a:t>TensorFlow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graph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nodes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attached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45" dirty="0">
                <a:latin typeface="Trebuchet MS"/>
                <a:cs typeface="Trebuchet MS"/>
              </a:rPr>
              <a:t>gradient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operations</a:t>
            </a:r>
            <a:endParaRPr sz="1800" dirty="0">
              <a:latin typeface="Trebuchet MS"/>
              <a:cs typeface="Trebuchet MS"/>
            </a:endParaRPr>
          </a:p>
          <a:p>
            <a:pPr marL="230504" algn="ctr">
              <a:lnSpc>
                <a:spcPct val="100000"/>
              </a:lnSpc>
              <a:spcBef>
                <a:spcPts val="1885"/>
              </a:spcBef>
            </a:pPr>
            <a:r>
              <a:rPr sz="1800" spc="-40" dirty="0">
                <a:latin typeface="Trebuchet MS"/>
                <a:cs typeface="Trebuchet MS"/>
              </a:rPr>
              <a:t>Gradient </a:t>
            </a:r>
            <a:r>
              <a:rPr sz="1800" spc="-50" dirty="0">
                <a:latin typeface="Trebuchet MS"/>
                <a:cs typeface="Trebuchet MS"/>
              </a:rPr>
              <a:t>with </a:t>
            </a:r>
            <a:r>
              <a:rPr sz="1800" spc="-10" dirty="0">
                <a:latin typeface="Trebuchet MS"/>
                <a:cs typeface="Trebuchet MS"/>
              </a:rPr>
              <a:t>respect </a:t>
            </a:r>
            <a:r>
              <a:rPr sz="1800" spc="-40" dirty="0">
                <a:latin typeface="Trebuchet MS"/>
                <a:cs typeface="Trebuchet MS"/>
              </a:rPr>
              <a:t>to </a:t>
            </a:r>
            <a:r>
              <a:rPr sz="1800" b="1" spc="-40" dirty="0">
                <a:latin typeface="Trebuchet MS"/>
                <a:cs typeface="Trebuchet MS"/>
              </a:rPr>
              <a:t>parameters </a:t>
            </a:r>
            <a:r>
              <a:rPr sz="1800" dirty="0">
                <a:latin typeface="Trebuchet MS"/>
                <a:cs typeface="Trebuchet MS"/>
              </a:rPr>
              <a:t>computed</a:t>
            </a:r>
            <a:r>
              <a:rPr sz="1800" spc="-3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 </a:t>
            </a:r>
            <a:r>
              <a:rPr sz="1800" b="1" spc="-30" dirty="0">
                <a:latin typeface="Trebuchet MS"/>
                <a:cs typeface="Trebuchet MS"/>
              </a:rPr>
              <a:t>backpropagation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b="1" i="1" spc="35" dirty="0">
                <a:latin typeface="Gill Sans MT"/>
                <a:cs typeface="Gill Sans MT"/>
              </a:rPr>
              <a:t>...</a:t>
            </a:r>
            <a:r>
              <a:rPr sz="1800" b="1" i="1" spc="-55" dirty="0">
                <a:latin typeface="Gill Sans MT"/>
                <a:cs typeface="Gill Sans MT"/>
              </a:rPr>
              <a:t>a</a:t>
            </a:r>
            <a:r>
              <a:rPr sz="1800" b="1" i="1" spc="-15" dirty="0">
                <a:latin typeface="Gill Sans MT"/>
                <a:cs typeface="Gill Sans MT"/>
              </a:rPr>
              <a:t>u</a:t>
            </a:r>
            <a:r>
              <a:rPr sz="1800" b="1" i="1" spc="-65" dirty="0">
                <a:latin typeface="Gill Sans MT"/>
                <a:cs typeface="Gill Sans MT"/>
              </a:rPr>
              <a:t>t</a:t>
            </a:r>
            <a:r>
              <a:rPr sz="1800" b="1" i="1" spc="0" dirty="0">
                <a:latin typeface="Gill Sans MT"/>
                <a:cs typeface="Gill Sans MT"/>
              </a:rPr>
              <a:t>om</a:t>
            </a:r>
            <a:r>
              <a:rPr sz="1800" b="1" i="1" spc="-55" dirty="0">
                <a:latin typeface="Gill Sans MT"/>
                <a:cs typeface="Gill Sans MT"/>
              </a:rPr>
              <a:t>a</a:t>
            </a:r>
            <a:r>
              <a:rPr sz="1800" b="1" i="1" spc="-65" dirty="0">
                <a:latin typeface="Gill Sans MT"/>
                <a:cs typeface="Gill Sans MT"/>
              </a:rPr>
              <a:t>t</a:t>
            </a:r>
            <a:r>
              <a:rPr sz="1800" b="1" i="1" spc="25" dirty="0">
                <a:latin typeface="Gill Sans MT"/>
                <a:cs typeface="Gill Sans MT"/>
              </a:rPr>
              <a:t>ic</a:t>
            </a:r>
            <a:r>
              <a:rPr sz="1800" b="1" i="1" spc="-55" dirty="0">
                <a:latin typeface="Gill Sans MT"/>
                <a:cs typeface="Gill Sans MT"/>
              </a:rPr>
              <a:t>a</a:t>
            </a:r>
            <a:r>
              <a:rPr sz="1800" b="1" i="1" spc="-5" dirty="0">
                <a:latin typeface="Gill Sans MT"/>
                <a:cs typeface="Gill Sans MT"/>
              </a:rPr>
              <a:t>lly</a:t>
            </a:r>
            <a:endParaRPr sz="18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4657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5" dirty="0">
                <a:solidFill>
                  <a:srgbClr val="FFFFFF"/>
                </a:solidFill>
                <a:latin typeface="Trebuchet MS"/>
                <a:cs typeface="Trebuchet MS"/>
              </a:rPr>
              <a:t>Creating </a:t>
            </a:r>
            <a:r>
              <a:rPr sz="3200" b="0" spc="-9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train_step</a:t>
            </a:r>
            <a:r>
              <a:rPr sz="3200" b="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0" dirty="0">
                <a:solidFill>
                  <a:srgbClr val="FFFFFF"/>
                </a:solidFill>
                <a:latin typeface="Trebuchet MS"/>
                <a:cs typeface="Trebuchet MS"/>
              </a:rPr>
              <a:t>op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300" y="2543022"/>
            <a:ext cx="7346950" cy="16922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prediction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tf.nn.softmax(...)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label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tf.placeholder(tf.float32, [None,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10])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198120">
              <a:lnSpc>
                <a:spcPct val="111600"/>
              </a:lnSpc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cross_entropy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tf.reduce_mean(-tf.reduce_sum(label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*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tf.log(prediction),  reduction_indices=[1]))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train_step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-8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tf.train.GradientDescentOptimizer(0.5).minimize(cross_entropy)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500"/>
                </a:moveTo>
                <a:lnTo>
                  <a:pt x="3276600" y="5143500"/>
                </a:lnTo>
                <a:lnTo>
                  <a:pt x="32766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6600" y="25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500"/>
                </a:moveTo>
                <a:lnTo>
                  <a:pt x="5867400" y="5143500"/>
                </a:lnTo>
                <a:lnTo>
                  <a:pt x="58674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600" y="0"/>
            <a:ext cx="108599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102" y="838632"/>
            <a:ext cx="2555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rgbClr val="FFFFFF"/>
                </a:solidFill>
                <a:latin typeface="Trebuchet MS"/>
                <a:cs typeface="Trebuchet MS"/>
              </a:rPr>
              <a:t>Training </a:t>
            </a:r>
            <a:r>
              <a:rPr sz="2400" b="0" spc="-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b="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5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73" y="2427062"/>
            <a:ext cx="1588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</a:tabLst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1.	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Session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073" y="2922362"/>
            <a:ext cx="2190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</a:tabLst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2.	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Build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sz="14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schedule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073" y="3417662"/>
            <a:ext cx="17265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</a:tabLst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3.	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nsolas"/>
                <a:cs typeface="Consolas"/>
              </a:rPr>
              <a:t>train_step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90" y="1467097"/>
            <a:ext cx="7268845" cy="8197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spc="-5" dirty="0">
                <a:solidFill>
                  <a:srgbClr val="FFFFFF"/>
                </a:solidFill>
                <a:latin typeface="Consolas"/>
                <a:cs typeface="Consolas"/>
              </a:rPr>
              <a:t>sess.run(train_step,</a:t>
            </a:r>
            <a:r>
              <a:rPr sz="14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nsolas"/>
                <a:cs typeface="Consolas"/>
              </a:rPr>
              <a:t>feeds)</a:t>
            </a:r>
            <a:endParaRPr sz="1400">
              <a:latin typeface="Consolas"/>
              <a:cs typeface="Consolas"/>
            </a:endParaRPr>
          </a:p>
          <a:p>
            <a:pPr marL="3448685" marR="5080">
              <a:lnSpc>
                <a:spcPct val="111600"/>
              </a:lnSpc>
              <a:spcBef>
                <a:spcPts val="310"/>
              </a:spcBef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sess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tf.Session()  sess.run(tf.initialize_all_variables())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1525" y="2499297"/>
            <a:ext cx="52095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for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i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in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range(1000):</a:t>
            </a:r>
            <a:endParaRPr sz="1400">
              <a:latin typeface="Consolas"/>
              <a:cs typeface="Consolas"/>
            </a:endParaRPr>
          </a:p>
          <a:p>
            <a:pPr marL="469900" marR="532765">
              <a:lnSpc>
                <a:spcPct val="111600"/>
              </a:lnSpc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batch_x, batch_label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data.next_batch()  sess.run(train_step, feed_dict={x:</a:t>
            </a:r>
            <a:r>
              <a:rPr sz="1400" spc="-8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batch_x,</a:t>
            </a:r>
            <a:endParaRPr sz="1400">
              <a:latin typeface="Consolas"/>
              <a:cs typeface="Consolas"/>
            </a:endParaRPr>
          </a:p>
          <a:p>
            <a:pPr marL="334137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label:</a:t>
            </a:r>
            <a:r>
              <a:rPr sz="1400" spc="-8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batch_label}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2943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r>
              <a:rPr sz="3200" b="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35" dirty="0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8348" y="3109360"/>
            <a:ext cx="857250" cy="357505"/>
          </a:xfrm>
          <a:custGeom>
            <a:avLst/>
            <a:gdLst/>
            <a:ahLst/>
            <a:cxnLst/>
            <a:rect l="l" t="t" r="r" b="b"/>
            <a:pathLst>
              <a:path w="857250" h="357504">
                <a:moveTo>
                  <a:pt x="0" y="0"/>
                </a:moveTo>
                <a:lnTo>
                  <a:pt x="856654" y="0"/>
                </a:lnTo>
                <a:lnTo>
                  <a:pt x="856654" y="357187"/>
                </a:lnTo>
                <a:lnTo>
                  <a:pt x="0" y="357187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1375" y="2861399"/>
            <a:ext cx="1830705" cy="860425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780"/>
              </a:spcBef>
            </a:pPr>
            <a:r>
              <a:rPr sz="2400" b="1" spc="10" dirty="0">
                <a:solidFill>
                  <a:srgbClr val="37474F"/>
                </a:solidFill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0699" y="2011975"/>
            <a:ext cx="1262380" cy="662940"/>
          </a:xfrm>
          <a:prstGeom prst="rect">
            <a:avLst/>
          </a:prstGeom>
          <a:solidFill>
            <a:srgbClr val="00FFFF"/>
          </a:solidFill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555"/>
              </a:spcBef>
            </a:pPr>
            <a:r>
              <a:rPr sz="3000" b="1" spc="35" dirty="0">
                <a:latin typeface="Trebuchet MS"/>
                <a:cs typeface="Trebuchet MS"/>
              </a:rPr>
              <a:t>GPU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0699" y="3990049"/>
            <a:ext cx="1262380" cy="662940"/>
          </a:xfrm>
          <a:prstGeom prst="rect">
            <a:avLst/>
          </a:prstGeom>
          <a:solidFill>
            <a:srgbClr val="00FFFF"/>
          </a:solidFill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555"/>
              </a:spcBef>
            </a:pPr>
            <a:r>
              <a:rPr sz="3000" b="1" spc="35" dirty="0">
                <a:latin typeface="Trebuchet MS"/>
                <a:cs typeface="Trebuchet MS"/>
              </a:rPr>
              <a:t>GPU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199" y="2011975"/>
            <a:ext cx="1262380" cy="662940"/>
          </a:xfrm>
          <a:prstGeom prst="rect">
            <a:avLst/>
          </a:prstGeom>
          <a:solidFill>
            <a:srgbClr val="00FFFF"/>
          </a:solidFill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555"/>
              </a:spcBef>
            </a:pPr>
            <a:r>
              <a:rPr sz="3000" b="1" spc="35" dirty="0">
                <a:latin typeface="Trebuchet MS"/>
                <a:cs typeface="Trebuchet MS"/>
              </a:rPr>
              <a:t>GPU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6199" y="4066649"/>
            <a:ext cx="1262380" cy="662940"/>
          </a:xfrm>
          <a:prstGeom prst="rect">
            <a:avLst/>
          </a:prstGeom>
          <a:solidFill>
            <a:srgbClr val="00FFFF"/>
          </a:solidFill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555"/>
              </a:spcBef>
            </a:pPr>
            <a:r>
              <a:rPr sz="3000" b="1" spc="35" dirty="0">
                <a:latin typeface="Trebuchet MS"/>
                <a:cs typeface="Trebuchet MS"/>
              </a:rPr>
              <a:t>GPU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0262" y="2390742"/>
            <a:ext cx="611505" cy="901065"/>
          </a:xfrm>
          <a:custGeom>
            <a:avLst/>
            <a:gdLst/>
            <a:ahLst/>
            <a:cxnLst/>
            <a:rect l="l" t="t" r="r" b="b"/>
            <a:pathLst>
              <a:path w="611504" h="901064">
                <a:moveTo>
                  <a:pt x="611112" y="900707"/>
                </a:moveTo>
                <a:lnTo>
                  <a:pt x="0" y="0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5992" y="2354972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1249" y="44602"/>
                </a:moveTo>
                <a:lnTo>
                  <a:pt x="0" y="0"/>
                </a:lnTo>
                <a:lnTo>
                  <a:pt x="37287" y="26936"/>
                </a:lnTo>
                <a:lnTo>
                  <a:pt x="11249" y="4460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5992" y="2354972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7287" y="26936"/>
                </a:moveTo>
                <a:lnTo>
                  <a:pt x="0" y="0"/>
                </a:lnTo>
                <a:lnTo>
                  <a:pt x="11249" y="44602"/>
                </a:lnTo>
                <a:lnTo>
                  <a:pt x="37287" y="26936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36892" y="3291449"/>
            <a:ext cx="614680" cy="1057910"/>
          </a:xfrm>
          <a:custGeom>
            <a:avLst/>
            <a:gdLst/>
            <a:ahLst/>
            <a:cxnLst/>
            <a:rect l="l" t="t" r="r" b="b"/>
            <a:pathLst>
              <a:path w="614679" h="1057910">
                <a:moveTo>
                  <a:pt x="614482" y="0"/>
                </a:moveTo>
                <a:lnTo>
                  <a:pt x="0" y="1057289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5172" y="4340832"/>
            <a:ext cx="35560" cy="45720"/>
          </a:xfrm>
          <a:custGeom>
            <a:avLst/>
            <a:gdLst/>
            <a:ahLst/>
            <a:cxnLst/>
            <a:rect l="l" t="t" r="r" b="b"/>
            <a:pathLst>
              <a:path w="35560" h="45720">
                <a:moveTo>
                  <a:pt x="0" y="45277"/>
                </a:moveTo>
                <a:lnTo>
                  <a:pt x="8117" y="0"/>
                </a:lnTo>
                <a:lnTo>
                  <a:pt x="35322" y="15812"/>
                </a:lnTo>
                <a:lnTo>
                  <a:pt x="0" y="452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5172" y="4340832"/>
            <a:ext cx="35560" cy="45720"/>
          </a:xfrm>
          <a:custGeom>
            <a:avLst/>
            <a:gdLst/>
            <a:ahLst/>
            <a:cxnLst/>
            <a:rect l="l" t="t" r="r" b="b"/>
            <a:pathLst>
              <a:path w="35560" h="45720">
                <a:moveTo>
                  <a:pt x="8117" y="0"/>
                </a:moveTo>
                <a:lnTo>
                  <a:pt x="0" y="45277"/>
                </a:lnTo>
                <a:lnTo>
                  <a:pt x="35322" y="15812"/>
                </a:lnTo>
                <a:lnTo>
                  <a:pt x="8117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1974" y="2392688"/>
            <a:ext cx="529590" cy="899160"/>
          </a:xfrm>
          <a:custGeom>
            <a:avLst/>
            <a:gdLst/>
            <a:ahLst/>
            <a:cxnLst/>
            <a:rect l="l" t="t" r="r" b="b"/>
            <a:pathLst>
              <a:path w="529589" h="899160">
                <a:moveTo>
                  <a:pt x="0" y="898761"/>
                </a:moveTo>
                <a:lnTo>
                  <a:pt x="529587" y="0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98007" y="2355446"/>
            <a:ext cx="35560" cy="45720"/>
          </a:xfrm>
          <a:custGeom>
            <a:avLst/>
            <a:gdLst/>
            <a:ahLst/>
            <a:cxnLst/>
            <a:rect l="l" t="t" r="r" b="b"/>
            <a:pathLst>
              <a:path w="35560" h="45719">
                <a:moveTo>
                  <a:pt x="27109" y="45227"/>
                </a:moveTo>
                <a:lnTo>
                  <a:pt x="0" y="29254"/>
                </a:lnTo>
                <a:lnTo>
                  <a:pt x="35497" y="0"/>
                </a:lnTo>
                <a:lnTo>
                  <a:pt x="27109" y="4522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98007" y="2355446"/>
            <a:ext cx="35560" cy="45720"/>
          </a:xfrm>
          <a:custGeom>
            <a:avLst/>
            <a:gdLst/>
            <a:ahLst/>
            <a:cxnLst/>
            <a:rect l="l" t="t" r="r" b="b"/>
            <a:pathLst>
              <a:path w="35560" h="45719">
                <a:moveTo>
                  <a:pt x="27109" y="45227"/>
                </a:moveTo>
                <a:lnTo>
                  <a:pt x="35497" y="0"/>
                </a:lnTo>
                <a:lnTo>
                  <a:pt x="0" y="29254"/>
                </a:lnTo>
                <a:lnTo>
                  <a:pt x="27109" y="45227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1974" y="3291449"/>
            <a:ext cx="531495" cy="979805"/>
          </a:xfrm>
          <a:custGeom>
            <a:avLst/>
            <a:gdLst/>
            <a:ahLst/>
            <a:cxnLst/>
            <a:rect l="l" t="t" r="r" b="b"/>
            <a:pathLst>
              <a:path w="531495" h="979804">
                <a:moveTo>
                  <a:pt x="0" y="0"/>
                </a:moveTo>
                <a:lnTo>
                  <a:pt x="531352" y="979664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99497" y="4263612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20">
                <a:moveTo>
                  <a:pt x="34437" y="45497"/>
                </a:moveTo>
                <a:lnTo>
                  <a:pt x="0" y="15002"/>
                </a:lnTo>
                <a:lnTo>
                  <a:pt x="27659" y="0"/>
                </a:lnTo>
                <a:lnTo>
                  <a:pt x="34437" y="4549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9497" y="4263612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20">
                <a:moveTo>
                  <a:pt x="0" y="15002"/>
                </a:moveTo>
                <a:lnTo>
                  <a:pt x="34437" y="45497"/>
                </a:lnTo>
                <a:lnTo>
                  <a:pt x="27659" y="0"/>
                </a:lnTo>
                <a:lnTo>
                  <a:pt x="0" y="15002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6400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0"/>
                </a:moveTo>
                <a:lnTo>
                  <a:pt x="0" y="897600"/>
                </a:lnTo>
                <a:lnTo>
                  <a:pt x="897599" y="897600"/>
                </a:lnTo>
                <a:lnTo>
                  <a:pt x="897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6400" y="4245875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0"/>
                </a:moveTo>
                <a:lnTo>
                  <a:pt x="149602" y="0"/>
                </a:lnTo>
                <a:lnTo>
                  <a:pt x="120279" y="2901"/>
                </a:lnTo>
                <a:lnTo>
                  <a:pt x="66602" y="25134"/>
                </a:lnTo>
                <a:lnTo>
                  <a:pt x="25134" y="66603"/>
                </a:lnTo>
                <a:lnTo>
                  <a:pt x="2900" y="120280"/>
                </a:lnTo>
                <a:lnTo>
                  <a:pt x="0" y="149602"/>
                </a:lnTo>
                <a:lnTo>
                  <a:pt x="0" y="897599"/>
                </a:lnTo>
                <a:lnTo>
                  <a:pt x="897599" y="897599"/>
                </a:lnTo>
                <a:lnTo>
                  <a:pt x="897599" y="0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1962150"/>
            <a:ext cx="8143875" cy="87203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279015" algn="ctr">
              <a:lnSpc>
                <a:spcPct val="100299"/>
              </a:lnSpc>
              <a:spcBef>
                <a:spcPts val="80"/>
              </a:spcBef>
            </a:pPr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Any Queries related to Linear Regression ?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648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4914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3200" b="0" spc="-15" dirty="0">
                <a:solidFill>
                  <a:srgbClr val="FFFFFF"/>
                </a:solidFill>
                <a:latin typeface="Trebuchet MS"/>
                <a:cs typeface="Trebuchet MS"/>
              </a:rPr>
              <a:t>sharing: </a:t>
            </a:r>
            <a:r>
              <a:rPr sz="3200" b="0" spc="-30" dirty="0">
                <a:solidFill>
                  <a:srgbClr val="FFFFFF"/>
                </a:solidFill>
                <a:latin typeface="Trebuchet MS"/>
                <a:cs typeface="Trebuchet MS"/>
              </a:rPr>
              <a:t>naive</a:t>
            </a:r>
            <a:r>
              <a:rPr sz="3200" b="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624" y="2432564"/>
            <a:ext cx="1758950" cy="208279"/>
          </a:xfrm>
          <a:custGeom>
            <a:avLst/>
            <a:gdLst/>
            <a:ahLst/>
            <a:cxnLst/>
            <a:rect l="l" t="t" r="r" b="b"/>
            <a:pathLst>
              <a:path w="1758950" h="208280">
                <a:moveTo>
                  <a:pt x="0" y="0"/>
                </a:moveTo>
                <a:lnTo>
                  <a:pt x="1758613" y="0"/>
                </a:lnTo>
                <a:lnTo>
                  <a:pt x="1758613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825" y="2642114"/>
            <a:ext cx="879475" cy="208279"/>
          </a:xfrm>
          <a:custGeom>
            <a:avLst/>
            <a:gdLst/>
            <a:ahLst/>
            <a:cxnLst/>
            <a:rect l="l" t="t" r="r" b="b"/>
            <a:pathLst>
              <a:path w="879475" h="208280">
                <a:moveTo>
                  <a:pt x="0" y="0"/>
                </a:moveTo>
                <a:lnTo>
                  <a:pt x="879306" y="0"/>
                </a:lnTo>
                <a:lnTo>
                  <a:pt x="879306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4131" y="2642114"/>
            <a:ext cx="488950" cy="208279"/>
          </a:xfrm>
          <a:custGeom>
            <a:avLst/>
            <a:gdLst/>
            <a:ahLst/>
            <a:cxnLst/>
            <a:rect l="l" t="t" r="r" b="b"/>
            <a:pathLst>
              <a:path w="488950" h="208280">
                <a:moveTo>
                  <a:pt x="0" y="0"/>
                </a:moveTo>
                <a:lnTo>
                  <a:pt x="488504" y="0"/>
                </a:lnTo>
                <a:lnTo>
                  <a:pt x="488504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2635" y="2642114"/>
            <a:ext cx="781685" cy="208279"/>
          </a:xfrm>
          <a:custGeom>
            <a:avLst/>
            <a:gdLst/>
            <a:ahLst/>
            <a:cxnLst/>
            <a:rect l="l" t="t" r="r" b="b"/>
            <a:pathLst>
              <a:path w="781685" h="208280">
                <a:moveTo>
                  <a:pt x="0" y="0"/>
                </a:moveTo>
                <a:lnTo>
                  <a:pt x="781604" y="0"/>
                </a:lnTo>
                <a:lnTo>
                  <a:pt x="781604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4240" y="2642114"/>
            <a:ext cx="1856739" cy="208279"/>
          </a:xfrm>
          <a:custGeom>
            <a:avLst/>
            <a:gdLst/>
            <a:ahLst/>
            <a:cxnLst/>
            <a:rect l="l" t="t" r="r" b="b"/>
            <a:pathLst>
              <a:path w="1856739" h="208280">
                <a:moveTo>
                  <a:pt x="0" y="0"/>
                </a:moveTo>
                <a:lnTo>
                  <a:pt x="1856314" y="0"/>
                </a:lnTo>
                <a:lnTo>
                  <a:pt x="1856314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0555" y="2642114"/>
            <a:ext cx="293370" cy="208279"/>
          </a:xfrm>
          <a:custGeom>
            <a:avLst/>
            <a:gdLst/>
            <a:ahLst/>
            <a:cxnLst/>
            <a:rect l="l" t="t" r="r" b="b"/>
            <a:pathLst>
              <a:path w="293370" h="208280">
                <a:moveTo>
                  <a:pt x="0" y="0"/>
                </a:moveTo>
                <a:lnTo>
                  <a:pt x="293102" y="0"/>
                </a:lnTo>
                <a:lnTo>
                  <a:pt x="29310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3657" y="2642114"/>
            <a:ext cx="195580" cy="208279"/>
          </a:xfrm>
          <a:custGeom>
            <a:avLst/>
            <a:gdLst/>
            <a:ahLst/>
            <a:cxnLst/>
            <a:rect l="l" t="t" r="r" b="b"/>
            <a:pathLst>
              <a:path w="195579" h="208280">
                <a:moveTo>
                  <a:pt x="0" y="0"/>
                </a:moveTo>
                <a:lnTo>
                  <a:pt x="195400" y="0"/>
                </a:lnTo>
                <a:lnTo>
                  <a:pt x="195400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9057" y="2642114"/>
            <a:ext cx="293370" cy="208279"/>
          </a:xfrm>
          <a:custGeom>
            <a:avLst/>
            <a:gdLst/>
            <a:ahLst/>
            <a:cxnLst/>
            <a:rect l="l" t="t" r="r" b="b"/>
            <a:pathLst>
              <a:path w="293370" h="208280">
                <a:moveTo>
                  <a:pt x="0" y="0"/>
                </a:moveTo>
                <a:lnTo>
                  <a:pt x="293102" y="0"/>
                </a:lnTo>
                <a:lnTo>
                  <a:pt x="29310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2160" y="2642114"/>
            <a:ext cx="293370" cy="208279"/>
          </a:xfrm>
          <a:custGeom>
            <a:avLst/>
            <a:gdLst/>
            <a:ahLst/>
            <a:cxnLst/>
            <a:rect l="l" t="t" r="r" b="b"/>
            <a:pathLst>
              <a:path w="293370" h="208280">
                <a:moveTo>
                  <a:pt x="0" y="0"/>
                </a:moveTo>
                <a:lnTo>
                  <a:pt x="293103" y="0"/>
                </a:lnTo>
                <a:lnTo>
                  <a:pt x="293103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825" y="2851664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8069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2025" y="2851664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8069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9225" y="2851664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8069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86425" y="2851664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8069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3625" y="2851664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8069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0825" y="2851664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8069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8025" y="2851664"/>
            <a:ext cx="488950" cy="208279"/>
          </a:xfrm>
          <a:custGeom>
            <a:avLst/>
            <a:gdLst/>
            <a:ahLst/>
            <a:cxnLst/>
            <a:rect l="l" t="t" r="r" b="b"/>
            <a:pathLst>
              <a:path w="488950" h="208280">
                <a:moveTo>
                  <a:pt x="0" y="0"/>
                </a:moveTo>
                <a:lnTo>
                  <a:pt x="488502" y="0"/>
                </a:lnTo>
                <a:lnTo>
                  <a:pt x="48850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6528" y="2851664"/>
            <a:ext cx="879475" cy="208279"/>
          </a:xfrm>
          <a:custGeom>
            <a:avLst/>
            <a:gdLst/>
            <a:ahLst/>
            <a:cxnLst/>
            <a:rect l="l" t="t" r="r" b="b"/>
            <a:pathLst>
              <a:path w="879475" h="208280">
                <a:moveTo>
                  <a:pt x="0" y="0"/>
                </a:moveTo>
                <a:lnTo>
                  <a:pt x="879307" y="0"/>
                </a:lnTo>
                <a:lnTo>
                  <a:pt x="879307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25835" y="2851664"/>
            <a:ext cx="97790" cy="208279"/>
          </a:xfrm>
          <a:custGeom>
            <a:avLst/>
            <a:gdLst/>
            <a:ahLst/>
            <a:cxnLst/>
            <a:rect l="l" t="t" r="r" b="b"/>
            <a:pathLst>
              <a:path w="97789" h="208280">
                <a:moveTo>
                  <a:pt x="0" y="0"/>
                </a:moveTo>
                <a:lnTo>
                  <a:pt x="97699" y="0"/>
                </a:lnTo>
                <a:lnTo>
                  <a:pt x="97699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4825" y="3061214"/>
            <a:ext cx="781685" cy="208279"/>
          </a:xfrm>
          <a:custGeom>
            <a:avLst/>
            <a:gdLst/>
            <a:ahLst/>
            <a:cxnLst/>
            <a:rect l="l" t="t" r="r" b="b"/>
            <a:pathLst>
              <a:path w="781685" h="208279">
                <a:moveTo>
                  <a:pt x="0" y="0"/>
                </a:moveTo>
                <a:lnTo>
                  <a:pt x="781605" y="0"/>
                </a:lnTo>
                <a:lnTo>
                  <a:pt x="781605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96430" y="3061214"/>
            <a:ext cx="488950" cy="208279"/>
          </a:xfrm>
          <a:custGeom>
            <a:avLst/>
            <a:gdLst/>
            <a:ahLst/>
            <a:cxnLst/>
            <a:rect l="l" t="t" r="r" b="b"/>
            <a:pathLst>
              <a:path w="488950" h="208279">
                <a:moveTo>
                  <a:pt x="0" y="0"/>
                </a:moveTo>
                <a:lnTo>
                  <a:pt x="488504" y="0"/>
                </a:lnTo>
                <a:lnTo>
                  <a:pt x="488504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4934" y="3061214"/>
            <a:ext cx="781685" cy="208279"/>
          </a:xfrm>
          <a:custGeom>
            <a:avLst/>
            <a:gdLst/>
            <a:ahLst/>
            <a:cxnLst/>
            <a:rect l="l" t="t" r="r" b="b"/>
            <a:pathLst>
              <a:path w="781685" h="208279">
                <a:moveTo>
                  <a:pt x="0" y="0"/>
                </a:moveTo>
                <a:lnTo>
                  <a:pt x="781606" y="0"/>
                </a:lnTo>
                <a:lnTo>
                  <a:pt x="781606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6540" y="3061214"/>
            <a:ext cx="1075055" cy="208279"/>
          </a:xfrm>
          <a:custGeom>
            <a:avLst/>
            <a:gdLst/>
            <a:ahLst/>
            <a:cxnLst/>
            <a:rect l="l" t="t" r="r" b="b"/>
            <a:pathLst>
              <a:path w="1075054" h="208279">
                <a:moveTo>
                  <a:pt x="0" y="0"/>
                </a:moveTo>
                <a:lnTo>
                  <a:pt x="1074707" y="0"/>
                </a:lnTo>
                <a:lnTo>
                  <a:pt x="1074707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1247" y="3061214"/>
            <a:ext cx="293370" cy="208279"/>
          </a:xfrm>
          <a:custGeom>
            <a:avLst/>
            <a:gdLst/>
            <a:ahLst/>
            <a:cxnLst/>
            <a:rect l="l" t="t" r="r" b="b"/>
            <a:pathLst>
              <a:path w="293370" h="208279">
                <a:moveTo>
                  <a:pt x="0" y="0"/>
                </a:moveTo>
                <a:lnTo>
                  <a:pt x="293103" y="0"/>
                </a:lnTo>
                <a:lnTo>
                  <a:pt x="293103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34351" y="3061214"/>
            <a:ext cx="879475" cy="208279"/>
          </a:xfrm>
          <a:custGeom>
            <a:avLst/>
            <a:gdLst/>
            <a:ahLst/>
            <a:cxnLst/>
            <a:rect l="l" t="t" r="r" b="b"/>
            <a:pathLst>
              <a:path w="879475" h="208279">
                <a:moveTo>
                  <a:pt x="0" y="0"/>
                </a:moveTo>
                <a:lnTo>
                  <a:pt x="879306" y="0"/>
                </a:lnTo>
                <a:lnTo>
                  <a:pt x="879306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13657" y="3061214"/>
            <a:ext cx="781685" cy="208279"/>
          </a:xfrm>
          <a:custGeom>
            <a:avLst/>
            <a:gdLst/>
            <a:ahLst/>
            <a:cxnLst/>
            <a:rect l="l" t="t" r="r" b="b"/>
            <a:pathLst>
              <a:path w="781685" h="208279">
                <a:moveTo>
                  <a:pt x="0" y="0"/>
                </a:moveTo>
                <a:lnTo>
                  <a:pt x="781606" y="0"/>
                </a:lnTo>
                <a:lnTo>
                  <a:pt x="781606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263" y="3061214"/>
            <a:ext cx="97790" cy="208279"/>
          </a:xfrm>
          <a:custGeom>
            <a:avLst/>
            <a:gdLst/>
            <a:ahLst/>
            <a:cxnLst/>
            <a:rect l="l" t="t" r="r" b="b"/>
            <a:pathLst>
              <a:path w="97789" h="208279">
                <a:moveTo>
                  <a:pt x="0" y="0"/>
                </a:moveTo>
                <a:lnTo>
                  <a:pt x="97699" y="0"/>
                </a:lnTo>
                <a:lnTo>
                  <a:pt x="97699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4825" y="3270764"/>
            <a:ext cx="97790" cy="208279"/>
          </a:xfrm>
          <a:custGeom>
            <a:avLst/>
            <a:gdLst/>
            <a:ahLst/>
            <a:cxnLst/>
            <a:rect l="l" t="t" r="r" b="b"/>
            <a:pathLst>
              <a:path w="97790" h="208279">
                <a:moveTo>
                  <a:pt x="0" y="0"/>
                </a:moveTo>
                <a:lnTo>
                  <a:pt x="97700" y="0"/>
                </a:lnTo>
                <a:lnTo>
                  <a:pt x="97700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4924" y="2374037"/>
            <a:ext cx="56610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variables_dict </a:t>
            </a:r>
            <a:r>
              <a:rPr sz="1400" dirty="0">
                <a:solidFill>
                  <a:srgbClr val="37474F"/>
                </a:solidFill>
                <a:latin typeface="Consolas"/>
                <a:cs typeface="Consolas"/>
              </a:rPr>
              <a:t>=</a:t>
            </a:r>
            <a:r>
              <a:rPr sz="1400" spc="-10" dirty="0">
                <a:solidFill>
                  <a:srgbClr val="37474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7474F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69265">
              <a:lnSpc>
                <a:spcPts val="1650"/>
              </a:lnSpc>
            </a:pPr>
            <a:r>
              <a:rPr sz="1400" spc="-5" dirty="0">
                <a:solidFill>
                  <a:srgbClr val="0D904F"/>
                </a:solidFill>
                <a:latin typeface="Consolas"/>
                <a:cs typeface="Consolas"/>
              </a:rPr>
              <a:t>"weights"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: tf.</a:t>
            </a:r>
            <a:r>
              <a:rPr sz="1400" spc="-5" dirty="0">
                <a:solidFill>
                  <a:srgbClr val="9C27B0"/>
                </a:solidFill>
                <a:latin typeface="Consolas"/>
                <a:cs typeface="Consolas"/>
              </a:rPr>
              <a:t>Variable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(tf.random_normal([</a:t>
            </a:r>
            <a:r>
              <a:rPr sz="1400" spc="-5" dirty="0">
                <a:solidFill>
                  <a:srgbClr val="C53929"/>
                </a:solidFill>
                <a:latin typeface="Consolas"/>
                <a:cs typeface="Consolas"/>
              </a:rPr>
              <a:t>782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,</a:t>
            </a:r>
            <a:r>
              <a:rPr sz="1400" spc="-35" dirty="0">
                <a:solidFill>
                  <a:srgbClr val="37474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C53929"/>
                </a:solidFill>
                <a:latin typeface="Consolas"/>
                <a:cs typeface="Consolas"/>
              </a:rPr>
              <a:t>100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]),</a:t>
            </a:r>
            <a:endParaRPr sz="1400">
              <a:latin typeface="Consolas"/>
              <a:cs typeface="Consolas"/>
            </a:endParaRPr>
          </a:p>
          <a:p>
            <a:pPr marL="469265" marR="5080" indent="274320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name=</a:t>
            </a:r>
            <a:r>
              <a:rPr sz="1400" spc="-5" dirty="0">
                <a:solidFill>
                  <a:srgbClr val="0D904F"/>
                </a:solidFill>
                <a:latin typeface="Consolas"/>
                <a:cs typeface="Consolas"/>
              </a:rPr>
              <a:t>"weights"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) </a:t>
            </a:r>
            <a:r>
              <a:rPr sz="1400" spc="-5" dirty="0">
                <a:solidFill>
                  <a:srgbClr val="0D904F"/>
                </a:solidFill>
                <a:latin typeface="Consolas"/>
                <a:cs typeface="Consolas"/>
              </a:rPr>
              <a:t> "biases"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: tf.</a:t>
            </a:r>
            <a:r>
              <a:rPr sz="1400" spc="-5" dirty="0">
                <a:solidFill>
                  <a:srgbClr val="9C27B0"/>
                </a:solidFill>
                <a:latin typeface="Consolas"/>
                <a:cs typeface="Consolas"/>
              </a:rPr>
              <a:t>Variable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(tf.zeros([</a:t>
            </a:r>
            <a:r>
              <a:rPr sz="1400" spc="-5" dirty="0">
                <a:solidFill>
                  <a:srgbClr val="C53929"/>
                </a:solidFill>
                <a:latin typeface="Consolas"/>
                <a:cs typeface="Consolas"/>
              </a:rPr>
              <a:t>100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]),</a:t>
            </a:r>
            <a:r>
              <a:rPr sz="1400" spc="-45" dirty="0">
                <a:solidFill>
                  <a:srgbClr val="37474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name=</a:t>
            </a:r>
            <a:r>
              <a:rPr sz="1400" spc="-5" dirty="0">
                <a:solidFill>
                  <a:srgbClr val="0D904F"/>
                </a:solidFill>
                <a:latin typeface="Consolas"/>
                <a:cs typeface="Consolas"/>
              </a:rPr>
              <a:t>"biases"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  <a:p>
            <a:pPr marL="469265">
              <a:lnSpc>
                <a:spcPts val="1600"/>
              </a:lnSpc>
            </a:pPr>
            <a:r>
              <a:rPr sz="1400" dirty="0">
                <a:solidFill>
                  <a:srgbClr val="37474F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86153" y="4016350"/>
            <a:ext cx="2832100" cy="267970"/>
          </a:xfrm>
          <a:custGeom>
            <a:avLst/>
            <a:gdLst/>
            <a:ahLst/>
            <a:cxnLst/>
            <a:rect l="l" t="t" r="r" b="b"/>
            <a:pathLst>
              <a:path w="2832100" h="267970">
                <a:moveTo>
                  <a:pt x="0" y="0"/>
                </a:moveTo>
                <a:lnTo>
                  <a:pt x="2831492" y="0"/>
                </a:lnTo>
                <a:lnTo>
                  <a:pt x="2831492" y="267890"/>
                </a:lnTo>
                <a:lnTo>
                  <a:pt x="0" y="26789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73453" y="3987130"/>
            <a:ext cx="285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7474F"/>
                </a:solidFill>
                <a:latin typeface="Trebuchet MS"/>
                <a:cs typeface="Trebuchet MS"/>
              </a:rPr>
              <a:t>Not </a:t>
            </a:r>
            <a:r>
              <a:rPr sz="1800" spc="50" dirty="0">
                <a:solidFill>
                  <a:srgbClr val="37474F"/>
                </a:solidFill>
                <a:latin typeface="Trebuchet MS"/>
                <a:cs typeface="Trebuchet MS"/>
              </a:rPr>
              <a:t>good </a:t>
            </a:r>
            <a:r>
              <a:rPr sz="1800" spc="-30" dirty="0">
                <a:solidFill>
                  <a:srgbClr val="37474F"/>
                </a:solidFill>
                <a:latin typeface="Trebuchet MS"/>
                <a:cs typeface="Trebuchet MS"/>
              </a:rPr>
              <a:t>for</a:t>
            </a:r>
            <a:r>
              <a:rPr sz="1800" spc="-409" dirty="0">
                <a:solidFill>
                  <a:srgbClr val="37474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37474F"/>
                </a:solidFill>
                <a:latin typeface="Trebuchet MS"/>
                <a:cs typeface="Trebuchet MS"/>
              </a:rPr>
              <a:t>encapsulation!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3369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45" dirty="0">
                <a:solidFill>
                  <a:srgbClr val="FFFFFF"/>
                </a:solidFill>
                <a:latin typeface="Trebuchet MS"/>
                <a:cs typeface="Trebuchet MS"/>
              </a:rPr>
              <a:t>What’s 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3200" b="0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35" dirty="0">
                <a:solidFill>
                  <a:srgbClr val="FFFFFF"/>
                </a:solidFill>
                <a:latin typeface="Trebuchet MS"/>
                <a:cs typeface="Trebuchet MS"/>
              </a:rPr>
              <a:t>Name?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7500" y="2213355"/>
            <a:ext cx="2388235" cy="267970"/>
          </a:xfrm>
          <a:custGeom>
            <a:avLst/>
            <a:gdLst/>
            <a:ahLst/>
            <a:cxnLst/>
            <a:rect l="l" t="t" r="r" b="b"/>
            <a:pathLst>
              <a:path w="2388235" h="267969">
                <a:moveTo>
                  <a:pt x="0" y="0"/>
                </a:moveTo>
                <a:lnTo>
                  <a:pt x="2388021" y="0"/>
                </a:lnTo>
                <a:lnTo>
                  <a:pt x="2388021" y="267666"/>
                </a:lnTo>
                <a:lnTo>
                  <a:pt x="0" y="267666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4800" y="2141830"/>
            <a:ext cx="241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tf.variable_scope()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0699" y="2171051"/>
            <a:ext cx="4803775" cy="267970"/>
          </a:xfrm>
          <a:custGeom>
            <a:avLst/>
            <a:gdLst/>
            <a:ahLst/>
            <a:cxnLst/>
            <a:rect l="l" t="t" r="r" b="b"/>
            <a:pathLst>
              <a:path w="4803775" h="267969">
                <a:moveTo>
                  <a:pt x="0" y="0"/>
                </a:moveTo>
                <a:lnTo>
                  <a:pt x="4803725" y="0"/>
                </a:lnTo>
                <a:lnTo>
                  <a:pt x="4803725" y="267891"/>
                </a:lnTo>
                <a:lnTo>
                  <a:pt x="0" y="26789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78000" y="2141830"/>
            <a:ext cx="482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provides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simple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name-spacing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avoid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clashes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500" y="2765805"/>
            <a:ext cx="2136775" cy="267970"/>
          </a:xfrm>
          <a:custGeom>
            <a:avLst/>
            <a:gdLst/>
            <a:ahLst/>
            <a:cxnLst/>
            <a:rect l="l" t="t" r="r" b="b"/>
            <a:pathLst>
              <a:path w="2136775" h="267969">
                <a:moveTo>
                  <a:pt x="0" y="0"/>
                </a:moveTo>
                <a:lnTo>
                  <a:pt x="2136651" y="0"/>
                </a:lnTo>
                <a:lnTo>
                  <a:pt x="2136651" y="267666"/>
                </a:lnTo>
                <a:lnTo>
                  <a:pt x="0" y="267666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3499" y="2723501"/>
            <a:ext cx="0" cy="267970"/>
          </a:xfrm>
          <a:custGeom>
            <a:avLst/>
            <a:gdLst/>
            <a:ahLst/>
            <a:cxnLst/>
            <a:rect l="l" t="t" r="r" b="b"/>
            <a:pathLst>
              <a:path h="267969">
                <a:moveTo>
                  <a:pt x="0" y="0"/>
                </a:moveTo>
                <a:lnTo>
                  <a:pt x="0" y="267891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0699" y="2723501"/>
            <a:ext cx="5700395" cy="267970"/>
          </a:xfrm>
          <a:custGeom>
            <a:avLst/>
            <a:gdLst/>
            <a:ahLst/>
            <a:cxnLst/>
            <a:rect l="l" t="t" r="r" b="b"/>
            <a:pathLst>
              <a:path w="5700395" h="267969">
                <a:moveTo>
                  <a:pt x="0" y="0"/>
                </a:moveTo>
                <a:lnTo>
                  <a:pt x="5699931" y="0"/>
                </a:lnTo>
                <a:lnTo>
                  <a:pt x="5699931" y="267891"/>
                </a:lnTo>
                <a:lnTo>
                  <a:pt x="0" y="26789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500" y="3342388"/>
            <a:ext cx="391160" cy="208279"/>
          </a:xfrm>
          <a:custGeom>
            <a:avLst/>
            <a:gdLst/>
            <a:ahLst/>
            <a:cxnLst/>
            <a:rect l="l" t="t" r="r" b="b"/>
            <a:pathLst>
              <a:path w="391159" h="208279">
                <a:moveTo>
                  <a:pt x="0" y="0"/>
                </a:moveTo>
                <a:lnTo>
                  <a:pt x="390803" y="0"/>
                </a:lnTo>
                <a:lnTo>
                  <a:pt x="390803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302" y="3342388"/>
            <a:ext cx="1856739" cy="208279"/>
          </a:xfrm>
          <a:custGeom>
            <a:avLst/>
            <a:gdLst/>
            <a:ahLst/>
            <a:cxnLst/>
            <a:rect l="l" t="t" r="r" b="b"/>
            <a:pathLst>
              <a:path w="1856739" h="208279">
                <a:moveTo>
                  <a:pt x="0" y="0"/>
                </a:moveTo>
                <a:lnTo>
                  <a:pt x="1856313" y="0"/>
                </a:lnTo>
                <a:lnTo>
                  <a:pt x="1856313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4616" y="3342388"/>
            <a:ext cx="488950" cy="208279"/>
          </a:xfrm>
          <a:custGeom>
            <a:avLst/>
            <a:gdLst/>
            <a:ahLst/>
            <a:cxnLst/>
            <a:rect l="l" t="t" r="r" b="b"/>
            <a:pathLst>
              <a:path w="488950" h="208279">
                <a:moveTo>
                  <a:pt x="0" y="0"/>
                </a:moveTo>
                <a:lnTo>
                  <a:pt x="488504" y="0"/>
                </a:lnTo>
                <a:lnTo>
                  <a:pt x="488504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83120" y="3342388"/>
            <a:ext cx="195580" cy="208279"/>
          </a:xfrm>
          <a:custGeom>
            <a:avLst/>
            <a:gdLst/>
            <a:ahLst/>
            <a:cxnLst/>
            <a:rect l="l" t="t" r="r" b="b"/>
            <a:pathLst>
              <a:path w="195579" h="208279">
                <a:moveTo>
                  <a:pt x="0" y="0"/>
                </a:moveTo>
                <a:lnTo>
                  <a:pt x="195400" y="0"/>
                </a:lnTo>
                <a:lnTo>
                  <a:pt x="195400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4700" y="3551938"/>
            <a:ext cx="1954530" cy="208279"/>
          </a:xfrm>
          <a:custGeom>
            <a:avLst/>
            <a:gdLst/>
            <a:ahLst/>
            <a:cxnLst/>
            <a:rect l="l" t="t" r="r" b="b"/>
            <a:pathLst>
              <a:path w="1954530" h="208279">
                <a:moveTo>
                  <a:pt x="0" y="0"/>
                </a:moveTo>
                <a:lnTo>
                  <a:pt x="1954014" y="0"/>
                </a:lnTo>
                <a:lnTo>
                  <a:pt x="1954014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8714" y="3551938"/>
            <a:ext cx="293370" cy="208279"/>
          </a:xfrm>
          <a:custGeom>
            <a:avLst/>
            <a:gdLst/>
            <a:ahLst/>
            <a:cxnLst/>
            <a:rect l="l" t="t" r="r" b="b"/>
            <a:pathLst>
              <a:path w="293369" h="208279">
                <a:moveTo>
                  <a:pt x="0" y="0"/>
                </a:moveTo>
                <a:lnTo>
                  <a:pt x="293103" y="0"/>
                </a:lnTo>
                <a:lnTo>
                  <a:pt x="293103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1817" y="3551938"/>
            <a:ext cx="879475" cy="208279"/>
          </a:xfrm>
          <a:custGeom>
            <a:avLst/>
            <a:gdLst/>
            <a:ahLst/>
            <a:cxnLst/>
            <a:rect l="l" t="t" r="r" b="b"/>
            <a:pathLst>
              <a:path w="879475" h="208279">
                <a:moveTo>
                  <a:pt x="0" y="0"/>
                </a:moveTo>
                <a:lnTo>
                  <a:pt x="879306" y="0"/>
                </a:lnTo>
                <a:lnTo>
                  <a:pt x="879306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1123" y="3551938"/>
            <a:ext cx="97790" cy="208279"/>
          </a:xfrm>
          <a:custGeom>
            <a:avLst/>
            <a:gdLst/>
            <a:ahLst/>
            <a:cxnLst/>
            <a:rect l="l" t="t" r="r" b="b"/>
            <a:pathLst>
              <a:path w="97789" h="208279">
                <a:moveTo>
                  <a:pt x="0" y="0"/>
                </a:moveTo>
                <a:lnTo>
                  <a:pt x="97701" y="0"/>
                </a:lnTo>
                <a:lnTo>
                  <a:pt x="97701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28824" y="3551938"/>
            <a:ext cx="391160" cy="208279"/>
          </a:xfrm>
          <a:custGeom>
            <a:avLst/>
            <a:gdLst/>
            <a:ahLst/>
            <a:cxnLst/>
            <a:rect l="l" t="t" r="r" b="b"/>
            <a:pathLst>
              <a:path w="391160" h="208279">
                <a:moveTo>
                  <a:pt x="0" y="0"/>
                </a:moveTo>
                <a:lnTo>
                  <a:pt x="390801" y="0"/>
                </a:lnTo>
                <a:lnTo>
                  <a:pt x="390801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19626" y="3551938"/>
            <a:ext cx="2052320" cy="208279"/>
          </a:xfrm>
          <a:custGeom>
            <a:avLst/>
            <a:gdLst/>
            <a:ahLst/>
            <a:cxnLst/>
            <a:rect l="l" t="t" r="r" b="b"/>
            <a:pathLst>
              <a:path w="2052320" h="208279">
                <a:moveTo>
                  <a:pt x="0" y="0"/>
                </a:moveTo>
                <a:lnTo>
                  <a:pt x="2051715" y="0"/>
                </a:lnTo>
                <a:lnTo>
                  <a:pt x="2051715" y="208070"/>
                </a:lnTo>
                <a:lnTo>
                  <a:pt x="0" y="20807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500" y="3913889"/>
            <a:ext cx="391160" cy="208279"/>
          </a:xfrm>
          <a:custGeom>
            <a:avLst/>
            <a:gdLst/>
            <a:ahLst/>
            <a:cxnLst/>
            <a:rect l="l" t="t" r="r" b="b"/>
            <a:pathLst>
              <a:path w="391159" h="208279">
                <a:moveTo>
                  <a:pt x="0" y="0"/>
                </a:moveTo>
                <a:lnTo>
                  <a:pt x="390803" y="0"/>
                </a:lnTo>
                <a:lnTo>
                  <a:pt x="390803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302" y="3913889"/>
            <a:ext cx="1856739" cy="208279"/>
          </a:xfrm>
          <a:custGeom>
            <a:avLst/>
            <a:gdLst/>
            <a:ahLst/>
            <a:cxnLst/>
            <a:rect l="l" t="t" r="r" b="b"/>
            <a:pathLst>
              <a:path w="1856739" h="208279">
                <a:moveTo>
                  <a:pt x="0" y="0"/>
                </a:moveTo>
                <a:lnTo>
                  <a:pt x="1856313" y="0"/>
                </a:lnTo>
                <a:lnTo>
                  <a:pt x="1856313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4616" y="3913889"/>
            <a:ext cx="488950" cy="208279"/>
          </a:xfrm>
          <a:custGeom>
            <a:avLst/>
            <a:gdLst/>
            <a:ahLst/>
            <a:cxnLst/>
            <a:rect l="l" t="t" r="r" b="b"/>
            <a:pathLst>
              <a:path w="488950" h="208279">
                <a:moveTo>
                  <a:pt x="0" y="0"/>
                </a:moveTo>
                <a:lnTo>
                  <a:pt x="488504" y="0"/>
                </a:lnTo>
                <a:lnTo>
                  <a:pt x="488504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83120" y="3913889"/>
            <a:ext cx="781685" cy="208279"/>
          </a:xfrm>
          <a:custGeom>
            <a:avLst/>
            <a:gdLst/>
            <a:ahLst/>
            <a:cxnLst/>
            <a:rect l="l" t="t" r="r" b="b"/>
            <a:pathLst>
              <a:path w="781685" h="208279">
                <a:moveTo>
                  <a:pt x="0" y="0"/>
                </a:moveTo>
                <a:lnTo>
                  <a:pt x="781606" y="0"/>
                </a:lnTo>
                <a:lnTo>
                  <a:pt x="781606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4726" y="3913889"/>
            <a:ext cx="391160" cy="208279"/>
          </a:xfrm>
          <a:custGeom>
            <a:avLst/>
            <a:gdLst/>
            <a:ahLst/>
            <a:cxnLst/>
            <a:rect l="l" t="t" r="r" b="b"/>
            <a:pathLst>
              <a:path w="391160" h="208279">
                <a:moveTo>
                  <a:pt x="0" y="0"/>
                </a:moveTo>
                <a:lnTo>
                  <a:pt x="390801" y="0"/>
                </a:lnTo>
                <a:lnTo>
                  <a:pt x="390801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5528" y="3913889"/>
            <a:ext cx="195580" cy="208279"/>
          </a:xfrm>
          <a:custGeom>
            <a:avLst/>
            <a:gdLst/>
            <a:ahLst/>
            <a:cxnLst/>
            <a:rect l="l" t="t" r="r" b="b"/>
            <a:pathLst>
              <a:path w="195579" h="208279">
                <a:moveTo>
                  <a:pt x="0" y="0"/>
                </a:moveTo>
                <a:lnTo>
                  <a:pt x="195402" y="0"/>
                </a:lnTo>
                <a:lnTo>
                  <a:pt x="19540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700" y="4123439"/>
            <a:ext cx="2052320" cy="208279"/>
          </a:xfrm>
          <a:custGeom>
            <a:avLst/>
            <a:gdLst/>
            <a:ahLst/>
            <a:cxnLst/>
            <a:rect l="l" t="t" r="r" b="b"/>
            <a:pathLst>
              <a:path w="2052320" h="208279">
                <a:moveTo>
                  <a:pt x="0" y="0"/>
                </a:moveTo>
                <a:lnTo>
                  <a:pt x="2051715" y="0"/>
                </a:lnTo>
                <a:lnTo>
                  <a:pt x="2051715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56415" y="4123439"/>
            <a:ext cx="293370" cy="208279"/>
          </a:xfrm>
          <a:custGeom>
            <a:avLst/>
            <a:gdLst/>
            <a:ahLst/>
            <a:cxnLst/>
            <a:rect l="l" t="t" r="r" b="b"/>
            <a:pathLst>
              <a:path w="293369" h="208279">
                <a:moveTo>
                  <a:pt x="0" y="0"/>
                </a:moveTo>
                <a:lnTo>
                  <a:pt x="293102" y="0"/>
                </a:lnTo>
                <a:lnTo>
                  <a:pt x="29310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49517" y="4123439"/>
            <a:ext cx="97790" cy="208279"/>
          </a:xfrm>
          <a:custGeom>
            <a:avLst/>
            <a:gdLst/>
            <a:ahLst/>
            <a:cxnLst/>
            <a:rect l="l" t="t" r="r" b="b"/>
            <a:pathLst>
              <a:path w="97789" h="208279">
                <a:moveTo>
                  <a:pt x="0" y="0"/>
                </a:moveTo>
                <a:lnTo>
                  <a:pt x="97701" y="0"/>
                </a:lnTo>
                <a:lnTo>
                  <a:pt x="97701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7899" y="4123439"/>
            <a:ext cx="293370" cy="208279"/>
          </a:xfrm>
          <a:custGeom>
            <a:avLst/>
            <a:gdLst/>
            <a:ahLst/>
            <a:cxnLst/>
            <a:rect l="l" t="t" r="r" b="b"/>
            <a:pathLst>
              <a:path w="293370" h="208279">
                <a:moveTo>
                  <a:pt x="0" y="0"/>
                </a:moveTo>
                <a:lnTo>
                  <a:pt x="293102" y="0"/>
                </a:lnTo>
                <a:lnTo>
                  <a:pt x="29310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41001" y="4123439"/>
            <a:ext cx="2345055" cy="208279"/>
          </a:xfrm>
          <a:custGeom>
            <a:avLst/>
            <a:gdLst/>
            <a:ahLst/>
            <a:cxnLst/>
            <a:rect l="l" t="t" r="r" b="b"/>
            <a:pathLst>
              <a:path w="2345054" h="208279">
                <a:moveTo>
                  <a:pt x="0" y="0"/>
                </a:moveTo>
                <a:lnTo>
                  <a:pt x="2344817" y="0"/>
                </a:lnTo>
                <a:lnTo>
                  <a:pt x="2344817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7500" y="4485389"/>
            <a:ext cx="391160" cy="208279"/>
          </a:xfrm>
          <a:custGeom>
            <a:avLst/>
            <a:gdLst/>
            <a:ahLst/>
            <a:cxnLst/>
            <a:rect l="l" t="t" r="r" b="b"/>
            <a:pathLst>
              <a:path w="391159" h="208279">
                <a:moveTo>
                  <a:pt x="0" y="0"/>
                </a:moveTo>
                <a:lnTo>
                  <a:pt x="390803" y="0"/>
                </a:lnTo>
                <a:lnTo>
                  <a:pt x="390803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8302" y="4485389"/>
            <a:ext cx="1856739" cy="208279"/>
          </a:xfrm>
          <a:custGeom>
            <a:avLst/>
            <a:gdLst/>
            <a:ahLst/>
            <a:cxnLst/>
            <a:rect l="l" t="t" r="r" b="b"/>
            <a:pathLst>
              <a:path w="1856739" h="208279">
                <a:moveTo>
                  <a:pt x="0" y="0"/>
                </a:moveTo>
                <a:lnTo>
                  <a:pt x="1856313" y="0"/>
                </a:lnTo>
                <a:lnTo>
                  <a:pt x="1856313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94616" y="4485389"/>
            <a:ext cx="488950" cy="208279"/>
          </a:xfrm>
          <a:custGeom>
            <a:avLst/>
            <a:gdLst/>
            <a:ahLst/>
            <a:cxnLst/>
            <a:rect l="l" t="t" r="r" b="b"/>
            <a:pathLst>
              <a:path w="488950" h="208279">
                <a:moveTo>
                  <a:pt x="0" y="0"/>
                </a:moveTo>
                <a:lnTo>
                  <a:pt x="488504" y="0"/>
                </a:lnTo>
                <a:lnTo>
                  <a:pt x="488504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83120" y="4485389"/>
            <a:ext cx="781685" cy="208279"/>
          </a:xfrm>
          <a:custGeom>
            <a:avLst/>
            <a:gdLst/>
            <a:ahLst/>
            <a:cxnLst/>
            <a:rect l="l" t="t" r="r" b="b"/>
            <a:pathLst>
              <a:path w="781685" h="208279">
                <a:moveTo>
                  <a:pt x="0" y="0"/>
                </a:moveTo>
                <a:lnTo>
                  <a:pt x="781606" y="0"/>
                </a:lnTo>
                <a:lnTo>
                  <a:pt x="781606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4726" y="4485389"/>
            <a:ext cx="488950" cy="208279"/>
          </a:xfrm>
          <a:custGeom>
            <a:avLst/>
            <a:gdLst/>
            <a:ahLst/>
            <a:cxnLst/>
            <a:rect l="l" t="t" r="r" b="b"/>
            <a:pathLst>
              <a:path w="488950" h="208279">
                <a:moveTo>
                  <a:pt x="0" y="0"/>
                </a:moveTo>
                <a:lnTo>
                  <a:pt x="488502" y="0"/>
                </a:lnTo>
                <a:lnTo>
                  <a:pt x="48850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3229" y="4485389"/>
            <a:ext cx="195580" cy="208279"/>
          </a:xfrm>
          <a:custGeom>
            <a:avLst/>
            <a:gdLst/>
            <a:ahLst/>
            <a:cxnLst/>
            <a:rect l="l" t="t" r="r" b="b"/>
            <a:pathLst>
              <a:path w="195579" h="208279">
                <a:moveTo>
                  <a:pt x="0" y="0"/>
                </a:moveTo>
                <a:lnTo>
                  <a:pt x="195402" y="0"/>
                </a:lnTo>
                <a:lnTo>
                  <a:pt x="19540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4700" y="4694939"/>
            <a:ext cx="2052320" cy="208279"/>
          </a:xfrm>
          <a:custGeom>
            <a:avLst/>
            <a:gdLst/>
            <a:ahLst/>
            <a:cxnLst/>
            <a:rect l="l" t="t" r="r" b="b"/>
            <a:pathLst>
              <a:path w="2052320" h="208279">
                <a:moveTo>
                  <a:pt x="0" y="0"/>
                </a:moveTo>
                <a:lnTo>
                  <a:pt x="2051715" y="0"/>
                </a:lnTo>
                <a:lnTo>
                  <a:pt x="2051715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56415" y="4694939"/>
            <a:ext cx="293370" cy="208279"/>
          </a:xfrm>
          <a:custGeom>
            <a:avLst/>
            <a:gdLst/>
            <a:ahLst/>
            <a:cxnLst/>
            <a:rect l="l" t="t" r="r" b="b"/>
            <a:pathLst>
              <a:path w="293369" h="208279">
                <a:moveTo>
                  <a:pt x="0" y="0"/>
                </a:moveTo>
                <a:lnTo>
                  <a:pt x="293102" y="0"/>
                </a:lnTo>
                <a:lnTo>
                  <a:pt x="29310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9517" y="4694939"/>
            <a:ext cx="97790" cy="208279"/>
          </a:xfrm>
          <a:custGeom>
            <a:avLst/>
            <a:gdLst/>
            <a:ahLst/>
            <a:cxnLst/>
            <a:rect l="l" t="t" r="r" b="b"/>
            <a:pathLst>
              <a:path w="97789" h="208279">
                <a:moveTo>
                  <a:pt x="0" y="0"/>
                </a:moveTo>
                <a:lnTo>
                  <a:pt x="97701" y="0"/>
                </a:lnTo>
                <a:lnTo>
                  <a:pt x="97701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47899" y="4694939"/>
            <a:ext cx="293370" cy="208279"/>
          </a:xfrm>
          <a:custGeom>
            <a:avLst/>
            <a:gdLst/>
            <a:ahLst/>
            <a:cxnLst/>
            <a:rect l="l" t="t" r="r" b="b"/>
            <a:pathLst>
              <a:path w="293370" h="208279">
                <a:moveTo>
                  <a:pt x="0" y="0"/>
                </a:moveTo>
                <a:lnTo>
                  <a:pt x="293102" y="0"/>
                </a:lnTo>
                <a:lnTo>
                  <a:pt x="29310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1001" y="4694939"/>
            <a:ext cx="3028950" cy="208279"/>
          </a:xfrm>
          <a:custGeom>
            <a:avLst/>
            <a:gdLst/>
            <a:ahLst/>
            <a:cxnLst/>
            <a:rect l="l" t="t" r="r" b="b"/>
            <a:pathLst>
              <a:path w="3028950" h="208279">
                <a:moveTo>
                  <a:pt x="0" y="0"/>
                </a:moveTo>
                <a:lnTo>
                  <a:pt x="3028722" y="0"/>
                </a:lnTo>
                <a:lnTo>
                  <a:pt x="3028722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34800" y="2694280"/>
            <a:ext cx="8460105" cy="218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sz="1800" spc="-5" dirty="0">
                <a:latin typeface="Consolas"/>
                <a:cs typeface="Consolas"/>
              </a:rPr>
              <a:t>tf.get_variable()	</a:t>
            </a:r>
            <a:r>
              <a:rPr sz="1800" spc="25" dirty="0">
                <a:latin typeface="Trebuchet MS"/>
                <a:cs typeface="Trebuchet MS"/>
              </a:rPr>
              <a:t>creates/accesses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from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within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variable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scope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3B78E7"/>
                </a:solidFill>
                <a:latin typeface="Consolas"/>
                <a:cs typeface="Consolas"/>
              </a:rPr>
              <a:t>with 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tf.variable_scope(</a:t>
            </a:r>
            <a:r>
              <a:rPr sz="1400" spc="-5" dirty="0">
                <a:solidFill>
                  <a:srgbClr val="0D904F"/>
                </a:solidFill>
                <a:latin typeface="Consolas"/>
                <a:cs typeface="Consolas"/>
              </a:rPr>
              <a:t>"foo"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):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ts val="1664"/>
              </a:lnSpc>
              <a:tabLst>
                <a:tab pos="4084320" algn="l"/>
              </a:tabLst>
            </a:pPr>
            <a:r>
              <a:rPr sz="1400" dirty="0">
                <a:solidFill>
                  <a:srgbClr val="37474F"/>
                </a:solidFill>
                <a:latin typeface="Consolas"/>
                <a:cs typeface="Consolas"/>
              </a:rPr>
              <a:t>v =</a:t>
            </a:r>
            <a:r>
              <a:rPr sz="1400" spc="0" dirty="0">
                <a:solidFill>
                  <a:srgbClr val="37474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tf.get_variable(</a:t>
            </a:r>
            <a:r>
              <a:rPr sz="1400" spc="-5" dirty="0">
                <a:solidFill>
                  <a:srgbClr val="0D904F"/>
                </a:solidFill>
                <a:latin typeface="Consolas"/>
                <a:cs typeface="Consolas"/>
              </a:rPr>
              <a:t>"v"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,</a:t>
            </a:r>
            <a:r>
              <a:rPr sz="1400" dirty="0">
                <a:solidFill>
                  <a:srgbClr val="37474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shape=[</a:t>
            </a:r>
            <a:r>
              <a:rPr sz="1400" spc="-5" dirty="0">
                <a:solidFill>
                  <a:srgbClr val="C53929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])	</a:t>
            </a:r>
            <a:r>
              <a:rPr sz="1400" dirty="0">
                <a:solidFill>
                  <a:srgbClr val="D81B60"/>
                </a:solidFill>
                <a:latin typeface="Consolas"/>
                <a:cs typeface="Consolas"/>
              </a:rPr>
              <a:t># </a:t>
            </a:r>
            <a:r>
              <a:rPr sz="1400" spc="-5" dirty="0">
                <a:solidFill>
                  <a:srgbClr val="D81B60"/>
                </a:solidFill>
                <a:latin typeface="Consolas"/>
                <a:cs typeface="Consolas"/>
              </a:rPr>
              <a:t>v.name ==</a:t>
            </a:r>
            <a:r>
              <a:rPr sz="1400" spc="-20" dirty="0">
                <a:solidFill>
                  <a:srgbClr val="D81B6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81B60"/>
                </a:solidFill>
                <a:latin typeface="Consolas"/>
                <a:cs typeface="Consolas"/>
              </a:rPr>
              <a:t>"foo/v:0"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  <a:spcBef>
                <a:spcPts val="1170"/>
              </a:spcBef>
            </a:pPr>
            <a:r>
              <a:rPr sz="1400" spc="-5" dirty="0">
                <a:solidFill>
                  <a:srgbClr val="3B78E7"/>
                </a:solidFill>
                <a:latin typeface="Consolas"/>
                <a:cs typeface="Consolas"/>
              </a:rPr>
              <a:t>with 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tf.variable_scope(</a:t>
            </a:r>
            <a:r>
              <a:rPr sz="1400" spc="-5" dirty="0">
                <a:solidFill>
                  <a:srgbClr val="0D904F"/>
                </a:solidFill>
                <a:latin typeface="Consolas"/>
                <a:cs typeface="Consolas"/>
              </a:rPr>
              <a:t>"foo"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, reuse=</a:t>
            </a:r>
            <a:r>
              <a:rPr sz="1400" spc="-5" dirty="0">
                <a:solidFill>
                  <a:srgbClr val="3B78E7"/>
                </a:solidFill>
                <a:latin typeface="Consolas"/>
                <a:cs typeface="Consolas"/>
              </a:rPr>
              <a:t>True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):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ts val="1664"/>
              </a:lnSpc>
              <a:tabLst>
                <a:tab pos="3505835" algn="l"/>
              </a:tabLst>
            </a:pP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v1</a:t>
            </a:r>
            <a:r>
              <a:rPr sz="1400" dirty="0">
                <a:solidFill>
                  <a:srgbClr val="37474F"/>
                </a:solidFill>
                <a:latin typeface="Consolas"/>
                <a:cs typeface="Consolas"/>
              </a:rPr>
              <a:t> = 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tf.get_variable(</a:t>
            </a:r>
            <a:r>
              <a:rPr sz="1400" spc="-5" dirty="0">
                <a:solidFill>
                  <a:srgbClr val="0D904F"/>
                </a:solidFill>
                <a:latin typeface="Consolas"/>
                <a:cs typeface="Consolas"/>
              </a:rPr>
              <a:t>"v"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)	</a:t>
            </a:r>
            <a:r>
              <a:rPr sz="1400" dirty="0">
                <a:solidFill>
                  <a:srgbClr val="D81B60"/>
                </a:solidFill>
                <a:latin typeface="Consolas"/>
                <a:cs typeface="Consolas"/>
              </a:rPr>
              <a:t># </a:t>
            </a:r>
            <a:r>
              <a:rPr sz="1400" spc="-5" dirty="0">
                <a:solidFill>
                  <a:srgbClr val="D81B60"/>
                </a:solidFill>
                <a:latin typeface="Consolas"/>
                <a:cs typeface="Consolas"/>
              </a:rPr>
              <a:t>Shared variable</a:t>
            </a:r>
            <a:r>
              <a:rPr sz="1400" spc="-20" dirty="0">
                <a:solidFill>
                  <a:srgbClr val="D81B6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81B60"/>
                </a:solidFill>
                <a:latin typeface="Consolas"/>
                <a:cs typeface="Consolas"/>
              </a:rPr>
              <a:t>found!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  <a:spcBef>
                <a:spcPts val="1170"/>
              </a:spcBef>
            </a:pPr>
            <a:r>
              <a:rPr sz="1400" spc="-5" dirty="0">
                <a:solidFill>
                  <a:srgbClr val="3B78E7"/>
                </a:solidFill>
                <a:latin typeface="Consolas"/>
                <a:cs typeface="Consolas"/>
              </a:rPr>
              <a:t>with 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tf.variable_scope(</a:t>
            </a:r>
            <a:r>
              <a:rPr sz="1400" spc="-5" dirty="0">
                <a:solidFill>
                  <a:srgbClr val="0D904F"/>
                </a:solidFill>
                <a:latin typeface="Consolas"/>
                <a:cs typeface="Consolas"/>
              </a:rPr>
              <a:t>"foo"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, reuse=</a:t>
            </a:r>
            <a:r>
              <a:rPr sz="1400" spc="-5" dirty="0">
                <a:solidFill>
                  <a:srgbClr val="3B78E7"/>
                </a:solidFill>
                <a:latin typeface="Consolas"/>
                <a:cs typeface="Consolas"/>
              </a:rPr>
              <a:t>False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):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ts val="1664"/>
              </a:lnSpc>
              <a:tabLst>
                <a:tab pos="3505835" algn="l"/>
              </a:tabLst>
            </a:pP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v1</a:t>
            </a:r>
            <a:r>
              <a:rPr sz="1400" dirty="0">
                <a:solidFill>
                  <a:srgbClr val="37474F"/>
                </a:solidFill>
                <a:latin typeface="Consolas"/>
                <a:cs typeface="Consolas"/>
              </a:rPr>
              <a:t> = 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tf.get_variable(</a:t>
            </a:r>
            <a:r>
              <a:rPr sz="1400" spc="-5" dirty="0">
                <a:solidFill>
                  <a:srgbClr val="0D904F"/>
                </a:solidFill>
                <a:latin typeface="Consolas"/>
                <a:cs typeface="Consolas"/>
              </a:rPr>
              <a:t>"v"</a:t>
            </a:r>
            <a:r>
              <a:rPr sz="1400" spc="-5" dirty="0">
                <a:solidFill>
                  <a:srgbClr val="37474F"/>
                </a:solidFill>
                <a:latin typeface="Consolas"/>
                <a:cs typeface="Consolas"/>
              </a:rPr>
              <a:t>)	</a:t>
            </a:r>
            <a:r>
              <a:rPr sz="1400" dirty="0">
                <a:solidFill>
                  <a:srgbClr val="D81B60"/>
                </a:solidFill>
                <a:latin typeface="Consolas"/>
                <a:cs typeface="Consolas"/>
              </a:rPr>
              <a:t># </a:t>
            </a:r>
            <a:r>
              <a:rPr sz="1400" spc="-5" dirty="0">
                <a:solidFill>
                  <a:srgbClr val="D81B60"/>
                </a:solidFill>
                <a:latin typeface="Consolas"/>
                <a:cs typeface="Consolas"/>
              </a:rPr>
              <a:t>CRASH foo/v:0 already</a:t>
            </a:r>
            <a:r>
              <a:rPr sz="1400" spc="-25" dirty="0">
                <a:solidFill>
                  <a:srgbClr val="D81B6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81B60"/>
                </a:solidFill>
                <a:latin typeface="Consolas"/>
                <a:cs typeface="Consolas"/>
              </a:rPr>
              <a:t>exists!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2285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b="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0" dirty="0">
                <a:solidFill>
                  <a:srgbClr val="FFFFFF"/>
                </a:solidFill>
                <a:latin typeface="Trebuchet MS"/>
                <a:cs typeface="Trebuchet MS"/>
              </a:rPr>
              <a:t>Summary: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996" y="2164832"/>
            <a:ext cx="5771515" cy="20402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29259" indent="-416559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5" dirty="0">
                <a:latin typeface="Trebuchet MS"/>
                <a:cs typeface="Trebuchet MS"/>
              </a:rPr>
              <a:t>Build </a:t>
            </a:r>
            <a:r>
              <a:rPr sz="1800" spc="25" dirty="0">
                <a:latin typeface="Trebuchet MS"/>
                <a:cs typeface="Trebuchet MS"/>
              </a:rPr>
              <a:t>a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graph</a:t>
            </a:r>
            <a:endParaRPr sz="1800">
              <a:latin typeface="Trebuchet MS"/>
              <a:cs typeface="Trebuchet MS"/>
            </a:endParaRPr>
          </a:p>
          <a:p>
            <a:pPr marL="886460" lvl="1" indent="-371475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886460" algn="l"/>
                <a:tab pos="887094" algn="l"/>
              </a:tabLst>
            </a:pPr>
            <a:r>
              <a:rPr sz="1400" spc="-15" dirty="0">
                <a:latin typeface="Trebuchet MS"/>
                <a:cs typeface="Trebuchet MS"/>
              </a:rPr>
              <a:t>Feedforward </a:t>
            </a:r>
            <a:r>
              <a:rPr sz="1400" spc="-160" dirty="0">
                <a:latin typeface="Trebuchet MS"/>
                <a:cs typeface="Trebuchet MS"/>
              </a:rPr>
              <a:t>/</a:t>
            </a:r>
            <a:r>
              <a:rPr sz="1400" spc="-15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Prediction</a:t>
            </a:r>
            <a:endParaRPr sz="1400">
              <a:latin typeface="Trebuchet MS"/>
              <a:cs typeface="Trebuchet MS"/>
            </a:endParaRPr>
          </a:p>
          <a:p>
            <a:pPr marL="886460" lvl="1" indent="-374650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6460" algn="l"/>
                <a:tab pos="887094" algn="l"/>
              </a:tabLst>
            </a:pPr>
            <a:r>
              <a:rPr sz="1400" spc="-20" dirty="0">
                <a:latin typeface="Trebuchet MS"/>
                <a:cs typeface="Trebuchet MS"/>
              </a:rPr>
              <a:t>Optimization </a:t>
            </a:r>
            <a:r>
              <a:rPr sz="1400" spc="-5" dirty="0">
                <a:latin typeface="Trebuchet MS"/>
                <a:cs typeface="Trebuchet MS"/>
              </a:rPr>
              <a:t>(gradients </a:t>
            </a:r>
            <a:r>
              <a:rPr sz="1400" spc="5" dirty="0">
                <a:latin typeface="Trebuchet MS"/>
                <a:cs typeface="Trebuchet MS"/>
              </a:rPr>
              <a:t>and </a:t>
            </a:r>
            <a:r>
              <a:rPr sz="1400" spc="-35" dirty="0">
                <a:latin typeface="Trebuchet MS"/>
                <a:cs typeface="Trebuchet MS"/>
              </a:rPr>
              <a:t>train_step</a:t>
            </a:r>
            <a:r>
              <a:rPr sz="1400" spc="-31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operation)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rebuchet MS"/>
              <a:buAutoNum type="alphaLcPeriod"/>
            </a:pPr>
            <a:endParaRPr sz="1900">
              <a:latin typeface="Times New Roman"/>
              <a:cs typeface="Times New Roman"/>
            </a:endParaRPr>
          </a:p>
          <a:p>
            <a:pPr marL="429259" indent="-41655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50" dirty="0">
                <a:latin typeface="Trebuchet MS"/>
                <a:cs typeface="Trebuchet MS"/>
              </a:rPr>
              <a:t>Initialize </a:t>
            </a:r>
            <a:r>
              <a:rPr sz="1800" spc="25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session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429259" indent="-416559">
              <a:lnSpc>
                <a:spcPct val="100000"/>
              </a:lnSpc>
              <a:buAutoNum type="arabicPeriod"/>
              <a:tabLst>
                <a:tab pos="429259" algn="l"/>
                <a:tab pos="429895" algn="l"/>
              </a:tabLst>
            </a:pPr>
            <a:r>
              <a:rPr sz="1800" spc="-25" dirty="0">
                <a:latin typeface="Trebuchet MS"/>
                <a:cs typeface="Trebuchet MS"/>
              </a:rPr>
              <a:t>Train </a:t>
            </a:r>
            <a:r>
              <a:rPr sz="1800" spc="-50" dirty="0">
                <a:latin typeface="Trebuchet MS"/>
                <a:cs typeface="Trebuchet MS"/>
              </a:rPr>
              <a:t>with </a:t>
            </a:r>
            <a:r>
              <a:rPr sz="1800" spc="-5" dirty="0">
                <a:latin typeface="Consolas"/>
                <a:cs typeface="Consolas"/>
              </a:rPr>
              <a:t>session.run(train_step,</a:t>
            </a:r>
            <a:r>
              <a:rPr sz="1800" spc="-19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feed_dict)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905968"/>
            <a:ext cx="35698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>
                <a:latin typeface="Trebuchet MS"/>
                <a:cs typeface="Trebuchet MS"/>
              </a:rPr>
              <a:t>Installing TensorFlow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996" y="2164832"/>
            <a:ext cx="7644604" cy="1303562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29259" indent="-416559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lang="en-US" dirty="0" smtClean="0">
                <a:latin typeface="Consolas"/>
                <a:cs typeface="Consolas"/>
              </a:rPr>
              <a:t>Create a </a:t>
            </a:r>
            <a:r>
              <a:rPr lang="en-US" dirty="0" err="1" smtClean="0">
                <a:latin typeface="Consolas"/>
                <a:cs typeface="Consolas"/>
              </a:rPr>
              <a:t>conda</a:t>
            </a:r>
            <a:r>
              <a:rPr lang="en-US" dirty="0" smtClean="0">
                <a:latin typeface="Consolas"/>
                <a:cs typeface="Consolas"/>
              </a:rPr>
              <a:t> virtual environment inside Anaconda.</a:t>
            </a:r>
          </a:p>
          <a:p>
            <a:pPr marL="429259" indent="-416559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lang="en-US" sz="1800" dirty="0" smtClean="0">
                <a:latin typeface="Consolas"/>
                <a:cs typeface="Consolas"/>
              </a:rPr>
              <a:t>In the newly created environment, install </a:t>
            </a:r>
            <a:r>
              <a:rPr lang="en-US" sz="1800" dirty="0" err="1" smtClean="0">
                <a:latin typeface="Consolas"/>
                <a:cs typeface="Consolas"/>
              </a:rPr>
              <a:t>jupyter</a:t>
            </a:r>
            <a:r>
              <a:rPr lang="en-US" sz="1800" dirty="0" smtClean="0">
                <a:latin typeface="Consolas"/>
                <a:cs typeface="Consolas"/>
              </a:rPr>
              <a:t> and </a:t>
            </a:r>
            <a:r>
              <a:rPr lang="en-US" sz="1800" dirty="0" err="1" smtClean="0">
                <a:latin typeface="Consolas"/>
                <a:cs typeface="Consolas"/>
              </a:rPr>
              <a:t>matplot</a:t>
            </a:r>
            <a:r>
              <a:rPr lang="en-US" dirty="0" err="1" smtClean="0">
                <a:latin typeface="Consolas"/>
                <a:cs typeface="Consolas"/>
              </a:rPr>
              <a:t>lib</a:t>
            </a:r>
            <a:r>
              <a:rPr lang="en-US" dirty="0" smtClean="0">
                <a:latin typeface="Consolas"/>
                <a:cs typeface="Consolas"/>
              </a:rPr>
              <a:t> via pip</a:t>
            </a:r>
          </a:p>
          <a:p>
            <a:pPr marL="429259" indent="-416559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lang="en-US" sz="1800" dirty="0" smtClean="0">
                <a:latin typeface="Consolas"/>
                <a:cs typeface="Consolas"/>
              </a:rPr>
              <a:t>Launch your notebook!</a:t>
            </a:r>
            <a:endParaRPr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16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6200" y="1704975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3" y="905968"/>
            <a:ext cx="43318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err="1" smtClean="0">
                <a:latin typeface="Trebuchet MS"/>
                <a:cs typeface="Trebuchet MS"/>
              </a:rPr>
              <a:t>Github</a:t>
            </a:r>
            <a:r>
              <a:rPr lang="en-US" sz="2800" dirty="0" smtClean="0">
                <a:latin typeface="Trebuchet MS"/>
                <a:cs typeface="Trebuchet MS"/>
              </a:rPr>
              <a:t> Repository Link 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996" y="2164832"/>
            <a:ext cx="7644604" cy="164468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429259" algn="l"/>
                <a:tab pos="429895" algn="l"/>
              </a:tabLst>
            </a:pPr>
            <a:r>
              <a:rPr lang="en-US" sz="1800" dirty="0" smtClean="0">
                <a:latin typeface="Consolas"/>
                <a:cs typeface="Consolas"/>
              </a:rPr>
              <a:t>Fo</a:t>
            </a:r>
            <a:r>
              <a:rPr lang="en-US" dirty="0" smtClean="0">
                <a:latin typeface="Consolas"/>
                <a:cs typeface="Consolas"/>
              </a:rPr>
              <a:t>r Session # 2 of AI Saturdays,</a:t>
            </a: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429259" algn="l"/>
                <a:tab pos="429895" algn="l"/>
              </a:tabLst>
            </a:pPr>
            <a:r>
              <a:rPr lang="en-US" dirty="0">
                <a:latin typeface="Consolas"/>
                <a:cs typeface="Consolas"/>
                <a:hlinkClick r:id="rId3"/>
              </a:rPr>
              <a:t>https://</a:t>
            </a:r>
            <a:r>
              <a:rPr lang="en-US" dirty="0" smtClean="0">
                <a:latin typeface="Consolas"/>
                <a:cs typeface="Consolas"/>
                <a:hlinkClick r:id="rId3"/>
              </a:rPr>
              <a:t>github.com/PakistanAI/AI_Saturdays/tree/master/session_2</a:t>
            </a:r>
            <a:endParaRPr lang="en-US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429259" algn="l"/>
                <a:tab pos="429895" algn="l"/>
              </a:tabLst>
            </a:pPr>
            <a:endParaRPr lang="en-US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429259" algn="l"/>
                <a:tab pos="429895" algn="l"/>
              </a:tabLst>
            </a:pPr>
            <a:endParaRPr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52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4000" y="656399"/>
                </a:lnTo>
                <a:lnTo>
                  <a:pt x="9144000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399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100"/>
                </a:moveTo>
                <a:lnTo>
                  <a:pt x="9144000" y="4487100"/>
                </a:lnTo>
                <a:lnTo>
                  <a:pt x="9144000" y="0"/>
                </a:lnTo>
                <a:lnTo>
                  <a:pt x="0" y="0"/>
                </a:lnTo>
                <a:lnTo>
                  <a:pt x="0" y="44871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5" dirty="0">
                <a:solidFill>
                  <a:srgbClr val="FFFFFF"/>
                </a:solidFill>
                <a:latin typeface="Trebuchet MS"/>
                <a:cs typeface="Trebuchet MS"/>
              </a:rPr>
              <a:t>Acknowledgments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975" y="1461505"/>
            <a:ext cx="7058025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spc="60" dirty="0" smtClean="0">
                <a:latin typeface="Trebuchet MS"/>
                <a:cs typeface="Trebuchet MS"/>
              </a:rPr>
              <a:t>Cs224n Lecture 7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pc="60" dirty="0" err="1" smtClean="0">
                <a:latin typeface="Trebuchet MS"/>
                <a:cs typeface="Trebuchet MS"/>
              </a:rPr>
              <a:t>Dr</a:t>
            </a:r>
            <a:r>
              <a:rPr lang="en-US" spc="60" dirty="0" smtClean="0">
                <a:latin typeface="Trebuchet MS"/>
                <a:cs typeface="Trebuchet MS"/>
              </a:rPr>
              <a:t> </a:t>
            </a:r>
            <a:r>
              <a:rPr lang="en-US" spc="60" dirty="0" err="1" smtClean="0">
                <a:latin typeface="Trebuchet MS"/>
                <a:cs typeface="Trebuchet MS"/>
              </a:rPr>
              <a:t>Tahir</a:t>
            </a:r>
            <a:r>
              <a:rPr lang="en-US" spc="60" dirty="0" smtClean="0">
                <a:latin typeface="Trebuchet MS"/>
                <a:cs typeface="Trebuchet MS"/>
              </a:rPr>
              <a:t> Syed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pc="60" dirty="0" err="1" smtClean="0">
                <a:latin typeface="Trebuchet MS"/>
                <a:cs typeface="Trebuchet MS"/>
              </a:rPr>
              <a:t>Sadaf</a:t>
            </a:r>
            <a:r>
              <a:rPr lang="en-US" spc="60" dirty="0" smtClean="0">
                <a:latin typeface="Trebuchet MS"/>
                <a:cs typeface="Trebuchet MS"/>
              </a:rPr>
              <a:t> </a:t>
            </a:r>
            <a:r>
              <a:rPr lang="en-US" spc="60" dirty="0" err="1" smtClean="0">
                <a:latin typeface="Trebuchet MS"/>
                <a:cs typeface="Trebuchet MS"/>
              </a:rPr>
              <a:t>Behlim</a:t>
            </a:r>
            <a:endParaRPr lang="en-US" spc="60" dirty="0" smtClean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spc="60" dirty="0" smtClean="0">
                <a:latin typeface="Trebuchet MS"/>
                <a:cs typeface="Trebuchet MS"/>
              </a:rPr>
              <a:t>Muhammad </a:t>
            </a:r>
            <a:r>
              <a:rPr lang="en-US" sz="1800" spc="60" dirty="0" err="1" smtClean="0">
                <a:latin typeface="Trebuchet MS"/>
                <a:cs typeface="Trebuchet MS"/>
              </a:rPr>
              <a:t>Suleman</a:t>
            </a:r>
            <a:endParaRPr lang="en-US" sz="1800" spc="60" dirty="0" smtClean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pc="60" dirty="0" err="1" smtClean="0">
                <a:latin typeface="Trebuchet MS"/>
                <a:cs typeface="Trebuchet MS"/>
              </a:rPr>
              <a:t>Yameen</a:t>
            </a:r>
            <a:r>
              <a:rPr lang="en-US" spc="60" dirty="0" smtClean="0">
                <a:latin typeface="Trebuchet MS"/>
                <a:cs typeface="Trebuchet MS"/>
              </a:rPr>
              <a:t> Malik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975" y="2490205"/>
            <a:ext cx="603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975" y="3478900"/>
            <a:ext cx="7719059" cy="30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6358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60" dirty="0">
                <a:solidFill>
                  <a:srgbClr val="FFFFFF"/>
                </a:solidFill>
                <a:latin typeface="Trebuchet MS"/>
                <a:cs typeface="Trebuchet MS"/>
              </a:rPr>
              <a:t>Intro 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200" b="0" spc="0" dirty="0">
                <a:solidFill>
                  <a:srgbClr val="FFFFFF"/>
                </a:solidFill>
                <a:latin typeface="Trebuchet MS"/>
                <a:cs typeface="Trebuchet MS"/>
              </a:rPr>
              <a:t>Deep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3200" b="0" spc="-6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30" dirty="0">
                <a:solidFill>
                  <a:srgbClr val="FFFFFF"/>
                </a:solidFill>
                <a:latin typeface="Trebuchet MS"/>
                <a:cs typeface="Trebuchet MS"/>
              </a:rPr>
              <a:t>Frameworks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24" y="1942951"/>
            <a:ext cx="7731125" cy="2425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50" dirty="0">
                <a:latin typeface="Trebuchet MS"/>
                <a:cs typeface="Trebuchet MS"/>
              </a:rPr>
              <a:t>Scales </a:t>
            </a:r>
            <a:r>
              <a:rPr sz="1800" spc="0" dirty="0">
                <a:latin typeface="Trebuchet MS"/>
                <a:cs typeface="Trebuchet MS"/>
              </a:rPr>
              <a:t>machine </a:t>
            </a:r>
            <a:r>
              <a:rPr sz="1800" spc="-25" dirty="0">
                <a:latin typeface="Trebuchet MS"/>
                <a:cs typeface="Trebuchet MS"/>
              </a:rPr>
              <a:t>learning</a:t>
            </a:r>
            <a:r>
              <a:rPr sz="1800" spc="-36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25" dirty="0">
                <a:latin typeface="Trebuchet MS"/>
                <a:cs typeface="Trebuchet MS"/>
              </a:rPr>
              <a:t>Computes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gradients!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5" dirty="0">
                <a:latin typeface="Trebuchet MS"/>
                <a:cs typeface="Trebuchet MS"/>
              </a:rPr>
              <a:t>Standardizes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machine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learning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applications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for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sharing</a:t>
            </a:r>
            <a:endParaRPr sz="1800">
              <a:latin typeface="Trebuchet MS"/>
              <a:cs typeface="Trebuchet MS"/>
            </a:endParaRPr>
          </a:p>
          <a:p>
            <a:pPr marL="469900" marR="168910" indent="-367030">
              <a:lnSpc>
                <a:spcPct val="1145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60" dirty="0">
                <a:latin typeface="Trebuchet MS"/>
                <a:cs typeface="Trebuchet MS"/>
              </a:rPr>
              <a:t>Zoo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Deep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Learning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frameworks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available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different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advantages,  </a:t>
            </a:r>
            <a:r>
              <a:rPr sz="1800" spc="-5" dirty="0">
                <a:latin typeface="Trebuchet MS"/>
                <a:cs typeface="Trebuchet MS"/>
              </a:rPr>
              <a:t>paradigms,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levels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abstraction,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programming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languages,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etc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latin typeface="Trebuchet MS"/>
                <a:cs typeface="Trebuchet MS"/>
              </a:rPr>
              <a:t>Interface </a:t>
            </a:r>
            <a:r>
              <a:rPr sz="1800" spc="-50" dirty="0">
                <a:latin typeface="Trebuchet MS"/>
                <a:cs typeface="Trebuchet MS"/>
              </a:rPr>
              <a:t>with </a:t>
            </a:r>
            <a:r>
              <a:rPr sz="1800" spc="75" dirty="0">
                <a:latin typeface="Trebuchet MS"/>
                <a:cs typeface="Trebuchet MS"/>
              </a:rPr>
              <a:t>GPUs</a:t>
            </a:r>
            <a:r>
              <a:rPr sz="1800" spc="-3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50" dirty="0">
                <a:latin typeface="Trebuchet MS"/>
                <a:cs typeface="Trebuchet MS"/>
              </a:rPr>
              <a:t>parallel </a:t>
            </a:r>
            <a:r>
              <a:rPr sz="1800" spc="30" dirty="0"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some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ways,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rightfully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gives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Deep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Learning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name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as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separate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i="1" spc="-45" dirty="0">
                <a:latin typeface="Trebuchet MS"/>
                <a:cs typeface="Trebuchet MS"/>
              </a:rPr>
              <a:t>practice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562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975" y="473969"/>
            <a:ext cx="3781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3200" b="0" spc="1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b="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0" dirty="0">
                <a:solidFill>
                  <a:srgbClr val="FFFFFF"/>
                </a:solidFill>
                <a:latin typeface="Trebuchet MS"/>
                <a:cs typeface="Trebuchet MS"/>
              </a:rPr>
              <a:t>TensorFlow?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72825"/>
            <a:ext cx="9144000" cy="1939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749" y="3274180"/>
            <a:ext cx="860361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rebuchet MS"/>
                <a:cs typeface="Trebuchet MS"/>
              </a:rPr>
              <a:t>Open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source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software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library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for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numerical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computation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using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data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flow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graphs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1900" dirty="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latin typeface="Trebuchet MS"/>
                <a:cs typeface="Trebuchet MS"/>
              </a:rPr>
              <a:t>Originally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developed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by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Google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Brain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Team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conduct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machine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learning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research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1850" dirty="0">
              <a:latin typeface="Times New Roman"/>
              <a:cs typeface="Times New Roman"/>
            </a:endParaRPr>
          </a:p>
          <a:p>
            <a:pPr marL="379095" marR="265430" indent="-366395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latin typeface="Trebuchet MS"/>
                <a:cs typeface="Trebuchet MS"/>
              </a:rPr>
              <a:t>“</a:t>
            </a:r>
            <a:r>
              <a:rPr sz="1800" spc="-25" dirty="0" err="1">
                <a:latin typeface="Trebuchet MS"/>
                <a:cs typeface="Trebuchet MS"/>
              </a:rPr>
              <a:t>Tensorflow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is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interface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for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expressing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machine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learning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algorithms,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and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an  </a:t>
            </a:r>
            <a:r>
              <a:rPr sz="1800" spc="-25" dirty="0">
                <a:latin typeface="Trebuchet MS"/>
                <a:cs typeface="Trebuchet MS"/>
              </a:rPr>
              <a:t>implementation </a:t>
            </a:r>
            <a:r>
              <a:rPr sz="1800" spc="-30" dirty="0">
                <a:latin typeface="Trebuchet MS"/>
                <a:cs typeface="Trebuchet MS"/>
              </a:rPr>
              <a:t>for </a:t>
            </a:r>
            <a:r>
              <a:rPr sz="1800" spc="-15" dirty="0">
                <a:latin typeface="Trebuchet MS"/>
                <a:cs typeface="Trebuchet MS"/>
              </a:rPr>
              <a:t>executing </a:t>
            </a:r>
            <a:r>
              <a:rPr sz="1800" spc="55" dirty="0">
                <a:latin typeface="Trebuchet MS"/>
                <a:cs typeface="Trebuchet MS"/>
              </a:rPr>
              <a:t>such</a:t>
            </a:r>
            <a:r>
              <a:rPr sz="1800" spc="-3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algorithms”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4000" y="1685999"/>
                </a:lnTo>
                <a:lnTo>
                  <a:pt x="9144000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6000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500"/>
                </a:moveTo>
                <a:lnTo>
                  <a:pt x="9144000" y="3457500"/>
                </a:lnTo>
                <a:lnTo>
                  <a:pt x="9144000" y="0"/>
                </a:lnTo>
                <a:lnTo>
                  <a:pt x="0" y="0"/>
                </a:lnTo>
                <a:lnTo>
                  <a:pt x="0" y="34575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600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4" y="905968"/>
            <a:ext cx="3728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50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3200" b="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476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Big</a:t>
            </a:r>
            <a:r>
              <a:rPr spc="-100" dirty="0"/>
              <a:t> </a:t>
            </a:r>
            <a:r>
              <a:rPr spc="-65" dirty="0"/>
              <a:t>idea:</a:t>
            </a:r>
            <a:r>
              <a:rPr spc="-100" dirty="0"/>
              <a:t> </a:t>
            </a:r>
            <a:r>
              <a:rPr spc="25" dirty="0"/>
              <a:t>express</a:t>
            </a:r>
            <a:r>
              <a:rPr spc="-100" dirty="0"/>
              <a:t> </a:t>
            </a:r>
            <a:r>
              <a:rPr spc="25" dirty="0"/>
              <a:t>a</a:t>
            </a:r>
            <a:r>
              <a:rPr spc="-100" dirty="0"/>
              <a:t> </a:t>
            </a:r>
            <a:r>
              <a:rPr spc="-15" dirty="0"/>
              <a:t>numeric</a:t>
            </a:r>
            <a:r>
              <a:rPr spc="-100" dirty="0"/>
              <a:t> </a:t>
            </a:r>
            <a:r>
              <a:rPr spc="-10" dirty="0"/>
              <a:t>computation</a:t>
            </a:r>
            <a:r>
              <a:rPr spc="-105" dirty="0"/>
              <a:t> </a:t>
            </a:r>
            <a:r>
              <a:rPr spc="105" dirty="0"/>
              <a:t>as</a:t>
            </a:r>
            <a:r>
              <a:rPr spc="-100" dirty="0"/>
              <a:t> </a:t>
            </a:r>
            <a:r>
              <a:rPr spc="25" dirty="0"/>
              <a:t>a</a:t>
            </a:r>
            <a:r>
              <a:rPr spc="-50" dirty="0"/>
              <a:t> </a:t>
            </a:r>
            <a:r>
              <a:rPr b="1" spc="-50" dirty="0">
                <a:latin typeface="Trebuchet MS"/>
                <a:cs typeface="Trebuchet MS"/>
              </a:rPr>
              <a:t>graph</a:t>
            </a:r>
            <a:r>
              <a:rPr spc="-50" dirty="0"/>
              <a:t>.</a:t>
            </a:r>
          </a:p>
          <a:p>
            <a:pPr marL="387350" indent="-366395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387350" algn="l"/>
                <a:tab pos="387985" algn="l"/>
              </a:tabLst>
            </a:pPr>
            <a:r>
              <a:rPr spc="-15" dirty="0"/>
              <a:t>Graph</a:t>
            </a:r>
            <a:r>
              <a:rPr spc="-95" dirty="0"/>
              <a:t> </a:t>
            </a:r>
            <a:r>
              <a:rPr spc="40" dirty="0"/>
              <a:t>nodes</a:t>
            </a:r>
            <a:r>
              <a:rPr spc="-95" dirty="0"/>
              <a:t> </a:t>
            </a:r>
            <a:r>
              <a:rPr spc="-35" dirty="0"/>
              <a:t>are</a:t>
            </a:r>
            <a:r>
              <a:rPr spc="-80" dirty="0"/>
              <a:t> </a:t>
            </a:r>
            <a:r>
              <a:rPr b="1" spc="-35" dirty="0">
                <a:latin typeface="Trebuchet MS"/>
                <a:cs typeface="Trebuchet MS"/>
              </a:rPr>
              <a:t>operations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spc="-5" dirty="0"/>
              <a:t>which</a:t>
            </a:r>
            <a:r>
              <a:rPr spc="-100" dirty="0"/>
              <a:t> </a:t>
            </a:r>
            <a:r>
              <a:rPr spc="-5" dirty="0"/>
              <a:t>have</a:t>
            </a:r>
            <a:r>
              <a:rPr spc="-100" dirty="0"/>
              <a:t> </a:t>
            </a:r>
            <a:r>
              <a:rPr spc="-5" dirty="0"/>
              <a:t>any</a:t>
            </a:r>
            <a:r>
              <a:rPr spc="-95" dirty="0"/>
              <a:t> </a:t>
            </a:r>
            <a:r>
              <a:rPr spc="-10" dirty="0"/>
              <a:t>number</a:t>
            </a:r>
            <a:r>
              <a:rPr spc="-95" dirty="0"/>
              <a:t> </a:t>
            </a:r>
            <a:r>
              <a:rPr spc="0" dirty="0"/>
              <a:t>of</a:t>
            </a:r>
            <a:r>
              <a:rPr spc="-95" dirty="0"/>
              <a:t> </a:t>
            </a:r>
            <a:r>
              <a:rPr spc="-5" dirty="0"/>
              <a:t>inputs</a:t>
            </a:r>
            <a:r>
              <a:rPr spc="-95" dirty="0"/>
              <a:t> </a:t>
            </a:r>
            <a:r>
              <a:rPr spc="10" dirty="0"/>
              <a:t>and</a:t>
            </a:r>
            <a:r>
              <a:rPr spc="-95" dirty="0"/>
              <a:t> </a:t>
            </a:r>
            <a:r>
              <a:rPr dirty="0"/>
              <a:t>outputs</a:t>
            </a:r>
          </a:p>
          <a:p>
            <a:pPr marL="387350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87350" algn="l"/>
                <a:tab pos="387985" algn="l"/>
              </a:tabLst>
            </a:pPr>
            <a:r>
              <a:rPr spc="-15" dirty="0"/>
              <a:t>Graph</a:t>
            </a:r>
            <a:r>
              <a:rPr spc="-100" dirty="0"/>
              <a:t> </a:t>
            </a:r>
            <a:r>
              <a:rPr spc="40" dirty="0"/>
              <a:t>edges</a:t>
            </a:r>
            <a:r>
              <a:rPr spc="-100" dirty="0"/>
              <a:t> </a:t>
            </a:r>
            <a:r>
              <a:rPr spc="-35" dirty="0"/>
              <a:t>are</a:t>
            </a:r>
            <a:r>
              <a:rPr spc="-85" dirty="0"/>
              <a:t> </a:t>
            </a:r>
            <a:r>
              <a:rPr b="1" spc="-10" dirty="0">
                <a:latin typeface="Trebuchet MS"/>
                <a:cs typeface="Trebuchet MS"/>
              </a:rPr>
              <a:t>tensors</a:t>
            </a:r>
            <a:r>
              <a:rPr b="1" spc="-95" dirty="0">
                <a:latin typeface="Trebuchet MS"/>
                <a:cs typeface="Trebuchet MS"/>
              </a:rPr>
              <a:t> </a:t>
            </a:r>
            <a:r>
              <a:rPr spc="-5" dirty="0"/>
              <a:t>which</a:t>
            </a:r>
            <a:r>
              <a:rPr spc="-105" dirty="0"/>
              <a:t> </a:t>
            </a:r>
            <a:r>
              <a:rPr spc="-20" dirty="0"/>
              <a:t>flow</a:t>
            </a:r>
            <a:r>
              <a:rPr spc="-100" dirty="0"/>
              <a:t> </a:t>
            </a:r>
            <a:r>
              <a:rPr spc="-35" dirty="0"/>
              <a:t>between</a:t>
            </a:r>
            <a:r>
              <a:rPr spc="-100" dirty="0"/>
              <a:t> </a:t>
            </a:r>
            <a:r>
              <a:rPr spc="40" dirty="0"/>
              <a:t>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4000" y="656399"/>
                </a:lnTo>
                <a:lnTo>
                  <a:pt x="9144000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399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100"/>
                </a:moveTo>
                <a:lnTo>
                  <a:pt x="9144000" y="4487100"/>
                </a:lnTo>
                <a:lnTo>
                  <a:pt x="9144000" y="0"/>
                </a:lnTo>
                <a:lnTo>
                  <a:pt x="0" y="0"/>
                </a:lnTo>
                <a:lnTo>
                  <a:pt x="0" y="44871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10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5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1800" b="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7713" y="989874"/>
            <a:ext cx="2841374" cy="386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8187" y="980349"/>
            <a:ext cx="2860675" cy="3884929"/>
          </a:xfrm>
          <a:custGeom>
            <a:avLst/>
            <a:gdLst/>
            <a:ahLst/>
            <a:cxnLst/>
            <a:rect l="l" t="t" r="r" b="b"/>
            <a:pathLst>
              <a:path w="2860675" h="3884929">
                <a:moveTo>
                  <a:pt x="0" y="0"/>
                </a:moveTo>
                <a:lnTo>
                  <a:pt x="2860424" y="0"/>
                </a:lnTo>
                <a:lnTo>
                  <a:pt x="2860424" y="3884774"/>
                </a:lnTo>
                <a:lnTo>
                  <a:pt x="0" y="388477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0900" y="2759673"/>
            <a:ext cx="2674950" cy="326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4000" y="656399"/>
                </a:lnTo>
                <a:lnTo>
                  <a:pt x="9144000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399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100"/>
                </a:moveTo>
                <a:lnTo>
                  <a:pt x="9144000" y="4487100"/>
                </a:lnTo>
                <a:lnTo>
                  <a:pt x="9144000" y="0"/>
                </a:lnTo>
                <a:lnTo>
                  <a:pt x="0" y="0"/>
                </a:lnTo>
                <a:lnTo>
                  <a:pt x="0" y="44871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10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5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1800" b="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710" y="2676856"/>
            <a:ext cx="3672840" cy="14738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55370" marR="8255" indent="-910590" algn="r">
              <a:lnSpc>
                <a:spcPct val="100699"/>
              </a:lnSpc>
              <a:spcBef>
                <a:spcPts val="85"/>
              </a:spcBef>
            </a:pPr>
            <a:r>
              <a:rPr sz="1800" b="1" spc="-20" dirty="0">
                <a:solidFill>
                  <a:srgbClr val="424242"/>
                </a:solidFill>
                <a:latin typeface="Trebuchet MS"/>
                <a:cs typeface="Trebuchet MS"/>
              </a:rPr>
              <a:t>Variables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are </a:t>
            </a:r>
            <a:r>
              <a:rPr sz="1800" spc="-30" dirty="0">
                <a:solidFill>
                  <a:srgbClr val="737373"/>
                </a:solidFill>
                <a:latin typeface="Trebuchet MS"/>
                <a:cs typeface="Trebuchet MS"/>
              </a:rPr>
              <a:t>stateful</a:t>
            </a:r>
            <a:r>
              <a:rPr sz="1800" spc="-24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737373"/>
                </a:solidFill>
                <a:latin typeface="Trebuchet MS"/>
                <a:cs typeface="Trebuchet MS"/>
              </a:rPr>
              <a:t>nodes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which </a:t>
            </a:r>
            <a:r>
              <a:rPr sz="1800" spc="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output </a:t>
            </a:r>
            <a:r>
              <a:rPr sz="1800" spc="-70" dirty="0">
                <a:solidFill>
                  <a:srgbClr val="737373"/>
                </a:solidFill>
                <a:latin typeface="Trebuchet MS"/>
                <a:cs typeface="Trebuchet MS"/>
              </a:rPr>
              <a:t>their </a:t>
            </a:r>
            <a:r>
              <a:rPr sz="1800" spc="-45" dirty="0">
                <a:solidFill>
                  <a:srgbClr val="737373"/>
                </a:solidFill>
                <a:latin typeface="Trebuchet MS"/>
                <a:cs typeface="Trebuchet MS"/>
              </a:rPr>
              <a:t>current</a:t>
            </a:r>
            <a:r>
              <a:rPr sz="1800" spc="-21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737373"/>
                </a:solidFill>
                <a:latin typeface="Trebuchet MS"/>
                <a:cs typeface="Trebuchet MS"/>
              </a:rPr>
              <a:t>value.</a:t>
            </a:r>
            <a:endParaRPr sz="1800">
              <a:latin typeface="Trebuchet MS"/>
              <a:cs typeface="Trebuchet MS"/>
            </a:endParaRPr>
          </a:p>
          <a:p>
            <a:pPr marR="8255" algn="r">
              <a:lnSpc>
                <a:spcPts val="1664"/>
              </a:lnSpc>
              <a:spcBef>
                <a:spcPts val="30"/>
              </a:spcBef>
            </a:pP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State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737373"/>
                </a:solidFill>
                <a:latin typeface="Trebuchet MS"/>
                <a:cs typeface="Trebuchet MS"/>
              </a:rPr>
              <a:t>is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Trebuchet MS"/>
                <a:cs typeface="Trebuchet MS"/>
              </a:rPr>
              <a:t>retained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737373"/>
                </a:solidFill>
                <a:latin typeface="Trebuchet MS"/>
                <a:cs typeface="Trebuchet MS"/>
              </a:rPr>
              <a:t>across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737373"/>
                </a:solidFill>
                <a:latin typeface="Trebuchet MS"/>
                <a:cs typeface="Trebuchet MS"/>
              </a:rPr>
              <a:t>multiple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executions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of</a:t>
            </a:r>
            <a:endParaRPr sz="1400">
              <a:latin typeface="Trebuchet MS"/>
              <a:cs typeface="Trebuchet MS"/>
            </a:endParaRPr>
          </a:p>
          <a:p>
            <a:pPr marR="5080" algn="r">
              <a:lnSpc>
                <a:spcPts val="1664"/>
              </a:lnSpc>
            </a:pPr>
            <a:r>
              <a:rPr sz="14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400" spc="-15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graph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</a:pPr>
            <a:r>
              <a:rPr sz="1300" dirty="0">
                <a:solidFill>
                  <a:srgbClr val="737373"/>
                </a:solidFill>
                <a:latin typeface="Trebuchet MS"/>
                <a:cs typeface="Trebuchet MS"/>
              </a:rPr>
              <a:t>(mostly</a:t>
            </a:r>
            <a:r>
              <a:rPr sz="1300" spc="-14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Trebuchet MS"/>
                <a:cs typeface="Trebuchet MS"/>
              </a:rPr>
              <a:t>parameters)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713" y="989874"/>
            <a:ext cx="2841374" cy="3868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8200" y="983595"/>
            <a:ext cx="2860675" cy="3884929"/>
          </a:xfrm>
          <a:custGeom>
            <a:avLst/>
            <a:gdLst/>
            <a:ahLst/>
            <a:cxnLst/>
            <a:rect l="l" t="t" r="r" b="b"/>
            <a:pathLst>
              <a:path w="2860675" h="3884929">
                <a:moveTo>
                  <a:pt x="0" y="0"/>
                </a:moveTo>
                <a:lnTo>
                  <a:pt x="2860399" y="0"/>
                </a:lnTo>
                <a:lnTo>
                  <a:pt x="2860399" y="3884752"/>
                </a:lnTo>
                <a:lnTo>
                  <a:pt x="0" y="388475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6375" y="1635125"/>
            <a:ext cx="2620424" cy="319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4000" y="656399"/>
                </a:lnTo>
                <a:lnTo>
                  <a:pt x="9144000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399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100"/>
                </a:moveTo>
                <a:lnTo>
                  <a:pt x="9144000" y="4487100"/>
                </a:lnTo>
                <a:lnTo>
                  <a:pt x="9144000" y="0"/>
                </a:lnTo>
                <a:lnTo>
                  <a:pt x="0" y="0"/>
                </a:lnTo>
                <a:lnTo>
                  <a:pt x="0" y="44871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10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5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1800" b="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7713" y="989874"/>
            <a:ext cx="2841374" cy="386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8187" y="980349"/>
            <a:ext cx="2860675" cy="3884929"/>
          </a:xfrm>
          <a:custGeom>
            <a:avLst/>
            <a:gdLst/>
            <a:ahLst/>
            <a:cxnLst/>
            <a:rect l="l" t="t" r="r" b="b"/>
            <a:pathLst>
              <a:path w="2860675" h="3884929">
                <a:moveTo>
                  <a:pt x="0" y="0"/>
                </a:moveTo>
                <a:lnTo>
                  <a:pt x="2860424" y="0"/>
                </a:lnTo>
                <a:lnTo>
                  <a:pt x="2860424" y="3884774"/>
                </a:lnTo>
                <a:lnTo>
                  <a:pt x="0" y="388477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9109" y="2852356"/>
            <a:ext cx="3224530" cy="10547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715" indent="71120">
              <a:lnSpc>
                <a:spcPct val="100699"/>
              </a:lnSpc>
              <a:spcBef>
                <a:spcPts val="85"/>
              </a:spcBef>
            </a:pPr>
            <a:r>
              <a:rPr sz="1800" b="1" spc="-20" dirty="0">
                <a:solidFill>
                  <a:srgbClr val="424242"/>
                </a:solidFill>
                <a:latin typeface="Trebuchet MS"/>
                <a:cs typeface="Trebuchet MS"/>
              </a:rPr>
              <a:t>Placeholders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are </a:t>
            </a:r>
            <a:r>
              <a:rPr sz="1800" spc="40" dirty="0">
                <a:solidFill>
                  <a:srgbClr val="737373"/>
                </a:solidFill>
                <a:latin typeface="Trebuchet MS"/>
                <a:cs typeface="Trebuchet MS"/>
              </a:rPr>
              <a:t>nodes</a:t>
            </a:r>
            <a:r>
              <a:rPr sz="1800" spc="-2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737373"/>
                </a:solidFill>
                <a:latin typeface="Trebuchet MS"/>
                <a:cs typeface="Trebuchet MS"/>
              </a:rPr>
              <a:t>whose  </a:t>
            </a: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value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737373"/>
                </a:solidFill>
                <a:latin typeface="Trebuchet MS"/>
                <a:cs typeface="Trebuchet MS"/>
              </a:rPr>
              <a:t>is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fed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in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737373"/>
                </a:solidFill>
                <a:latin typeface="Trebuchet MS"/>
                <a:cs typeface="Trebuchet MS"/>
              </a:rPr>
              <a:t>at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Trebuchet MS"/>
                <a:cs typeface="Trebuchet MS"/>
              </a:rPr>
              <a:t>execution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737373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953260">
              <a:lnSpc>
                <a:spcPct val="100000"/>
              </a:lnSpc>
            </a:pPr>
            <a:r>
              <a:rPr sz="1300" spc="-35" dirty="0">
                <a:solidFill>
                  <a:srgbClr val="737373"/>
                </a:solidFill>
                <a:latin typeface="Trebuchet MS"/>
                <a:cs typeface="Trebuchet MS"/>
              </a:rPr>
              <a:t>(inputs, labels,</a:t>
            </a:r>
            <a:r>
              <a:rPr sz="1300" spc="-1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737373"/>
                </a:solidFill>
                <a:latin typeface="Trebuchet MS"/>
                <a:cs typeface="Trebuchet MS"/>
              </a:rPr>
              <a:t>…)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1899" y="3674850"/>
            <a:ext cx="926625" cy="1061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7175" y="1635125"/>
            <a:ext cx="2620424" cy="319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4000" y="656399"/>
                </a:lnTo>
                <a:lnTo>
                  <a:pt x="9144000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399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100"/>
                </a:moveTo>
                <a:lnTo>
                  <a:pt x="9144000" y="4487100"/>
                </a:lnTo>
                <a:lnTo>
                  <a:pt x="9144000" y="0"/>
                </a:lnTo>
                <a:lnTo>
                  <a:pt x="0" y="0"/>
                </a:lnTo>
                <a:lnTo>
                  <a:pt x="0" y="44871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4000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10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5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1800" b="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75" y="2852356"/>
            <a:ext cx="3668395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424242"/>
                </a:solidFill>
                <a:latin typeface="Trebuchet MS"/>
                <a:cs typeface="Trebuchet MS"/>
              </a:rPr>
              <a:t>Mathematical</a:t>
            </a:r>
            <a:r>
              <a:rPr sz="1800" b="1" spc="-10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424242"/>
                </a:solidFill>
                <a:latin typeface="Trebuchet MS"/>
                <a:cs typeface="Trebuchet MS"/>
              </a:rPr>
              <a:t>operations: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500" b="1" spc="0" dirty="0">
                <a:solidFill>
                  <a:srgbClr val="424242"/>
                </a:solidFill>
                <a:latin typeface="Trebuchet MS"/>
                <a:cs typeface="Trebuchet MS"/>
              </a:rPr>
              <a:t>MatMul: 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Multiply two </a:t>
            </a:r>
            <a:r>
              <a:rPr sz="1500" spc="-30" dirty="0">
                <a:solidFill>
                  <a:srgbClr val="737373"/>
                </a:solidFill>
                <a:latin typeface="Trebuchet MS"/>
                <a:cs typeface="Trebuchet MS"/>
              </a:rPr>
              <a:t>matrix</a:t>
            </a:r>
            <a:r>
              <a:rPr sz="1500" spc="-3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values.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116700"/>
              </a:lnSpc>
            </a:pPr>
            <a:r>
              <a:rPr sz="1500" b="1" spc="-35" dirty="0">
                <a:solidFill>
                  <a:srgbClr val="424242"/>
                </a:solidFill>
                <a:latin typeface="Trebuchet MS"/>
                <a:cs typeface="Trebuchet MS"/>
              </a:rPr>
              <a:t>Add: 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Add 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elementwise </a:t>
            </a:r>
            <a:r>
              <a:rPr sz="1500" spc="-45" dirty="0">
                <a:solidFill>
                  <a:srgbClr val="737373"/>
                </a:solidFill>
                <a:latin typeface="Trebuchet MS"/>
                <a:cs typeface="Trebuchet MS"/>
              </a:rPr>
              <a:t>(with</a:t>
            </a:r>
            <a:r>
              <a:rPr sz="1500" spc="-34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broadcasting).  </a:t>
            </a:r>
            <a:r>
              <a:rPr sz="1500" b="1" spc="-45" dirty="0">
                <a:solidFill>
                  <a:srgbClr val="424242"/>
                </a:solidFill>
                <a:latin typeface="Trebuchet MS"/>
                <a:cs typeface="Trebuchet MS"/>
              </a:rPr>
              <a:t>ReLU: 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Activate </a:t>
            </a:r>
            <a:r>
              <a:rPr sz="1500" spc="-45" dirty="0">
                <a:solidFill>
                  <a:srgbClr val="737373"/>
                </a:solidFill>
                <a:latin typeface="Trebuchet MS"/>
                <a:cs typeface="Trebuchet MS"/>
              </a:rPr>
              <a:t>with 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elementwise </a:t>
            </a:r>
            <a:r>
              <a:rPr sz="1500" spc="-45" dirty="0">
                <a:solidFill>
                  <a:srgbClr val="737373"/>
                </a:solidFill>
                <a:latin typeface="Trebuchet MS"/>
                <a:cs typeface="Trebuchet MS"/>
              </a:rPr>
              <a:t>rectified  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linear</a:t>
            </a:r>
            <a:r>
              <a:rPr sz="1500" spc="-9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737373"/>
                </a:solidFill>
                <a:latin typeface="Trebuchet MS"/>
                <a:cs typeface="Trebuchet MS"/>
              </a:rPr>
              <a:t>function.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713" y="989874"/>
            <a:ext cx="2841374" cy="386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8200" y="980350"/>
            <a:ext cx="2860675" cy="3884929"/>
          </a:xfrm>
          <a:custGeom>
            <a:avLst/>
            <a:gdLst/>
            <a:ahLst/>
            <a:cxnLst/>
            <a:rect l="l" t="t" r="r" b="b"/>
            <a:pathLst>
              <a:path w="2860675" h="3884929">
                <a:moveTo>
                  <a:pt x="0" y="0"/>
                </a:moveTo>
                <a:lnTo>
                  <a:pt x="2860399" y="0"/>
                </a:lnTo>
                <a:lnTo>
                  <a:pt x="2860399" y="3884752"/>
                </a:lnTo>
                <a:lnTo>
                  <a:pt x="0" y="388475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8050" y="1635125"/>
            <a:ext cx="2620424" cy="319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795</Words>
  <Application>Microsoft Office PowerPoint</Application>
  <PresentationFormat>On-screen Show (16:9)</PresentationFormat>
  <Paragraphs>160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TENSORFLOW TUTORIAL</vt:lpstr>
      <vt:lpstr>Any Queries related to Linear Regression ?</vt:lpstr>
      <vt:lpstr>Intro to Deep Learning Frameworks</vt:lpstr>
      <vt:lpstr>What is TensorFlow?</vt:lpstr>
      <vt:lpstr>Programming model</vt:lpstr>
      <vt:lpstr>Programming model</vt:lpstr>
      <vt:lpstr>Programming model</vt:lpstr>
      <vt:lpstr>Programming model</vt:lpstr>
      <vt:lpstr>Programming model</vt:lpstr>
      <vt:lpstr>import tensorflow as tf</vt:lpstr>
      <vt:lpstr>But where is the graph?</vt:lpstr>
      <vt:lpstr>How do we run it?</vt:lpstr>
      <vt:lpstr>import numpy as np import tensorflow as tf</vt:lpstr>
      <vt:lpstr>So what have we covered so far?</vt:lpstr>
      <vt:lpstr>How do we define the loss?</vt:lpstr>
      <vt:lpstr>How do we compute Gradients?</vt:lpstr>
      <vt:lpstr>Creating the train_step op</vt:lpstr>
      <vt:lpstr>Training the Model</vt:lpstr>
      <vt:lpstr>Variable sharing</vt:lpstr>
      <vt:lpstr>Variable sharing: naive way</vt:lpstr>
      <vt:lpstr>What’s in a Name?</vt:lpstr>
      <vt:lpstr>In Summary:</vt:lpstr>
      <vt:lpstr>Installing TensorFlow</vt:lpstr>
      <vt:lpstr>Github Repository Link 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TENSORFLOW TUTORIAL</dc:title>
  <cp:lastModifiedBy>zaid</cp:lastModifiedBy>
  <cp:revision>5</cp:revision>
  <dcterms:created xsi:type="dcterms:W3CDTF">2018-01-26T15:51:27Z</dcterms:created>
  <dcterms:modified xsi:type="dcterms:W3CDTF">2018-01-27T19:29:25Z</dcterms:modified>
</cp:coreProperties>
</file>