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5" r:id="rId26"/>
    <p:sldId id="281" r:id="rId27"/>
    <p:sldId id="280" r:id="rId28"/>
    <p:sldId id="284" r:id="rId29"/>
    <p:sldId id="287" r:id="rId30"/>
  </p:sldIdLst>
  <p:sldSz cx="9144000" cy="5143500" type="screen16x9"/>
  <p:notesSz cx="6858000" cy="9144000"/>
  <p:embeddedFontLst>
    <p:embeddedFont>
      <p:font typeface="Robot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683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914400" lvl="0" indent="457200" rtl="0">
              <a:spcBef>
                <a:spcPts val="0"/>
              </a:spcBef>
              <a:buNone/>
            </a:pPr>
            <a:endParaRPr dirty="0"/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dirty="0"/>
              <a:t>Machine Learning </a:t>
            </a:r>
          </a:p>
          <a:p>
            <a:pPr marL="1371600" lvl="0" indent="457200">
              <a:spcBef>
                <a:spcPts val="0"/>
              </a:spcBef>
              <a:buNone/>
            </a:pPr>
            <a:r>
              <a:rPr lang="en" dirty="0"/>
              <a:t>Crash </a:t>
            </a:r>
            <a:r>
              <a:rPr lang="en" dirty="0" smtClean="0"/>
              <a:t>Course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81000" y="2876550"/>
            <a:ext cx="8222100" cy="106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	</a:t>
            </a:r>
            <a:r>
              <a:rPr lang="en" dirty="0" smtClean="0"/>
              <a:t>		Muhammad Zaid</a:t>
            </a:r>
            <a:r>
              <a:rPr lang="en" dirty="0"/>
              <a:t>		</a:t>
            </a:r>
          </a:p>
          <a:p>
            <a:pPr marL="0" lvl="0" indent="0">
              <a:spcBef>
                <a:spcPts val="0"/>
              </a:spcBef>
              <a:buNone/>
            </a:pPr>
            <a:endParaRPr lang="en" dirty="0" smtClean="0"/>
          </a:p>
          <a:p>
            <a:pPr lvl="0"/>
            <a:r>
              <a:rPr lang="en" dirty="0"/>
              <a:t>January </a:t>
            </a:r>
            <a:r>
              <a:rPr lang="en" dirty="0" smtClean="0"/>
              <a:t>06,2018</a:t>
            </a:r>
            <a:r>
              <a:rPr lang="en" dirty="0"/>
              <a:t>	</a:t>
            </a:r>
            <a:r>
              <a:rPr lang="en" dirty="0" smtClean="0"/>
              <a:t>			</a:t>
            </a:r>
            <a:r>
              <a:rPr lang="en" dirty="0"/>
              <a:t>	 AI-Satudray # 01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6" y="200801"/>
            <a:ext cx="1703693" cy="116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3351"/>
            <a:ext cx="1524003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Examples of Machine </a:t>
            </a:r>
            <a:r>
              <a:rPr lang="en-US" dirty="0" smtClean="0"/>
              <a:t>			Learning </a:t>
            </a:r>
            <a:r>
              <a:rPr lang="en-US" dirty="0"/>
              <a:t>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Object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38350"/>
            <a:ext cx="6096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Face Tagging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8350"/>
            <a:ext cx="6172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Language Translation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90750"/>
            <a:ext cx="6400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Brain Tumor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90750"/>
            <a:ext cx="6019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Types Of Machine 				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2789130"/>
            <a:ext cx="8222100" cy="161142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Supervised Learning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Unsupervised Learning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6" y="1775113"/>
            <a:ext cx="9144000" cy="31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Data is given with associated Labels!</a:t>
            </a:r>
          </a:p>
          <a:p>
            <a:r>
              <a:rPr lang="en-US" dirty="0"/>
              <a:t> </a:t>
            </a:r>
            <a:r>
              <a:rPr lang="en-US" dirty="0" smtClean="0"/>
              <a:t>Most common and well established category of Machine Learning</a:t>
            </a:r>
          </a:p>
          <a:p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pairs are given in the Data Set where:</a:t>
            </a:r>
          </a:p>
          <a:p>
            <a:pPr lvl="3">
              <a:buNone/>
            </a:pPr>
            <a:r>
              <a:rPr lang="en-US" dirty="0"/>
              <a:t>	</a:t>
            </a:r>
            <a:r>
              <a:rPr lang="en-US" b="1" dirty="0" smtClean="0"/>
              <a:t>x </a:t>
            </a:r>
            <a:r>
              <a:rPr lang="en-US" dirty="0" smtClean="0"/>
              <a:t>could be : image of a person , </a:t>
            </a:r>
            <a:r>
              <a:rPr lang="en-US" b="1" dirty="0" smtClean="0"/>
              <a:t>y </a:t>
            </a:r>
            <a:r>
              <a:rPr lang="en-US" dirty="0" smtClean="0"/>
              <a:t>could be : name of person ( Face recognition)  		</a:t>
            </a:r>
            <a:r>
              <a:rPr lang="en-US" b="1" dirty="0" smtClean="0"/>
              <a:t>x </a:t>
            </a:r>
            <a:r>
              <a:rPr lang="en-US" dirty="0" smtClean="0"/>
              <a:t>could be : area of a house , </a:t>
            </a:r>
            <a:r>
              <a:rPr lang="en-US" b="1" dirty="0" smtClean="0"/>
              <a:t>y </a:t>
            </a:r>
            <a:r>
              <a:rPr lang="en-US" dirty="0" smtClean="0"/>
              <a:t>could be : price of house (House price prediction)</a:t>
            </a:r>
          </a:p>
          <a:p>
            <a:r>
              <a:rPr lang="en-US" dirty="0"/>
              <a:t> </a:t>
            </a:r>
            <a:r>
              <a:rPr lang="en-US" dirty="0" smtClean="0"/>
              <a:t>So , we tell our Model about the data and then ask it to predict for new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72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Regression &amp;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Regression : When we need to predict a </a:t>
            </a:r>
            <a:r>
              <a:rPr lang="en-US" b="1" dirty="0" smtClean="0"/>
              <a:t>Continuous</a:t>
            </a:r>
            <a:r>
              <a:rPr lang="en-US" dirty="0" smtClean="0"/>
              <a:t> output!  </a:t>
            </a:r>
          </a:p>
          <a:p>
            <a:pPr lvl="3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 Example : </a:t>
            </a:r>
            <a:r>
              <a:rPr lang="en-US" dirty="0" smtClean="0"/>
              <a:t>Finding the Price of House ( price is a real number )</a:t>
            </a:r>
          </a:p>
          <a:p>
            <a:pPr lvl="3">
              <a:buNone/>
            </a:pPr>
            <a:endParaRPr lang="en-US" dirty="0"/>
          </a:p>
          <a:p>
            <a:pPr marL="285750" lvl="3" indent="-285750"/>
            <a:r>
              <a:rPr lang="en-US" sz="1800" dirty="0" smtClean="0"/>
              <a:t>Classification : When we need to predict a </a:t>
            </a:r>
            <a:r>
              <a:rPr lang="en-US" sz="1800" b="1" dirty="0" smtClean="0"/>
              <a:t>Discrete </a:t>
            </a:r>
            <a:r>
              <a:rPr lang="en-US" sz="1800" dirty="0" smtClean="0"/>
              <a:t>output!</a:t>
            </a:r>
          </a:p>
          <a:p>
            <a:pPr lvl="3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b="1" dirty="0" smtClean="0"/>
              <a:t>Example :  </a:t>
            </a:r>
            <a:r>
              <a:rPr lang="en-US" dirty="0" smtClean="0"/>
              <a:t>Determine whether the email is spam or not ( Only 2 possible answers 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3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Only Data is given. No labels!</a:t>
            </a:r>
          </a:p>
          <a:p>
            <a:endParaRPr lang="en-US" dirty="0" smtClean="0"/>
          </a:p>
          <a:p>
            <a:r>
              <a:rPr lang="en-US" dirty="0" smtClean="0"/>
              <a:t> The model needs to find the structure with in the data without any   supervision ( hence , unsupervised! )</a:t>
            </a:r>
          </a:p>
          <a:p>
            <a:endParaRPr lang="en-US" dirty="0" smtClean="0"/>
          </a:p>
          <a:p>
            <a:r>
              <a:rPr lang="en-US" dirty="0" smtClean="0"/>
              <a:t>The most common examples are </a:t>
            </a:r>
            <a:r>
              <a:rPr lang="en-US" b="1" dirty="0" smtClean="0"/>
              <a:t>Clustering , Dimensionality Reduction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3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DISCLAIMER!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2408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Important 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Data and Testing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Data is usually divided into  </a:t>
            </a:r>
            <a:r>
              <a:rPr lang="en-US" b="1" dirty="0" smtClean="0"/>
              <a:t>Training </a:t>
            </a:r>
            <a:r>
              <a:rPr lang="en-US" dirty="0" smtClean="0"/>
              <a:t>and </a:t>
            </a:r>
            <a:r>
              <a:rPr lang="en-US" b="1" dirty="0" smtClean="0"/>
              <a:t>Testing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Training set is the subset of data on which our model will be trained! It will be paired with a set of labels in case of Supervised learning.</a:t>
            </a:r>
          </a:p>
          <a:p>
            <a:r>
              <a:rPr lang="en-US" dirty="0"/>
              <a:t> </a:t>
            </a:r>
            <a:r>
              <a:rPr lang="en-US" dirty="0" smtClean="0"/>
              <a:t>Testing set is remaining subset of the data! We check the accuracy of the model on the test (unseen)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Data and Testing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4" y="1908568"/>
            <a:ext cx="382557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Terminologies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1" dirty="0" smtClean="0"/>
              <a:t>Training Example/Instance : </a:t>
            </a:r>
            <a:r>
              <a:rPr lang="en-US" dirty="0" smtClean="0"/>
              <a:t> Single Data point ( an email in the case of spam                                                                                            classification)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Features : </a:t>
            </a:r>
            <a:r>
              <a:rPr lang="en-US" dirty="0" smtClean="0"/>
              <a:t>Most important thing in ML!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Every Data point is represented as a vector of its features!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For house price , the feature was its “</a:t>
            </a:r>
            <a:r>
              <a:rPr lang="en-US" b="1" dirty="0" smtClean="0"/>
              <a:t>size”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</a:t>
            </a:r>
            <a:r>
              <a:rPr lang="en-US" dirty="0" smtClean="0"/>
              <a:t>One of the reasons for the difficulty of ML!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29" y="361950"/>
            <a:ext cx="4045200" cy="728975"/>
          </a:xfrm>
        </p:spPr>
        <p:txBody>
          <a:bodyPr/>
          <a:lstStyle/>
          <a:p>
            <a:r>
              <a:rPr lang="en-US" sz="3600" dirty="0" smtClean="0"/>
              <a:t>Data Set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00" y="1047750"/>
            <a:ext cx="4045200" cy="3581400"/>
          </a:xfrm>
        </p:spPr>
        <p:txBody>
          <a:bodyPr/>
          <a:lstStyle/>
          <a:p>
            <a:r>
              <a:rPr lang="en-US" dirty="0" smtClean="0"/>
              <a:t>Height -&gt; </a:t>
            </a:r>
            <a:r>
              <a:rPr lang="en-US" dirty="0"/>
              <a:t>weight</a:t>
            </a:r>
          </a:p>
          <a:p>
            <a:r>
              <a:rPr lang="en-US" dirty="0"/>
              <a:t>4.0 -&gt; 42</a:t>
            </a:r>
          </a:p>
          <a:p>
            <a:r>
              <a:rPr lang="en-US" dirty="0"/>
              <a:t>4.5 -&gt; 44</a:t>
            </a:r>
          </a:p>
          <a:p>
            <a:r>
              <a:rPr lang="en-US" dirty="0"/>
              <a:t>5.0 -&gt; 49</a:t>
            </a:r>
          </a:p>
          <a:p>
            <a:r>
              <a:rPr lang="en-US" dirty="0"/>
              <a:t>5.2 -&gt; 55</a:t>
            </a:r>
          </a:p>
          <a:p>
            <a:r>
              <a:rPr lang="en-US" dirty="0"/>
              <a:t>5.4 -&gt; 53</a:t>
            </a:r>
          </a:p>
          <a:p>
            <a:r>
              <a:rPr lang="en-US" dirty="0"/>
              <a:t>5.8 -&gt; 58</a:t>
            </a:r>
          </a:p>
          <a:p>
            <a:r>
              <a:rPr lang="en-US" dirty="0"/>
              <a:t>6.1 -&gt; 60</a:t>
            </a:r>
          </a:p>
          <a:p>
            <a:r>
              <a:rPr lang="en-US" dirty="0"/>
              <a:t>6.2 -&gt; 64</a:t>
            </a:r>
          </a:p>
          <a:p>
            <a:r>
              <a:rPr lang="en-US" dirty="0"/>
              <a:t>6.4 -&gt; 66</a:t>
            </a:r>
          </a:p>
          <a:p>
            <a:r>
              <a:rPr lang="en-US" dirty="0"/>
              <a:t>6.8 -&gt; 69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859716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Given the data set of heights and weights , train a model so that it could predict weight on the basis of heights.</a:t>
            </a:r>
          </a:p>
          <a:p>
            <a:r>
              <a:rPr lang="en-US" dirty="0" smtClean="0"/>
              <a:t> Supervised or Unsupervised ?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Weight : Input variable</a:t>
            </a:r>
          </a:p>
          <a:p>
            <a:r>
              <a:rPr lang="en-US" b="1" dirty="0"/>
              <a:t> </a:t>
            </a:r>
            <a:r>
              <a:rPr lang="en-US" b="1" dirty="0" smtClean="0"/>
              <a:t>Height : Output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OF ML!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Linear Regression tries to fit a line to the data set</a:t>
            </a:r>
          </a:p>
          <a:p>
            <a:pPr algn="ctr">
              <a:buNone/>
            </a:pPr>
            <a:r>
              <a:rPr lang="en-US" b="1" dirty="0" smtClean="0"/>
              <a:t>y=</a:t>
            </a:r>
            <a:r>
              <a:rPr lang="en-US" b="1" dirty="0" err="1" smtClean="0"/>
              <a:t>mx+b</a:t>
            </a:r>
            <a:r>
              <a:rPr lang="en-US" b="1" dirty="0" smtClean="0"/>
              <a:t>  ( Two parameters to be Learned )</a:t>
            </a:r>
          </a:p>
          <a:p>
            <a:r>
              <a:rPr lang="en-US" dirty="0"/>
              <a:t> </a:t>
            </a:r>
            <a:r>
              <a:rPr lang="en-US" dirty="0" smtClean="0"/>
              <a:t>It do so by iteratively minimizing the </a:t>
            </a:r>
            <a:r>
              <a:rPr lang="en-US" b="1" dirty="0" smtClean="0"/>
              <a:t>Cost Function </a:t>
            </a:r>
            <a:r>
              <a:rPr lang="en-US" dirty="0" smtClean="0"/>
              <a:t>or </a:t>
            </a:r>
            <a:r>
              <a:rPr lang="en-US" b="1" dirty="0" smtClean="0"/>
              <a:t>Error Function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Cost Function </a:t>
            </a:r>
            <a:r>
              <a:rPr lang="en-US" dirty="0" smtClean="0"/>
              <a:t>is the difference between </a:t>
            </a:r>
            <a:r>
              <a:rPr lang="en-US" b="1" dirty="0" smtClean="0"/>
              <a:t>Actual Output </a:t>
            </a:r>
            <a:r>
              <a:rPr lang="en-US" dirty="0" smtClean="0"/>
              <a:t>and </a:t>
            </a:r>
            <a:r>
              <a:rPr lang="en-US" b="1" dirty="0" smtClean="0"/>
              <a:t>Predicted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ACKNOWLEDGEMENTS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would like to pay my humble gratitude to the </a:t>
            </a:r>
            <a:r>
              <a:rPr lang="en-US" b="1" dirty="0" smtClean="0"/>
              <a:t>True Mentors </a:t>
            </a:r>
            <a:r>
              <a:rPr lang="en-US" dirty="0" smtClean="0"/>
              <a:t>for me!</a:t>
            </a:r>
          </a:p>
          <a:p>
            <a:pPr marL="285750" indent="-285750"/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Tahir</a:t>
            </a:r>
            <a:r>
              <a:rPr lang="en-US" dirty="0" smtClean="0"/>
              <a:t> Syed</a:t>
            </a:r>
          </a:p>
          <a:p>
            <a:pPr marL="285750" indent="-285750"/>
            <a:r>
              <a:rPr lang="en-US" dirty="0" err="1" smtClean="0"/>
              <a:t>Sadaf</a:t>
            </a:r>
            <a:r>
              <a:rPr lang="en-US" dirty="0" smtClean="0"/>
              <a:t> </a:t>
            </a:r>
            <a:r>
              <a:rPr lang="en-US" dirty="0" err="1" smtClean="0"/>
              <a:t>Behlim</a:t>
            </a:r>
            <a:endParaRPr lang="en-US" dirty="0"/>
          </a:p>
          <a:p>
            <a:pPr marL="285750" indent="-285750"/>
            <a:r>
              <a:rPr lang="en-US" dirty="0" smtClean="0"/>
              <a:t>Muhammad </a:t>
            </a:r>
            <a:r>
              <a:rPr lang="en-US" dirty="0" err="1" smtClean="0"/>
              <a:t>Suleman</a:t>
            </a:r>
            <a:endParaRPr lang="en-US" dirty="0" smtClean="0"/>
          </a:p>
          <a:p>
            <a:pPr marL="285750" indent="-285750"/>
            <a:r>
              <a:rPr lang="en-US" dirty="0" err="1" smtClean="0"/>
              <a:t>Yameen</a:t>
            </a:r>
            <a:r>
              <a:rPr lang="en-US" smtClean="0"/>
              <a:t> Malik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5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Programming Experience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High School Maths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Enthusiasm for Artificial Intelligence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To give students a high level overview of Machine Learning!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 smtClean="0"/>
              <a:t>It will be helpful for the students to understand Deep learning after having this crash course!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Materials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Introduction and Definition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Types of Machine Learning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Some Terminologies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Linear Regression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Live Demo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	Introduction &amp; Definition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What is 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Artificial Intelligence is the science of making things smart! It can be defined            as : “</a:t>
            </a:r>
            <a:r>
              <a:rPr lang="en-US" b="1" dirty="0" smtClean="0"/>
              <a:t>Human Intelligence exhibited by Machines</a:t>
            </a:r>
            <a:r>
              <a:rPr lang="en-US" dirty="0" smtClean="0"/>
              <a:t>”</a:t>
            </a:r>
          </a:p>
          <a:p>
            <a:pPr marL="285750" indent="-285750"/>
            <a:r>
              <a:rPr lang="en-US" dirty="0" smtClean="0"/>
              <a:t>Machine Learning can be defined as :</a:t>
            </a:r>
            <a:r>
              <a:rPr lang="en-US" dirty="0"/>
              <a:t> </a:t>
            </a:r>
            <a:r>
              <a:rPr lang="en-US" dirty="0" smtClean="0"/>
              <a:t>“ An approach to achieve AI through systems that can learn from experience to find patterns in a set of data”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marL="285750" indent="-285750"/>
            <a:r>
              <a:rPr lang="en-US" dirty="0" smtClean="0">
                <a:sym typeface="Wingdings" pitchFamily="2" charset="2"/>
              </a:rPr>
              <a:t>Arthur Samuel defines ML as : </a:t>
            </a:r>
            <a:r>
              <a:rPr lang="en-US" dirty="0">
                <a:sym typeface="Wingdings" pitchFamily="2" charset="2"/>
              </a:rPr>
              <a:t>“"Field of study that gives computers the ability to learn without being explicitly </a:t>
            </a:r>
            <a:r>
              <a:rPr lang="en-US" dirty="0" smtClean="0">
                <a:sym typeface="Wingdings" pitchFamily="2" charset="2"/>
              </a:rPr>
              <a:t>programmed“. 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3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Human Learning and     	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57550"/>
            <a:ext cx="8222100" cy="432900"/>
          </a:xfrm>
        </p:spPr>
        <p:txBody>
          <a:bodyPr/>
          <a:lstStyle/>
          <a:p>
            <a:pPr algn="ctr"/>
            <a:r>
              <a:rPr lang="en-US" sz="4000" dirty="0" smtClean="0"/>
              <a:t>	Learn through </a:t>
            </a:r>
            <a:r>
              <a:rPr lang="en-US" sz="4000" b="1" dirty="0" smtClean="0"/>
              <a:t>Data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15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for these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worries!</a:t>
            </a:r>
          </a:p>
          <a:p>
            <a:r>
              <a:rPr lang="en-US" dirty="0" smtClean="0"/>
              <a:t>Machine Learning will help us!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 Object Recognition</a:t>
            </a:r>
          </a:p>
          <a:p>
            <a:r>
              <a:rPr lang="en-US" dirty="0"/>
              <a:t> Speech Recognition</a:t>
            </a:r>
          </a:p>
          <a:p>
            <a:r>
              <a:rPr lang="en-US" dirty="0"/>
              <a:t> Natural Language Processing</a:t>
            </a:r>
          </a:p>
          <a:p>
            <a:r>
              <a:rPr lang="en-US" dirty="0"/>
              <a:t> Translation</a:t>
            </a:r>
          </a:p>
          <a:p>
            <a:r>
              <a:rPr lang="en-US" dirty="0"/>
              <a:t> Generation of 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606</Words>
  <Application>Microsoft Office PowerPoint</Application>
  <PresentationFormat>On-screen Show (16:9)</PresentationFormat>
  <Paragraphs>108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Roboto</vt:lpstr>
      <vt:lpstr>Wingdings</vt:lpstr>
      <vt:lpstr>Material</vt:lpstr>
      <vt:lpstr> Machine Learning  Crash Course</vt:lpstr>
      <vt:lpstr>DISCLAIMER!</vt:lpstr>
      <vt:lpstr>Audience</vt:lpstr>
      <vt:lpstr>Objective</vt:lpstr>
      <vt:lpstr>Materials</vt:lpstr>
      <vt:lpstr> Introduction &amp; Definition</vt:lpstr>
      <vt:lpstr>  What is Machine Learning</vt:lpstr>
      <vt:lpstr>    Human Learning and      Machine Learning</vt:lpstr>
      <vt:lpstr>Write a Program for these ?</vt:lpstr>
      <vt:lpstr> Examples of Machine    Learning Tasks</vt:lpstr>
      <vt:lpstr>   Object Detection</vt:lpstr>
      <vt:lpstr>   Face Tagging</vt:lpstr>
      <vt:lpstr>  Language Translation</vt:lpstr>
      <vt:lpstr>  Brain Tumor Detection</vt:lpstr>
      <vt:lpstr> Types Of Machine      Learning</vt:lpstr>
      <vt:lpstr>Supervised Learning</vt:lpstr>
      <vt:lpstr> Supervised Learning</vt:lpstr>
      <vt:lpstr> Regression &amp; Classification</vt:lpstr>
      <vt:lpstr>Un-Supervised Learning</vt:lpstr>
      <vt:lpstr>Un-Supervised Learning</vt:lpstr>
      <vt:lpstr>Important Terminologies</vt:lpstr>
      <vt:lpstr>Training Data and Testing Data</vt:lpstr>
      <vt:lpstr>Training Data and Testing Data</vt:lpstr>
      <vt:lpstr>Other Terminologies</vt:lpstr>
      <vt:lpstr>Data Set </vt:lpstr>
      <vt:lpstr>Problem Statement</vt:lpstr>
      <vt:lpstr>HELLO WORLD OF ML!  LINEAR REGRESSION</vt:lpstr>
      <vt:lpstr>What is Linear Regression</vt:lpstr>
      <vt:lpstr>  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 Crash Course</dc:title>
  <cp:lastModifiedBy>zaid</cp:lastModifiedBy>
  <cp:revision>19</cp:revision>
  <dcterms:modified xsi:type="dcterms:W3CDTF">2018-01-09T12:25:52Z</dcterms:modified>
</cp:coreProperties>
</file>