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2" r:id="rId9"/>
    <p:sldId id="263" r:id="rId10"/>
    <p:sldId id="265" r:id="rId11"/>
    <p:sldId id="264"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a:t>Heart Attack Prediction System </a:t>
            </a:r>
            <a:endParaRPr lang="en-US" b="1"/>
          </a:p>
        </p:txBody>
      </p:sp>
      <p:sp>
        <p:nvSpPr>
          <p:cNvPr id="3" name="Subtitle 2"/>
          <p:cNvSpPr>
            <a:spLocks noGrp="1"/>
          </p:cNvSpPr>
          <p:nvPr>
            <p:ph type="subTitle" idx="1"/>
          </p:nvPr>
        </p:nvSpPr>
        <p:spPr>
          <a:xfrm>
            <a:off x="1171575" y="3701415"/>
            <a:ext cx="7393305" cy="1878965"/>
          </a:xfrm>
        </p:spPr>
        <p:txBody>
          <a:bodyPr/>
          <a:p>
            <a:pPr algn="l">
              <a:lnSpc>
                <a:spcPct val="10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Project PPT by:-</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lnSpc>
                <a:spcPct val="10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Mohd Haris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lnSpc>
                <a:spcPct val="10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2018-310-084</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algn="l">
              <a:lnSpc>
                <a:spcPct val="100000"/>
              </a:lnSpc>
            </a:pPr>
            <a:r>
              <a:rPr lang="en-US" sz="2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sym typeface="+mn-ea"/>
              </a:rPr>
              <a:t>Under the supervision of </a:t>
            </a:r>
            <a:endParaRPr lang="en-IN" sz="2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l">
              <a:lnSpc>
                <a:spcPct val="100000"/>
              </a:lnSpc>
            </a:pPr>
            <a:r>
              <a:rPr lang="en-US" sz="2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sym typeface="+mn-ea"/>
              </a:rPr>
              <a:t>PROF. Gautami Tripathi</a:t>
            </a:r>
            <a:endParaRPr lang="en-IN" sz="2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l">
              <a:lnSpc>
                <a:spcPct val="100000"/>
              </a:lnSpc>
            </a:pP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5409565"/>
          </a:xfrm>
        </p:spPr>
        <p:txBody>
          <a:bodyPr/>
          <a:p>
            <a:r>
              <a:rPr lang="en-US" sz="7000">
                <a:gradFill>
                  <a:gsLst>
                    <a:gs pos="21000">
                      <a:srgbClr val="53575C"/>
                    </a:gs>
                    <a:gs pos="88000">
                      <a:srgbClr val="C5C7CA"/>
                    </a:gs>
                  </a:gsLst>
                  <a:lin ang="5400000"/>
                </a:gradFill>
                <a:effectLst/>
              </a:rPr>
              <a:t>THANK YOU</a:t>
            </a:r>
            <a:endParaRPr lang="en-US" sz="7000">
              <a:gradFill>
                <a:gsLst>
                  <a:gs pos="21000">
                    <a:srgbClr val="53575C"/>
                  </a:gs>
                  <a:gs pos="88000">
                    <a:srgbClr val="C5C7CA"/>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pitchFamily="18" charset="0"/>
                <a:cs typeface="Times New Roman" panose="02020603050405020304" pitchFamily="18" charset="0"/>
              </a:rPr>
              <a:t>OBJECTIVE</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10360"/>
            <a:ext cx="10972800" cy="4525963"/>
          </a:xfrm>
        </p:spPr>
        <p:txBody>
          <a:bodyPr/>
          <a:p>
            <a:endParaRPr lang="en-US" sz="1700">
              <a:latin typeface="Times New Roman" panose="02020603050405020304" pitchFamily="18" charset="0"/>
              <a:cs typeface="Times New Roman" panose="02020603050405020304" pitchFamily="18" charset="0"/>
            </a:endParaRPr>
          </a:p>
          <a:p>
            <a:pPr marL="0" indent="0" algn="ctr">
              <a:buNone/>
            </a:pPr>
            <a:r>
              <a:rPr lang="en-US" sz="2200" b="1">
                <a:latin typeface="Times New Roman" panose="02020603050405020304" pitchFamily="18" charset="0"/>
                <a:cs typeface="Times New Roman" panose="02020603050405020304" pitchFamily="18" charset="0"/>
              </a:rPr>
              <a:t>Main Objective</a:t>
            </a:r>
            <a:endParaRPr lang="en-US" sz="2200">
              <a:latin typeface="Times New Roman" panose="02020603050405020304" pitchFamily="18" charset="0"/>
              <a:cs typeface="Times New Roman" panose="02020603050405020304" pitchFamily="18" charset="0"/>
            </a:endParaRPr>
          </a:p>
          <a:p>
            <a:pPr marL="0" indent="0" algn="ctr">
              <a:buNone/>
            </a:pP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The main objective of this is to predict heart attack by analyzing medical data set with the help of deep learning and neural network model. </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Heart Attack Prediction System aims to exploit data mining techniques on medical data set to assist in the prediction of the heart diseases.</a:t>
            </a:r>
            <a:endParaRPr lang="en-US" sz="1700">
              <a:latin typeface="Times New Roman" panose="02020603050405020304" pitchFamily="18" charset="0"/>
              <a:cs typeface="Times New Roman" panose="02020603050405020304" pitchFamily="18" charset="0"/>
            </a:endParaRPr>
          </a:p>
          <a:p>
            <a:pPr marL="0" indent="0" algn="ctr">
              <a:buNone/>
            </a:pPr>
            <a:r>
              <a:rPr lang="en-US" sz="2200" b="1">
                <a:latin typeface="Times New Roman" panose="02020603050405020304" pitchFamily="18" charset="0"/>
                <a:cs typeface="Times New Roman" panose="02020603050405020304" pitchFamily="18" charset="0"/>
              </a:rPr>
              <a:t>Specific Objective</a:t>
            </a:r>
            <a:br>
              <a:rPr lang="en-US" sz="2200" b="1">
                <a:latin typeface="Times New Roman" panose="02020603050405020304" pitchFamily="18" charset="0"/>
                <a:cs typeface="Times New Roman" panose="02020603050405020304" pitchFamily="18" charset="0"/>
              </a:rPr>
            </a:br>
            <a:endParaRPr lang="en-US" sz="2200" b="1">
              <a:latin typeface="Times New Roman" panose="02020603050405020304" pitchFamily="18" charset="0"/>
              <a:cs typeface="Times New Roman" panose="02020603050405020304" pitchFamily="18" charset="0"/>
            </a:endParaRPr>
          </a:p>
          <a:p>
            <a:pPr marL="0" indent="0" algn="l">
              <a:buNone/>
            </a:pPr>
            <a:r>
              <a:rPr lang="en-US" sz="1600">
                <a:latin typeface="Times New Roman" panose="02020603050405020304" pitchFamily="18" charset="0"/>
                <a:cs typeface="Times New Roman" panose="02020603050405020304" pitchFamily="18" charset="0"/>
              </a:rPr>
              <a:t>• Provides new approach to concealed patterns in the data.</a:t>
            </a:r>
            <a:endParaRPr lang="en-US" sz="1600">
              <a:latin typeface="Times New Roman" panose="02020603050405020304" pitchFamily="18" charset="0"/>
              <a:cs typeface="Times New Roman" panose="02020603050405020304" pitchFamily="18" charset="0"/>
            </a:endParaRPr>
          </a:p>
          <a:p>
            <a:pPr marL="0" indent="0" algn="l">
              <a:buNone/>
            </a:pPr>
            <a:r>
              <a:rPr lang="en-US" sz="1600">
                <a:latin typeface="Times New Roman" panose="02020603050405020304" pitchFamily="18" charset="0"/>
                <a:cs typeface="Times New Roman" panose="02020603050405020304" pitchFamily="18" charset="0"/>
              </a:rPr>
              <a:t>• Helps avoid human bias.</a:t>
            </a:r>
            <a:endParaRPr lang="en-US" sz="1600">
              <a:latin typeface="Times New Roman" panose="02020603050405020304" pitchFamily="18" charset="0"/>
              <a:cs typeface="Times New Roman" panose="02020603050405020304" pitchFamily="18" charset="0"/>
            </a:endParaRPr>
          </a:p>
          <a:p>
            <a:pPr marL="0" indent="0" algn="l">
              <a:buNone/>
            </a:pPr>
            <a:r>
              <a:rPr lang="en-US" sz="1600">
                <a:latin typeface="Times New Roman" panose="02020603050405020304" pitchFamily="18" charset="0"/>
                <a:cs typeface="Times New Roman" panose="02020603050405020304" pitchFamily="18" charset="0"/>
              </a:rPr>
              <a:t>• Reduce the cost of medical tests.</a:t>
            </a:r>
            <a:endParaRPr lang="en-US" sz="1600">
              <a:latin typeface="Times New Roman" panose="02020603050405020304" pitchFamily="18" charset="0"/>
              <a:cs typeface="Times New Roman" panose="02020603050405020304" pitchFamily="18" charset="0"/>
            </a:endParaRPr>
          </a:p>
          <a:p>
            <a:pPr marL="0" indent="0" algn="l">
              <a:buNone/>
            </a:pPr>
            <a:endParaRPr lang="en-US" sz="1600">
              <a:latin typeface="Times New Roman" panose="02020603050405020304" pitchFamily="18" charset="0"/>
              <a:cs typeface="Times New Roman" panose="02020603050405020304" pitchFamily="18" charset="0"/>
            </a:endParaRPr>
          </a:p>
          <a:p>
            <a:pPr marL="0" indent="0" algn="l">
              <a:buNone/>
            </a:pPr>
            <a:endParaRPr lang="en-US" sz="1600">
              <a:latin typeface="Times New Roman" panose="02020603050405020304" pitchFamily="18" charset="0"/>
              <a:cs typeface="Times New Roman" panose="02020603050405020304" pitchFamily="18" charset="0"/>
            </a:endParaRPr>
          </a:p>
          <a:p>
            <a:pPr marL="0" indent="0" algn="l">
              <a:buNone/>
            </a:pP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pitchFamily="18" charset="0"/>
                <a:cs typeface="Times New Roman" panose="02020603050405020304" pitchFamily="18" charset="0"/>
              </a:rPr>
              <a:t>INTRODUCTION</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sz="1600">
                <a:latin typeface="Times New Roman" panose="02020603050405020304" pitchFamily="18" charset="0"/>
                <a:cs typeface="Times New Roman" panose="02020603050405020304" pitchFamily="18" charset="0"/>
              </a:rPr>
              <a:t>Data mining is the process of finding previously unknown patterns and trends in databases and using that information to build predictive models.</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Data mining combines statistical analysis, machine learning, and database technology to extract hidden patterns and relationships from large databases</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Heart Attack has been the leading cause of death in various countries.</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In India mo</a:t>
            </a:r>
            <a:r>
              <a:rPr lang="en-US" sz="1600">
                <a:latin typeface="Times New Roman" panose="02020603050405020304" pitchFamily="18" charset="0"/>
                <a:cs typeface="Times New Roman" panose="02020603050405020304" pitchFamily="18" charset="0"/>
                <a:sym typeface="+mn-ea"/>
              </a:rPr>
              <a:t>re than 10 million cases per year are observed.</a:t>
            </a:r>
            <a:endParaRPr lang="en-US" sz="1600">
              <a:latin typeface="Times New Roman" panose="02020603050405020304" pitchFamily="18" charset="0"/>
              <a:cs typeface="Times New Roman" panose="02020603050405020304" pitchFamily="18" charset="0"/>
              <a:sym typeface="+mn-ea"/>
            </a:endParaRPr>
          </a:p>
          <a:p>
            <a:endParaRPr lang="en-US" sz="1600">
              <a:latin typeface="Times New Roman" panose="02020603050405020304" pitchFamily="18" charset="0"/>
              <a:cs typeface="Times New Roman" panose="02020603050405020304" pitchFamily="18" charset="0"/>
              <a:sym typeface="+mn-ea"/>
            </a:endParaRPr>
          </a:p>
          <a:p>
            <a:r>
              <a:rPr lang="en-US" sz="1600">
                <a:latin typeface="Times New Roman" panose="02020603050405020304" pitchFamily="18" charset="0"/>
                <a:cs typeface="Times New Roman" panose="02020603050405020304" pitchFamily="18" charset="0"/>
                <a:sym typeface="+mn-ea"/>
              </a:rPr>
              <a:t>Diagnosis is a complicated and important task that must be performed accurately and efficiently </a:t>
            </a:r>
            <a:endParaRPr lang="en-US" sz="1600">
              <a:latin typeface="Times New Roman" panose="02020603050405020304" pitchFamily="18" charset="0"/>
              <a:cs typeface="Times New Roman" panose="02020603050405020304" pitchFamily="18" charset="0"/>
              <a:sym typeface="+mn-ea"/>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 diagnosis is often made based on the doctor's experience and knowledge.</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This leads to undesirable results and excessive medical costs in treating patients, so an automated medical diagnostic system would be extremely beneficial.</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Description of data attributes</a:t>
            </a:r>
            <a:endParaRPr lang="en-US"/>
          </a:p>
        </p:txBody>
      </p:sp>
      <p:sp>
        <p:nvSpPr>
          <p:cNvPr id="3" name="Content Placeholder 2"/>
          <p:cNvSpPr>
            <a:spLocks noGrp="1"/>
          </p:cNvSpPr>
          <p:nvPr>
            <p:ph idx="1"/>
          </p:nvPr>
        </p:nvSpPr>
        <p:spPr/>
        <p:txBody>
          <a:bodyPr/>
          <a:p>
            <a:pPr marL="0" indent="0">
              <a:buNone/>
            </a:pPr>
            <a:r>
              <a:rPr lang="en-US" sz="1600">
                <a:latin typeface="Times New Roman" panose="02020603050405020304" pitchFamily="18" charset="0"/>
                <a:cs typeface="Times New Roman" panose="02020603050405020304" pitchFamily="18" charset="0"/>
              </a:rPr>
              <a:t>1.Age : Age in years </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2.Sex: Sex (0 : Female, 1: Male)</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3.Cp: Chest pain (1 = typical angina; 2 = atypical angina; 3 = non-anginal pain; 4 = asymptomatic)</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4.Trtbps: Resting blood pressure</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5.Chol: Serum cholestoral in mg/dl</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6.Bs: Fasting blood sugar &gt; 120 mg/dl (1 = true; 0 = false)</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7.Restecg: Resting electrocardiographic results (0 = normal; 1 = having ST-T; 2 = hypertrophy)</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8.Thalachh: Maximum heart rate achieved</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9.Exng: Exercise induced angina (1 = yes; 0 = no)</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10.Oldpeak: ST depression induced by exercise relative to rest</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11.Slp: The slope of the peak exercise ST segment (1 = upsloping; 2 = flat; 3 = downsloping)</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12.Caa: The number of major vessels (0-3) colored by flourosopy</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13.Thall : 3 = normal; 6 = fixed defect; 7 = reversable defect</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14.Output : The predicted attribute - diagnosis of heart disease (0= less chance of heart attack 1= more chance of heart attack)</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pitchFamily="18" charset="0"/>
                <a:cs typeface="Times New Roman" panose="02020603050405020304" pitchFamily="18" charset="0"/>
              </a:rPr>
              <a:t>Proposed Architecture</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0"/>
            <a:ext cx="10972800" cy="4772660"/>
          </a:xfrm>
        </p:spPr>
        <p:txBody>
          <a:bodyPr/>
          <a:p>
            <a:r>
              <a:rPr lang="en-US" sz="1600">
                <a:latin typeface="Times New Roman" panose="02020603050405020304" pitchFamily="18" charset="0"/>
                <a:cs typeface="Times New Roman" panose="02020603050405020304" pitchFamily="18" charset="0"/>
              </a:rPr>
              <a:t>In this system we are implementing an effective heart attack prediction system using Neural Network Model.</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 data is provided in CSV file.</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Then we will plot the data on graphs and then balance the unbalanced labels by using over- resampling method.</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After resampling method, we use the z-normalization technique in order to scale the values. So that the variance in one and the standard deviation is 0.</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Then the cross-validation technique is used to test the effectiveness of machine learning models.</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The data is then split into the proportions of 80% train and 20% test.</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After that algorithms is applied which is sequential neural network model.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we will have results with promising accuracy.</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pitchFamily="18" charset="0"/>
                <a:cs typeface="Times New Roman" panose="02020603050405020304" pitchFamily="18" charset="0"/>
              </a:rPr>
              <a:t>Visualization of Data</a:t>
            </a:r>
            <a:endParaRPr lang="en-US" sz="3600" b="1">
              <a:latin typeface="Times New Roman" panose="02020603050405020304" pitchFamily="18" charset="0"/>
              <a:cs typeface="Times New Roman" panose="02020603050405020304" pitchFamily="18" charset="0"/>
            </a:endParaRPr>
          </a:p>
        </p:txBody>
      </p:sp>
      <p:pic>
        <p:nvPicPr>
          <p:cNvPr id="4" name="Content Placeholder 3" descr="data visualization"/>
          <p:cNvPicPr>
            <a:picLocks noChangeAspect="1"/>
          </p:cNvPicPr>
          <p:nvPr>
            <p:ph sz="half" idx="1"/>
          </p:nvPr>
        </p:nvPicPr>
        <p:blipFill>
          <a:blip r:embed="rId1"/>
          <a:stretch>
            <a:fillRect/>
          </a:stretch>
        </p:blipFill>
        <p:spPr>
          <a:xfrm>
            <a:off x="959485" y="1600200"/>
            <a:ext cx="4684395" cy="4526280"/>
          </a:xfrm>
          <a:prstGeom prst="rect">
            <a:avLst/>
          </a:prstGeom>
        </p:spPr>
      </p:pic>
      <p:sp>
        <p:nvSpPr>
          <p:cNvPr id="7" name="Text Box 6"/>
          <p:cNvSpPr txBox="1"/>
          <p:nvPr/>
        </p:nvSpPr>
        <p:spPr>
          <a:xfrm>
            <a:off x="5891530" y="1488440"/>
            <a:ext cx="5955665" cy="275590"/>
          </a:xfrm>
          <a:prstGeom prst="rect">
            <a:avLst/>
          </a:prstGeom>
          <a:noFill/>
        </p:spPr>
        <p:txBody>
          <a:bodyPr wrap="square" rtlCol="0">
            <a:spAutoFit/>
          </a:bodyPr>
          <a:p>
            <a:pPr algn="ctr"/>
            <a:r>
              <a:rPr lang="en-US" altLang="zh-CN" sz="12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Heat map for attribute</a:t>
            </a:r>
            <a:endParaRPr lang="en-US" altLang="zh-CN" sz="120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8" name="Content Placeholder 7" descr="heat map"/>
          <p:cNvPicPr>
            <a:picLocks noChangeAspect="1"/>
          </p:cNvPicPr>
          <p:nvPr>
            <p:ph sz="half" idx="2"/>
          </p:nvPr>
        </p:nvPicPr>
        <p:blipFill>
          <a:blip r:embed="rId2"/>
          <a:stretch>
            <a:fillRect/>
          </a:stretch>
        </p:blipFill>
        <p:spPr>
          <a:xfrm>
            <a:off x="7016750" y="1828800"/>
            <a:ext cx="3829685" cy="3926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sym typeface="+mn-ea"/>
              </a:rPr>
              <a:t>Neural Network Model</a:t>
            </a:r>
            <a:endParaRPr lang="en-US">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609600" y="1600200"/>
            <a:ext cx="11346180" cy="4526280"/>
          </a:xfrm>
        </p:spPr>
        <p:txBody>
          <a:bodyPr/>
          <a:p>
            <a:pPr marL="0" indent="0" algn="ctr">
              <a:buNone/>
            </a:pP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A sequential neural network model is used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We have different fully connected layers that are the size of 32,64,128,128, and 1 respectively.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 model is compiled using adam optimizer, loss function and accuracy metric. We benefited from the early-stopping function to stop training when accuracy is not improved 20 consecutive times.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We reduced the leaning rate when a metric has stopped improving 5 consecutive times.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For the fitting model,  28 batch size and 200 epochs is used. Also, the model evaluated the test data.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The accuracy achieved is 92 % .</a:t>
            </a: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pic>
        <p:nvPicPr>
          <p:cNvPr id="5" name="Picture 4" descr="Screenshot 2021-07-16 165040"/>
          <p:cNvPicPr>
            <a:picLocks noChangeAspect="1"/>
          </p:cNvPicPr>
          <p:nvPr/>
        </p:nvPicPr>
        <p:blipFill>
          <a:blip r:embed="rId1"/>
          <a:stretch>
            <a:fillRect/>
          </a:stretch>
        </p:blipFill>
        <p:spPr>
          <a:xfrm>
            <a:off x="3957955" y="5856605"/>
            <a:ext cx="4276090" cy="269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Times New Roman" panose="02020603050405020304" pitchFamily="18" charset="0"/>
                <a:cs typeface="Times New Roman" panose="02020603050405020304" pitchFamily="18" charset="0"/>
              </a:rPr>
              <a:t>Scope and Limitation</a:t>
            </a:r>
            <a:endParaRPr 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600200"/>
            <a:ext cx="5384800" cy="4525963"/>
          </a:xfrm>
        </p:spPr>
        <p:txBody>
          <a:bodyPr/>
          <a:p>
            <a:pPr marL="0" indent="0" algn="ctr">
              <a:buNone/>
            </a:pPr>
            <a:r>
              <a:rPr lang="en-US" sz="2200" b="1">
                <a:latin typeface="Times New Roman" panose="02020603050405020304" pitchFamily="18" charset="0"/>
                <a:cs typeface="Times New Roman" panose="02020603050405020304" pitchFamily="18" charset="0"/>
              </a:rPr>
              <a:t>Scope</a:t>
            </a:r>
            <a:endParaRPr lang="en-US" sz="2200">
              <a:latin typeface="Times New Roman" panose="02020603050405020304" pitchFamily="18" charset="0"/>
              <a:cs typeface="Times New Roman" panose="02020603050405020304" pitchFamily="18" charset="0"/>
            </a:endParaRPr>
          </a:p>
          <a:p>
            <a:pPr marL="0" indent="0" algn="ctr">
              <a:buNone/>
            </a:pPr>
            <a:endParaRPr lang="en-US" sz="2200">
              <a:latin typeface="Times New Roman" panose="02020603050405020304" pitchFamily="18" charset="0"/>
              <a:cs typeface="Times New Roman" panose="02020603050405020304" pitchFamily="18" charset="0"/>
            </a:endParaRPr>
          </a:p>
          <a:p>
            <a:pPr marL="0" indent="0" algn="just">
              <a:buNone/>
            </a:pPr>
            <a:r>
              <a:rPr lang="en-US" sz="1600">
                <a:latin typeface="Times New Roman" panose="02020603050405020304" pitchFamily="18" charset="0"/>
                <a:cs typeface="Times New Roman" panose="02020603050405020304" pitchFamily="18" charset="0"/>
              </a:rPr>
              <a:t>Integrating clinical decision support into computerized patient records could reduce medical errors, improve patient safety, reduce undesirable deviations in practice, and improve patient outcomes, and improve the quality of clinical decisions.</a:t>
            </a:r>
            <a:endParaRPr lang="en-US" sz="16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p>
            <a:pPr marL="0" indent="0" algn="ctr">
              <a:buNone/>
            </a:pPr>
            <a:r>
              <a:rPr lang="en-US" sz="2200" b="1">
                <a:latin typeface="Times New Roman" panose="02020603050405020304" pitchFamily="18" charset="0"/>
                <a:cs typeface="Times New Roman" panose="02020603050405020304" pitchFamily="18" charset="0"/>
              </a:rPr>
              <a:t>Limitation</a:t>
            </a:r>
            <a:endParaRPr lang="en-US" sz="2200" b="1">
              <a:latin typeface="Times New Roman" panose="02020603050405020304" pitchFamily="18" charset="0"/>
              <a:cs typeface="Times New Roman" panose="02020603050405020304" pitchFamily="18" charset="0"/>
            </a:endParaRPr>
          </a:p>
          <a:p>
            <a:pPr marL="0" indent="0" algn="ctr">
              <a:buNone/>
            </a:pPr>
            <a:endParaRPr lang="en-US" sz="2200" b="1">
              <a:latin typeface="Times New Roman" panose="02020603050405020304" pitchFamily="18" charset="0"/>
              <a:cs typeface="Times New Roman" panose="02020603050405020304" pitchFamily="18" charset="0"/>
            </a:endParaRPr>
          </a:p>
          <a:p>
            <a:pPr marL="0" indent="0" algn="just">
              <a:buNone/>
            </a:pPr>
            <a:r>
              <a:rPr lang="en-US" sz="1600">
                <a:latin typeface="Times New Roman" panose="02020603050405020304" pitchFamily="18" charset="0"/>
                <a:cs typeface="Times New Roman" panose="02020603050405020304" pitchFamily="18" charset="0"/>
              </a:rPr>
              <a:t>Medical diagnosis is considered an important but complex task that must be performed accurately and efficiently; automation would be very beneficial. Clinical decisions are often made based on the intuition and experience of the clinician, rather than the knowledge-rich data hidden in that practice. Data extraction has the potential to create a knowledge environment that can help significantly improve the quality of clinical decisions.</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4478"/>
            <a:ext cx="10972800" cy="1143000"/>
          </a:xfrm>
        </p:spPr>
        <p:txBody>
          <a:bodyPr/>
          <a:p>
            <a:r>
              <a:rPr lang="en-US"/>
              <a:t>References</a:t>
            </a:r>
            <a:endParaRPr lang="en-US"/>
          </a:p>
        </p:txBody>
      </p:sp>
      <p:sp>
        <p:nvSpPr>
          <p:cNvPr id="3" name="Content Placeholder 2"/>
          <p:cNvSpPr>
            <a:spLocks noGrp="1"/>
          </p:cNvSpPr>
          <p:nvPr>
            <p:ph sz="half" idx="1"/>
          </p:nvPr>
        </p:nvSpPr>
        <p:spPr>
          <a:xfrm>
            <a:off x="681355" y="1662430"/>
            <a:ext cx="11007725" cy="4721225"/>
          </a:xfrm>
        </p:spPr>
        <p:txBody>
          <a:bodyPr/>
          <a:p>
            <a:r>
              <a:rPr lang="en-US" sz="1600">
                <a:latin typeface="Times New Roman" panose="02020603050405020304" pitchFamily="18" charset="0"/>
                <a:cs typeface="Times New Roman" panose="02020603050405020304" pitchFamily="18" charset="0"/>
              </a:rPr>
              <a:t>Cutsuridis, V. and Perantonis, S., 2006. A neural network model of Parkinson's disease bradykinesia. Neural Network</a:t>
            </a:r>
            <a:endParaRPr lang="en-US" sz="1600">
              <a:latin typeface="Times New Roman" panose="02020603050405020304" pitchFamily="18" charset="0"/>
              <a:cs typeface="Times New Roman" panose="02020603050405020304" pitchFamily="18" charset="0"/>
            </a:endParaRPr>
          </a:p>
          <a:p>
            <a:pPr marL="0" indent="0">
              <a:buNone/>
            </a:pP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Wang, N., Chen, J., Xiao, H., Wu, L., Jiang, H. and Zhou, Y., 2019. Application of  neural network model in diagnosis of Alzheimer’s disease. BMC neurology, 19(1), pp.1-8.s, 19(4), pp.354-374.</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https://archive.ics.uci.edu/ml/datasets/Heart+Disease.</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Presentation</Application>
  <PresentationFormat>Widescreen</PresentationFormat>
  <Paragraphs>118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 New Roman</vt:lpstr>
      <vt:lpstr>Microsoft YaHei</vt:lpstr>
      <vt:lpstr>Arial Unicode MS</vt:lpstr>
      <vt:lpstr>Calibri</vt:lpstr>
      <vt:lpstr>Business Cooperate</vt:lpstr>
      <vt:lpstr>Heart Attack Prediction System </vt:lpstr>
      <vt:lpstr>OBJECTIVE</vt:lpstr>
      <vt:lpstr>INTRODUCTION</vt:lpstr>
      <vt:lpstr>Description of data attributes</vt:lpstr>
      <vt:lpstr>Proposed Architecture</vt:lpstr>
      <vt:lpstr>Visualization of Data</vt:lpstr>
      <vt:lpstr>Neural Network Model</vt:lpstr>
      <vt:lpstr>Scope and Limitation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 System </dc:title>
  <dc:creator>91995</dc:creator>
  <cp:lastModifiedBy>91995</cp:lastModifiedBy>
  <cp:revision>5</cp:revision>
  <dcterms:created xsi:type="dcterms:W3CDTF">2021-08-01T15:59:00Z</dcterms:created>
  <dcterms:modified xsi:type="dcterms:W3CDTF">2021-08-02T10:45:08Z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