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315" r:id="rId4"/>
    <p:sldId id="317" r:id="rId5"/>
    <p:sldId id="316" r:id="rId6"/>
    <p:sldId id="320" r:id="rId7"/>
    <p:sldId id="318" r:id="rId8"/>
    <p:sldId id="319" r:id="rId9"/>
    <p:sldId id="295" r:id="rId10"/>
    <p:sldId id="310" r:id="rId11"/>
    <p:sldId id="299" r:id="rId12"/>
    <p:sldId id="257" r:id="rId13"/>
  </p:sldIdLst>
  <p:sldSz cx="12192000" cy="6858000"/>
  <p:notesSz cx="6858000" cy="9144000"/>
  <p:defaultTextStyle>
    <a:defPPr>
      <a:defRPr lang="en-S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38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FCA46-1A69-44D2-88F6-AEC292FA8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75361-0692-4FC9-8B73-9B95D3A28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752E4-13C9-465A-A9A1-2BBF8E22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829D-5D45-4CCB-BC29-BBE4DE183E87}" type="datetimeFigureOut">
              <a:rPr lang="en-SX" smtClean="0"/>
              <a:t>10/01/2020</a:t>
            </a:fld>
            <a:endParaRPr lang="en-S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89E45-5C35-4101-A4C1-790E99B5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FB542-E6B7-4A03-BF82-DC6D79A13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D97F-6639-4CF1-B4C6-E0F0BE419BCA}" type="slidenum">
              <a:rPr lang="en-SX" smtClean="0"/>
              <a:t>‹#›</a:t>
            </a:fld>
            <a:endParaRPr lang="en-SX"/>
          </a:p>
        </p:txBody>
      </p:sp>
    </p:spTree>
    <p:extLst>
      <p:ext uri="{BB962C8B-B14F-4D97-AF65-F5344CB8AC3E}">
        <p14:creationId xmlns:p14="http://schemas.microsoft.com/office/powerpoint/2010/main" val="1736225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46749-1783-4155-871A-2D56BEBB7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A554B-DFA6-4343-BBE5-503C1B89D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8E49D-BE26-46F6-975C-CCA134AFE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829D-5D45-4CCB-BC29-BBE4DE183E87}" type="datetimeFigureOut">
              <a:rPr lang="en-SX" smtClean="0"/>
              <a:t>10/01/2020</a:t>
            </a:fld>
            <a:endParaRPr lang="en-S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934A1-57DC-4556-85D2-A7B67D124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7BB7D-A37A-4BB8-91E0-BD8463E6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D97F-6639-4CF1-B4C6-E0F0BE419BCA}" type="slidenum">
              <a:rPr lang="en-SX" smtClean="0"/>
              <a:t>‹#›</a:t>
            </a:fld>
            <a:endParaRPr lang="en-SX"/>
          </a:p>
        </p:txBody>
      </p:sp>
    </p:spTree>
    <p:extLst>
      <p:ext uri="{BB962C8B-B14F-4D97-AF65-F5344CB8AC3E}">
        <p14:creationId xmlns:p14="http://schemas.microsoft.com/office/powerpoint/2010/main" val="160136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4B63C1-F326-4BA2-9C51-0E6266ABC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C6DDE-AD1E-4E21-88A8-3A3D1BA6C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4F6D8-EA57-483B-8B68-438668F6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829D-5D45-4CCB-BC29-BBE4DE183E87}" type="datetimeFigureOut">
              <a:rPr lang="en-SX" smtClean="0"/>
              <a:t>10/01/2020</a:t>
            </a:fld>
            <a:endParaRPr lang="en-S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9015E-21B2-4E97-8695-1AE19D1C9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849E6-4EF6-4365-B4F9-DCDD3258B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D97F-6639-4CF1-B4C6-E0F0BE419BCA}" type="slidenum">
              <a:rPr lang="en-SX" smtClean="0"/>
              <a:t>‹#›</a:t>
            </a:fld>
            <a:endParaRPr lang="en-SX"/>
          </a:p>
        </p:txBody>
      </p:sp>
    </p:spTree>
    <p:extLst>
      <p:ext uri="{BB962C8B-B14F-4D97-AF65-F5344CB8AC3E}">
        <p14:creationId xmlns:p14="http://schemas.microsoft.com/office/powerpoint/2010/main" val="369600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80AD-7BA7-4561-960C-521474689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4E8B9-AAA5-46C7-A840-F23E4AE13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55426-19C8-411B-90E1-67741CC01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829D-5D45-4CCB-BC29-BBE4DE183E87}" type="datetimeFigureOut">
              <a:rPr lang="en-SX" smtClean="0"/>
              <a:t>10/01/2020</a:t>
            </a:fld>
            <a:endParaRPr lang="en-S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88ACE-A405-44DE-B468-8377C128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0089A-AC29-46AF-9398-8D8E9B17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D97F-6639-4CF1-B4C6-E0F0BE419BCA}" type="slidenum">
              <a:rPr lang="en-SX" smtClean="0"/>
              <a:t>‹#›</a:t>
            </a:fld>
            <a:endParaRPr lang="en-SX"/>
          </a:p>
        </p:txBody>
      </p:sp>
    </p:spTree>
    <p:extLst>
      <p:ext uri="{BB962C8B-B14F-4D97-AF65-F5344CB8AC3E}">
        <p14:creationId xmlns:p14="http://schemas.microsoft.com/office/powerpoint/2010/main" val="426422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C821A-A2E1-4408-8112-E5DE8BEAB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0D331-23E2-4D36-B7D0-377E0488F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A555B-C3DB-42A4-8113-99577C716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829D-5D45-4CCB-BC29-BBE4DE183E87}" type="datetimeFigureOut">
              <a:rPr lang="en-SX" smtClean="0"/>
              <a:t>10/01/2020</a:t>
            </a:fld>
            <a:endParaRPr lang="en-S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21341-F536-4541-84AC-DF3A0DC77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FDD4F-1213-4860-8DF3-E2F12748E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D97F-6639-4CF1-B4C6-E0F0BE419BCA}" type="slidenum">
              <a:rPr lang="en-SX" smtClean="0"/>
              <a:t>‹#›</a:t>
            </a:fld>
            <a:endParaRPr lang="en-SX"/>
          </a:p>
        </p:txBody>
      </p:sp>
    </p:spTree>
    <p:extLst>
      <p:ext uri="{BB962C8B-B14F-4D97-AF65-F5344CB8AC3E}">
        <p14:creationId xmlns:p14="http://schemas.microsoft.com/office/powerpoint/2010/main" val="2839382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C1995-9382-4B4A-951D-EEFF2FB8D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CAB67-63F4-4903-AEAF-32141F672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2E2DB-F2A4-4F48-B0DE-976342B4D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9D3E3-2A8E-4CD9-9A5D-ADD2713B3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829D-5D45-4CCB-BC29-BBE4DE183E87}" type="datetimeFigureOut">
              <a:rPr lang="en-SX" smtClean="0"/>
              <a:t>10/01/2020</a:t>
            </a:fld>
            <a:endParaRPr lang="en-S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5CF22-ABF0-45D1-9CCC-1A50DCB7F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11101-879E-464C-A9AB-7479AD78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D97F-6639-4CF1-B4C6-E0F0BE419BCA}" type="slidenum">
              <a:rPr lang="en-SX" smtClean="0"/>
              <a:t>‹#›</a:t>
            </a:fld>
            <a:endParaRPr lang="en-SX"/>
          </a:p>
        </p:txBody>
      </p:sp>
    </p:spTree>
    <p:extLst>
      <p:ext uri="{BB962C8B-B14F-4D97-AF65-F5344CB8AC3E}">
        <p14:creationId xmlns:p14="http://schemas.microsoft.com/office/powerpoint/2010/main" val="166680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9148E-D464-48BE-AE72-1EA9CF23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6B7DE-E0FE-417A-A10C-395FC24B8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56220-94CE-43C2-8855-A343A4842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B7B0EE-530D-4895-A29F-556F9FDA5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01B500-BA11-4957-8B17-05B0DFDD5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5CEBA-4C75-4AB7-9D20-7618218E7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829D-5D45-4CCB-BC29-BBE4DE183E87}" type="datetimeFigureOut">
              <a:rPr lang="en-SX" smtClean="0"/>
              <a:t>10/01/2020</a:t>
            </a:fld>
            <a:endParaRPr lang="en-S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B3CAA0-7A09-41CD-A0F5-FCE2BF357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98C706-6D3E-4972-AA48-3C20D054C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D97F-6639-4CF1-B4C6-E0F0BE419BCA}" type="slidenum">
              <a:rPr lang="en-SX" smtClean="0"/>
              <a:t>‹#›</a:t>
            </a:fld>
            <a:endParaRPr lang="en-SX"/>
          </a:p>
        </p:txBody>
      </p:sp>
    </p:spTree>
    <p:extLst>
      <p:ext uri="{BB962C8B-B14F-4D97-AF65-F5344CB8AC3E}">
        <p14:creationId xmlns:p14="http://schemas.microsoft.com/office/powerpoint/2010/main" val="353117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3C547-2AF7-4F5F-9A85-DE23B3628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92255B-955A-4086-83E2-D2C3F1BB3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829D-5D45-4CCB-BC29-BBE4DE183E87}" type="datetimeFigureOut">
              <a:rPr lang="en-SX" smtClean="0"/>
              <a:t>10/01/2020</a:t>
            </a:fld>
            <a:endParaRPr lang="en-S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71A8EE-2C5F-48AB-B0F6-286E7909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5AF343-B0D3-42C5-B346-8E8B9273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D97F-6639-4CF1-B4C6-E0F0BE419BCA}" type="slidenum">
              <a:rPr lang="en-SX" smtClean="0"/>
              <a:t>‹#›</a:t>
            </a:fld>
            <a:endParaRPr lang="en-SX"/>
          </a:p>
        </p:txBody>
      </p:sp>
    </p:spTree>
    <p:extLst>
      <p:ext uri="{BB962C8B-B14F-4D97-AF65-F5344CB8AC3E}">
        <p14:creationId xmlns:p14="http://schemas.microsoft.com/office/powerpoint/2010/main" val="1595262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0A7A6F-7911-45FC-8F46-32B226E70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829D-5D45-4CCB-BC29-BBE4DE183E87}" type="datetimeFigureOut">
              <a:rPr lang="en-SX" smtClean="0"/>
              <a:t>10/01/2020</a:t>
            </a:fld>
            <a:endParaRPr lang="en-S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DB35C-A287-4B5C-8006-D92916CAF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40722-D970-4F7F-85B8-18B21CE2A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D97F-6639-4CF1-B4C6-E0F0BE419BCA}" type="slidenum">
              <a:rPr lang="en-SX" smtClean="0"/>
              <a:t>‹#›</a:t>
            </a:fld>
            <a:endParaRPr lang="en-SX"/>
          </a:p>
        </p:txBody>
      </p:sp>
    </p:spTree>
    <p:extLst>
      <p:ext uri="{BB962C8B-B14F-4D97-AF65-F5344CB8AC3E}">
        <p14:creationId xmlns:p14="http://schemas.microsoft.com/office/powerpoint/2010/main" val="3080983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A1A3-FB2D-4BC5-A38E-FFE879E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33C8F-B084-4AB5-BDE3-2D8FF5423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B9E40-6ABB-4443-B2E8-037F2FA65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55B9E-0B7E-43C4-B48D-FE41FD4FC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829D-5D45-4CCB-BC29-BBE4DE183E87}" type="datetimeFigureOut">
              <a:rPr lang="en-SX" smtClean="0"/>
              <a:t>10/01/2020</a:t>
            </a:fld>
            <a:endParaRPr lang="en-S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AE53A-3F15-47CE-A41F-9FDEBAE9D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C8113-FA4E-4013-A0D7-C2D4695E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D97F-6639-4CF1-B4C6-E0F0BE419BCA}" type="slidenum">
              <a:rPr lang="en-SX" smtClean="0"/>
              <a:t>‹#›</a:t>
            </a:fld>
            <a:endParaRPr lang="en-SX"/>
          </a:p>
        </p:txBody>
      </p:sp>
    </p:spTree>
    <p:extLst>
      <p:ext uri="{BB962C8B-B14F-4D97-AF65-F5344CB8AC3E}">
        <p14:creationId xmlns:p14="http://schemas.microsoft.com/office/powerpoint/2010/main" val="34149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C3336-6116-4D19-8BDF-524A45E02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8D073E-9A4B-454C-820B-DAB8DC2EB5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F846C-CB17-4810-8BE5-E43DF7734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19D91-B5BA-4810-B8C0-4CF684726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829D-5D45-4CCB-BC29-BBE4DE183E87}" type="datetimeFigureOut">
              <a:rPr lang="en-SX" smtClean="0"/>
              <a:t>10/01/2020</a:t>
            </a:fld>
            <a:endParaRPr lang="en-S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87489-37E3-4C76-B416-F9F4C480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04F53-E05E-4184-AA63-20FFFD5B9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D97F-6639-4CF1-B4C6-E0F0BE419BCA}" type="slidenum">
              <a:rPr lang="en-SX" smtClean="0"/>
              <a:t>‹#›</a:t>
            </a:fld>
            <a:endParaRPr lang="en-SX"/>
          </a:p>
        </p:txBody>
      </p:sp>
    </p:spTree>
    <p:extLst>
      <p:ext uri="{BB962C8B-B14F-4D97-AF65-F5344CB8AC3E}">
        <p14:creationId xmlns:p14="http://schemas.microsoft.com/office/powerpoint/2010/main" val="251617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B64EBF-1D48-4C2D-B9AB-5CF77F7FC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23138-2BCF-4D77-83E0-01BA97F3B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33974-6DD6-4653-971B-F67E5442C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B829D-5D45-4CCB-BC29-BBE4DE183E87}" type="datetimeFigureOut">
              <a:rPr lang="en-SX" smtClean="0"/>
              <a:t>10/01/2020</a:t>
            </a:fld>
            <a:endParaRPr lang="en-S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23401-0647-48AE-AD05-A2DF0F769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6B2EE-7252-4E4F-B6A2-B47866B11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AD97F-6639-4CF1-B4C6-E0F0BE419BCA}" type="slidenum">
              <a:rPr lang="en-SX" smtClean="0"/>
              <a:t>‹#›</a:t>
            </a:fld>
            <a:endParaRPr lang="en-SX"/>
          </a:p>
        </p:txBody>
      </p:sp>
    </p:spTree>
    <p:extLst>
      <p:ext uri="{BB962C8B-B14F-4D97-AF65-F5344CB8AC3E}">
        <p14:creationId xmlns:p14="http://schemas.microsoft.com/office/powerpoint/2010/main" val="372352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01E6B5B-5E00-481B-B3AE-27C582C5D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15151" y="-13251"/>
            <a:ext cx="11976847" cy="6463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B37EF8-4D27-480F-8498-4F6EBF4570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16" b="12183"/>
          <a:stretch/>
        </p:blipFill>
        <p:spPr>
          <a:xfrm>
            <a:off x="7652591" y="5091991"/>
            <a:ext cx="3408171" cy="1361734"/>
          </a:xfrm>
          <a:prstGeom prst="rect">
            <a:avLst/>
          </a:prstGeom>
        </p:spPr>
      </p:pic>
      <p:sp>
        <p:nvSpPr>
          <p:cNvPr id="5" name="Rectangle 16">
            <a:extLst>
              <a:ext uri="{FF2B5EF4-FFF2-40B4-BE49-F238E27FC236}">
                <a16:creationId xmlns:a16="http://schemas.microsoft.com/office/drawing/2014/main" id="{DA08CF7A-BABF-4914-860F-6DEBF05D6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5266" y="2410188"/>
            <a:ext cx="4874872" cy="2612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0"/>
          </a:effectLst>
        </p:spPr>
        <p:txBody>
          <a:bodyPr wrap="square">
            <a:spAutoFit/>
          </a:bodyPr>
          <a:lstStyle/>
          <a:p>
            <a:pPr algn="ctr" defTabSz="45720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defRPr/>
            </a:pPr>
            <a:r>
              <a:rPr lang="en-US" sz="2400" b="1" u="sng" dirty="0">
                <a:solidFill>
                  <a:srgbClr val="93741D"/>
                </a:solidFill>
                <a:latin typeface="Baskerville Old Face" pitchFamily="18" charset="0"/>
                <a:ea typeface="ＭＳ Ｐゴシック" pitchFamily="34" charset="-128"/>
              </a:rPr>
              <a:t>Group Members</a:t>
            </a:r>
          </a:p>
          <a:p>
            <a:pPr algn="ctr" defTabSz="45720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defRPr/>
            </a:pPr>
            <a:endParaRPr lang="en-US" sz="2400" dirty="0">
              <a:solidFill>
                <a:srgbClr val="93741D"/>
              </a:solidFill>
              <a:latin typeface="Baskerville Old Face" pitchFamily="18" charset="0"/>
              <a:ea typeface="ＭＳ Ｐゴシック" pitchFamily="34" charset="-128"/>
            </a:endParaRPr>
          </a:p>
          <a:p>
            <a:pPr algn="ctr" defTabSz="45720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defRPr/>
            </a:pPr>
            <a:r>
              <a:rPr lang="en-US" dirty="0">
                <a:latin typeface="Baskerville Old Face" pitchFamily="18" charset="0"/>
                <a:ea typeface="ＭＳ Ｐゴシック" pitchFamily="34" charset="-128"/>
              </a:rPr>
              <a:t>Hifsa Basharat (45903)</a:t>
            </a:r>
          </a:p>
          <a:p>
            <a:pPr algn="ctr" defTabSz="45720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defRPr/>
            </a:pPr>
            <a:r>
              <a:rPr lang="en-US" dirty="0">
                <a:latin typeface="Baskerville Old Face" pitchFamily="18" charset="0"/>
                <a:ea typeface="ＭＳ Ｐゴシック" pitchFamily="34" charset="-128"/>
              </a:rPr>
              <a:t>Haris Anwer (45902)</a:t>
            </a:r>
          </a:p>
          <a:p>
            <a:pPr algn="ctr" defTabSz="45720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defRPr/>
            </a:pPr>
            <a:r>
              <a:rPr lang="en-US" dirty="0">
                <a:latin typeface="Baskerville Old Face" pitchFamily="18" charset="0"/>
                <a:ea typeface="ＭＳ Ｐゴシック" pitchFamily="34" charset="-128"/>
              </a:rPr>
              <a:t>Muhammad Laraib Kiyani (45916</a:t>
            </a:r>
            <a:r>
              <a:rPr lang="en-US" sz="2400" dirty="0">
                <a:latin typeface="Baskerville Old Face" pitchFamily="18" charset="0"/>
                <a:ea typeface="ＭＳ Ｐゴシック" pitchFamily="34" charset="-128"/>
              </a:rPr>
              <a:t>)</a:t>
            </a:r>
          </a:p>
          <a:p>
            <a:pPr algn="ctr" defTabSz="45720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defRPr/>
            </a:pPr>
            <a:endParaRPr lang="en-US" b="1" dirty="0">
              <a:solidFill>
                <a:srgbClr val="3333CC">
                  <a:lumMod val="50000"/>
                </a:srgbClr>
              </a:solidFill>
              <a:latin typeface="Baskerville Old Face" pitchFamily="18" charset="0"/>
              <a:ea typeface="ＭＳ Ｐゴシック" pitchFamily="34" charset="-128"/>
            </a:endParaRPr>
          </a:p>
          <a:p>
            <a:pPr algn="ctr" defTabSz="45720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defRPr/>
            </a:pPr>
            <a:r>
              <a:rPr lang="en-US" sz="2400" b="1" u="sng" dirty="0">
                <a:solidFill>
                  <a:srgbClr val="93741D"/>
                </a:solidFill>
                <a:latin typeface="Baskerville Old Face" pitchFamily="18" charset="0"/>
                <a:ea typeface="ＭＳ Ｐゴシック" pitchFamily="34" charset="-128"/>
              </a:rPr>
              <a:t>Submitted to</a:t>
            </a:r>
          </a:p>
          <a:p>
            <a:pPr algn="ctr" defTabSz="45720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defRPr/>
            </a:pPr>
            <a:endParaRPr lang="en-US" b="1" dirty="0">
              <a:solidFill>
                <a:srgbClr val="93741D"/>
              </a:solidFill>
              <a:latin typeface="Baskerville Old Face" pitchFamily="18" charset="0"/>
              <a:ea typeface="ＭＳ Ｐゴシック" pitchFamily="34" charset="-128"/>
            </a:endParaRPr>
          </a:p>
          <a:p>
            <a:pPr algn="ctr" defTabSz="45720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defRPr/>
            </a:pPr>
            <a:r>
              <a:rPr lang="en-US" sz="2000" dirty="0">
                <a:latin typeface="Baskerville Old Face" pitchFamily="18" charset="0"/>
                <a:ea typeface="ＭＳ Ｐゴシック" pitchFamily="34" charset="-128"/>
              </a:rPr>
              <a:t>(Ms. Sumeera Hashmi)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98A778C1-16D1-48E4-8C06-FCE8F3585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7502" y="1304344"/>
            <a:ext cx="70104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5400" u="sng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skerville Old Face" pitchFamily="18" charset="0"/>
              </a:rPr>
              <a:t>Monkey Testing</a:t>
            </a:r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52D3B0C3-E6B9-4123-87F1-249FC541939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510" y="6119616"/>
            <a:ext cx="560572" cy="5770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A79539-D020-4BB5-8B00-C838C8030976}"/>
              </a:ext>
            </a:extLst>
          </p:cNvPr>
          <p:cNvSpPr/>
          <p:nvPr/>
        </p:nvSpPr>
        <p:spPr>
          <a:xfrm>
            <a:off x="995082" y="6219046"/>
            <a:ext cx="2409634" cy="4693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defRPr/>
            </a:pPr>
            <a:r>
              <a:rPr lang="en-US" sz="1400" dirty="0">
                <a:solidFill>
                  <a:srgbClr val="3333CC">
                    <a:lumMod val="50000"/>
                  </a:srgbClr>
                </a:solidFill>
                <a:latin typeface="Baskerville Old Face" pitchFamily="18" charset="0"/>
                <a:ea typeface="ＭＳ Ｐゴシック" pitchFamily="34" charset="-128"/>
              </a:rPr>
              <a:t>Computer Science Department</a:t>
            </a:r>
          </a:p>
          <a:p>
            <a:pPr defTabSz="45720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defRPr/>
            </a:pPr>
            <a:r>
              <a:rPr lang="en-US" sz="1400" dirty="0">
                <a:solidFill>
                  <a:srgbClr val="3333CC">
                    <a:lumMod val="50000"/>
                  </a:srgbClr>
                </a:solidFill>
                <a:latin typeface="Baskerville Old Face" pitchFamily="18" charset="0"/>
                <a:ea typeface="ＭＳ Ｐゴシック" pitchFamily="34" charset="-128"/>
              </a:rPr>
              <a:t>BSIT Fall 2019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E3225CAA-ACD1-4C33-BA35-943FC0C22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51" y="157944"/>
            <a:ext cx="375949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>
                <a:latin typeface="Baskerville Old Face" pitchFamily="18" charset="0"/>
              </a:rPr>
              <a:t>Software Testing : Monkey Runner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F0BDEE-7A02-4319-8D1E-48E584AECFC7}"/>
              </a:ext>
            </a:extLst>
          </p:cNvPr>
          <p:cNvSpPr/>
          <p:nvPr/>
        </p:nvSpPr>
        <p:spPr>
          <a:xfrm>
            <a:off x="0" y="0"/>
            <a:ext cx="21515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tint val="66000"/>
                  <a:satMod val="160000"/>
                </a:schemeClr>
              </a:gs>
              <a:gs pos="50000">
                <a:schemeClr val="accent1">
                  <a:shade val="30000"/>
                  <a:satMod val="115000"/>
                  <a:tint val="44500"/>
                  <a:satMod val="160000"/>
                </a:schemeClr>
              </a:gs>
              <a:gs pos="100000">
                <a:schemeClr val="accent1">
                  <a:shade val="30000"/>
                  <a:satMod val="115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X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06C499-AF16-4323-ACD1-D1A76E277E4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8518" r="41259" b="9350"/>
          <a:stretch/>
        </p:blipFill>
        <p:spPr>
          <a:xfrm flipH="1">
            <a:off x="10053215" y="4569112"/>
            <a:ext cx="1704275" cy="155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67794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ACE583-2534-4136-8539-534A9702C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15153" y="0"/>
            <a:ext cx="11976847" cy="707886"/>
          </a:xfrm>
          <a:prstGeom prst="rect">
            <a:avLst/>
          </a:prstGeom>
        </p:spPr>
      </p:pic>
      <p:sp>
        <p:nvSpPr>
          <p:cNvPr id="9" name="Rectangle 16">
            <a:extLst>
              <a:ext uri="{FF2B5EF4-FFF2-40B4-BE49-F238E27FC236}">
                <a16:creationId xmlns:a16="http://schemas.microsoft.com/office/drawing/2014/main" id="{E3225CAA-ACD1-4C33-BA35-943FC0C22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53" y="211345"/>
            <a:ext cx="375949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>
                <a:latin typeface="Baskerville Old Face" pitchFamily="18" charset="0"/>
              </a:rPr>
              <a:t>Software Testing : Monkey Runner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B58AB-E481-464D-B5B6-10DAF9D2EDC6}"/>
              </a:ext>
            </a:extLst>
          </p:cNvPr>
          <p:cNvSpPr/>
          <p:nvPr/>
        </p:nvSpPr>
        <p:spPr>
          <a:xfrm>
            <a:off x="0" y="0"/>
            <a:ext cx="21515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tint val="66000"/>
                  <a:satMod val="160000"/>
                </a:schemeClr>
              </a:gs>
              <a:gs pos="50000">
                <a:schemeClr val="accent1">
                  <a:shade val="30000"/>
                  <a:satMod val="115000"/>
                  <a:tint val="44500"/>
                  <a:satMod val="160000"/>
                </a:schemeClr>
              </a:gs>
              <a:gs pos="100000">
                <a:schemeClr val="accent1">
                  <a:shade val="30000"/>
                  <a:satMod val="115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X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D4583-D1EE-4527-B498-938F0C3EB41B}"/>
              </a:ext>
            </a:extLst>
          </p:cNvPr>
          <p:cNvSpPr/>
          <p:nvPr/>
        </p:nvSpPr>
        <p:spPr>
          <a:xfrm>
            <a:off x="4557108" y="959677"/>
            <a:ext cx="32929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/>
              <a:t>Limitations</a:t>
            </a:r>
            <a:endParaRPr lang="en-SX" sz="4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D1E79D-0828-4C6D-84AF-F9C718A7931E}"/>
              </a:ext>
            </a:extLst>
          </p:cNvPr>
          <p:cNvSpPr/>
          <p:nvPr/>
        </p:nvSpPr>
        <p:spPr>
          <a:xfrm>
            <a:off x="1114739" y="2246769"/>
            <a:ext cx="960627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"/>
            </a:pPr>
            <a:r>
              <a:rPr lang="en-US" sz="2000" dirty="0">
                <a:solidFill>
                  <a:srgbClr val="FF0000"/>
                </a:solidFill>
              </a:rPr>
              <a:t>Less Accuracy</a:t>
            </a:r>
            <a:r>
              <a:rPr lang="en-US" sz="2000" dirty="0">
                <a:solidFill>
                  <a:srgbClr val="00B0F0"/>
                </a:solidFill>
              </a:rPr>
              <a:t>: </a:t>
            </a:r>
          </a:p>
          <a:p>
            <a:r>
              <a:rPr lang="en-US" sz="2000" dirty="0">
                <a:solidFill>
                  <a:srgbClr val="00B0F0"/>
                </a:solidFill>
              </a:rPr>
              <a:t>	</a:t>
            </a:r>
            <a:r>
              <a:rPr lang="en-US" sz="2000" dirty="0"/>
              <a:t>Tester cannot define exact test scenario and even cannot guarantee the accuracy 	of test cases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"/>
            </a:pPr>
            <a:r>
              <a:rPr lang="en-US" sz="2000" dirty="0">
                <a:solidFill>
                  <a:srgbClr val="FF0000"/>
                </a:solidFill>
              </a:rPr>
              <a:t>Requires very good technical expertise</a:t>
            </a:r>
            <a:r>
              <a:rPr lang="en-US" sz="2000" dirty="0"/>
              <a:t>: </a:t>
            </a:r>
          </a:p>
          <a:p>
            <a:r>
              <a:rPr lang="en-US" sz="2000" dirty="0"/>
              <a:t>	It is not worth always to compromise with accuracy, so to make test cases more 	accurate testers must have good technical knowledge of the domain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"/>
            </a:pPr>
            <a:r>
              <a:rPr lang="en-US" sz="2000" dirty="0">
                <a:solidFill>
                  <a:srgbClr val="FF0000"/>
                </a:solidFill>
              </a:rPr>
              <a:t>Fewer bugs and time consuming</a:t>
            </a:r>
            <a:r>
              <a:rPr lang="en-US" sz="2000" dirty="0"/>
              <a:t>: </a:t>
            </a:r>
          </a:p>
          <a:p>
            <a:r>
              <a:rPr lang="en-US" sz="2000" dirty="0"/>
              <a:t>	This testing can go longer as there is no predefined tests and can find less number 	of bugs which may cause loopholes in the system</a:t>
            </a:r>
          </a:p>
        </p:txBody>
      </p:sp>
    </p:spTree>
    <p:extLst>
      <p:ext uri="{BB962C8B-B14F-4D97-AF65-F5344CB8AC3E}">
        <p14:creationId xmlns:p14="http://schemas.microsoft.com/office/powerpoint/2010/main" val="410316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7C80D1B-5D9E-41A5-8EBC-C92106994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15149" y="-13251"/>
            <a:ext cx="11976847" cy="649356"/>
          </a:xfrm>
          <a:prstGeom prst="rect">
            <a:avLst/>
          </a:prstGeom>
        </p:spPr>
      </p:pic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52D3B0C3-E6B9-4123-87F1-249FC541939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470" y="6164044"/>
            <a:ext cx="421876" cy="46935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Rectangle 16">
            <a:extLst>
              <a:ext uri="{FF2B5EF4-FFF2-40B4-BE49-F238E27FC236}">
                <a16:creationId xmlns:a16="http://schemas.microsoft.com/office/drawing/2014/main" id="{E3225CAA-ACD1-4C33-BA35-943FC0C22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51" y="120585"/>
            <a:ext cx="375949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>
                <a:latin typeface="Baskerville Old Face" pitchFamily="18" charset="0"/>
              </a:rPr>
              <a:t>Software Testing : Monkey Runner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B58AB-E481-464D-B5B6-10DAF9D2EDC6}"/>
              </a:ext>
            </a:extLst>
          </p:cNvPr>
          <p:cNvSpPr/>
          <p:nvPr/>
        </p:nvSpPr>
        <p:spPr>
          <a:xfrm>
            <a:off x="0" y="0"/>
            <a:ext cx="21515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tint val="66000"/>
                  <a:satMod val="160000"/>
                </a:schemeClr>
              </a:gs>
              <a:gs pos="50000">
                <a:schemeClr val="accent1">
                  <a:shade val="30000"/>
                  <a:satMod val="115000"/>
                  <a:tint val="44500"/>
                  <a:satMod val="160000"/>
                </a:schemeClr>
              </a:gs>
              <a:gs pos="100000">
                <a:schemeClr val="accent1">
                  <a:shade val="30000"/>
                  <a:satMod val="115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X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048C70-4667-45EC-AE02-8CFC93F7E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4431" y="818526"/>
            <a:ext cx="5318021" cy="1027584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skerville Old Face" panose="02020602080505020303" pitchFamily="18" charset="0"/>
              </a:rPr>
              <a:t>References</a:t>
            </a:r>
            <a:endParaRPr lang="en-US" sz="6000" b="1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7BF02D-5275-4A5C-AEBB-04CFBB89BD71}"/>
              </a:ext>
            </a:extLst>
          </p:cNvPr>
          <p:cNvSpPr/>
          <p:nvPr/>
        </p:nvSpPr>
        <p:spPr>
          <a:xfrm>
            <a:off x="835346" y="6227275"/>
            <a:ext cx="2409634" cy="4693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20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defRPr/>
            </a:pPr>
            <a:r>
              <a:rPr lang="en-US" sz="1400" dirty="0">
                <a:solidFill>
                  <a:srgbClr val="3333CC">
                    <a:lumMod val="50000"/>
                  </a:srgbClr>
                </a:solidFill>
                <a:latin typeface="Baskerville Old Face" pitchFamily="18" charset="0"/>
                <a:ea typeface="ＭＳ Ｐゴシック" pitchFamily="34" charset="-128"/>
              </a:rPr>
              <a:t>Computer Science Department</a:t>
            </a:r>
          </a:p>
          <a:p>
            <a:pPr defTabSz="45720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defRPr/>
            </a:pPr>
            <a:r>
              <a:rPr lang="en-US" sz="1400" dirty="0">
                <a:solidFill>
                  <a:srgbClr val="3333CC">
                    <a:lumMod val="50000"/>
                  </a:srgbClr>
                </a:solidFill>
                <a:latin typeface="Baskerville Old Face" pitchFamily="18" charset="0"/>
                <a:ea typeface="ＭＳ Ｐゴシック" pitchFamily="34" charset="-128"/>
              </a:rPr>
              <a:t>BSIT Fall 2019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E3787E-BDD6-43C8-BF52-5360B5567FFC}"/>
              </a:ext>
            </a:extLst>
          </p:cNvPr>
          <p:cNvSpPr txBox="1"/>
          <p:nvPr/>
        </p:nvSpPr>
        <p:spPr>
          <a:xfrm>
            <a:off x="1083476" y="1876737"/>
            <a:ext cx="97928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https://www.google.com/search?q=monkey+runner+presentation+slide+share&amp;oq=monkey+runner&amp;aqs=chrome.0.69i59j0j69i57j69i60j69i59j69i60.6878j0j4&amp;sourceid=chrome&amp;ie=UTF-8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https://www.slideshare.net/ContusQA/monkey-talk-automation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https://www.google.com/search?ei=nSTpXfOQAYqFhbIPstKd8AU&amp;q=monkey+runner&amp;oq=monkey+runner&amp;gs_l=psy-ab.3..0i10j0j0i10l2j0.6881.7146..7467...0.0..0.309.991.0j1j2j1......0....1..gws-wiz.zPTholLix8k&amp;ved=0ahUKEwiz07PX657mAhWKQkEAHTJpB14Q4dUDCAs&amp;uact=5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https://developer.android.com/studio/test/monkeyrunner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https://medium.com/@soonsantos/guide-to-run-monkeyrunner-e9363f36bca4</a:t>
            </a:r>
          </a:p>
          <a:p>
            <a:pPr algn="just"/>
            <a:endParaRPr lang="en-SX" dirty="0"/>
          </a:p>
        </p:txBody>
      </p:sp>
    </p:spTree>
    <p:extLst>
      <p:ext uri="{BB962C8B-B14F-4D97-AF65-F5344CB8AC3E}">
        <p14:creationId xmlns:p14="http://schemas.microsoft.com/office/powerpoint/2010/main" val="168539368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5966EE-D29C-456B-BE07-393471F7B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15151" y="-13252"/>
            <a:ext cx="11976847" cy="755374"/>
          </a:xfrm>
          <a:prstGeom prst="rect">
            <a:avLst/>
          </a:prstGeom>
        </p:spPr>
      </p:pic>
      <p:pic>
        <p:nvPicPr>
          <p:cNvPr id="4" name="Picture 3" descr="A picture containing animal&#10;&#10;Description generated with high confidence">
            <a:extLst>
              <a:ext uri="{FF2B5EF4-FFF2-40B4-BE49-F238E27FC236}">
                <a16:creationId xmlns:a16="http://schemas.microsoft.com/office/drawing/2014/main" id="{4069063D-A697-4D21-A470-EDA504626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373" y="1897541"/>
            <a:ext cx="7391311" cy="229014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711DE2E-9062-4ADE-8020-01239FE1862E}"/>
              </a:ext>
            </a:extLst>
          </p:cNvPr>
          <p:cNvSpPr/>
          <p:nvPr/>
        </p:nvSpPr>
        <p:spPr>
          <a:xfrm>
            <a:off x="6213992" y="4554423"/>
            <a:ext cx="3507692" cy="6338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20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defRPr/>
            </a:pPr>
            <a:r>
              <a:rPr lang="en-US" sz="4000" dirty="0">
                <a:solidFill>
                  <a:srgbClr val="00B0F0"/>
                </a:solidFill>
                <a:latin typeface="Baskerville Old Face" pitchFamily="18" charset="0"/>
                <a:ea typeface="ＭＳ Ｐゴシック" pitchFamily="34" charset="-128"/>
              </a:rPr>
              <a:t>Any Question??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6159D7-6BB7-4FDE-B5C9-191DEF98B1FC}"/>
              </a:ext>
            </a:extLst>
          </p:cNvPr>
          <p:cNvSpPr/>
          <p:nvPr/>
        </p:nvSpPr>
        <p:spPr>
          <a:xfrm>
            <a:off x="0" y="0"/>
            <a:ext cx="21515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tint val="66000"/>
                  <a:satMod val="160000"/>
                </a:schemeClr>
              </a:gs>
              <a:gs pos="50000">
                <a:schemeClr val="accent1">
                  <a:shade val="30000"/>
                  <a:satMod val="115000"/>
                  <a:tint val="44500"/>
                  <a:satMod val="160000"/>
                </a:schemeClr>
              </a:gs>
              <a:gs pos="100000">
                <a:schemeClr val="accent1">
                  <a:shade val="30000"/>
                  <a:satMod val="115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X"/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EEB7FABD-9693-4B0B-8BBE-DACB14DF9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51" y="179769"/>
            <a:ext cx="375949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>
                <a:latin typeface="Baskerville Old Face" pitchFamily="18" charset="0"/>
              </a:rPr>
              <a:t>Software Testing : Monkey Runner</a:t>
            </a:r>
          </a:p>
        </p:txBody>
      </p:sp>
    </p:spTree>
    <p:extLst>
      <p:ext uri="{BB962C8B-B14F-4D97-AF65-F5344CB8AC3E}">
        <p14:creationId xmlns:p14="http://schemas.microsoft.com/office/powerpoint/2010/main" val="140203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68CBBD2-CDCB-4880-A206-89954FB7BEC0}"/>
              </a:ext>
            </a:extLst>
          </p:cNvPr>
          <p:cNvSpPr/>
          <p:nvPr/>
        </p:nvSpPr>
        <p:spPr>
          <a:xfrm>
            <a:off x="662610" y="4077095"/>
            <a:ext cx="7736616" cy="20037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Monkey Runner?</a:t>
            </a:r>
          </a:p>
          <a:p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i="1" dirty="0"/>
              <a:t>It is a tool which provides an API for writing programs that control an  android device or emulator. It is a python-based test tool, used to run python scripts for testing  android applications.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043F1F-225F-40BE-A7E8-A2AE9B00B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15151" y="-13252"/>
            <a:ext cx="11976847" cy="650046"/>
          </a:xfrm>
          <a:prstGeom prst="rect">
            <a:avLst/>
          </a:prstGeom>
        </p:spPr>
      </p:pic>
      <p:sp>
        <p:nvSpPr>
          <p:cNvPr id="9" name="Rectangle 16">
            <a:extLst>
              <a:ext uri="{FF2B5EF4-FFF2-40B4-BE49-F238E27FC236}">
                <a16:creationId xmlns:a16="http://schemas.microsoft.com/office/drawing/2014/main" id="{E3225CAA-ACD1-4C33-BA35-943FC0C22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51" y="127105"/>
            <a:ext cx="375949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>
                <a:latin typeface="Baskerville Old Face" pitchFamily="18" charset="0"/>
              </a:rPr>
              <a:t>Software Testing : Monkey Runner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B58AB-E481-464D-B5B6-10DAF9D2EDC6}"/>
              </a:ext>
            </a:extLst>
          </p:cNvPr>
          <p:cNvSpPr/>
          <p:nvPr/>
        </p:nvSpPr>
        <p:spPr>
          <a:xfrm>
            <a:off x="0" y="0"/>
            <a:ext cx="21515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tint val="66000"/>
                  <a:satMod val="160000"/>
                </a:schemeClr>
              </a:gs>
              <a:gs pos="50000">
                <a:schemeClr val="accent1">
                  <a:shade val="30000"/>
                  <a:satMod val="115000"/>
                  <a:tint val="44500"/>
                  <a:satMod val="160000"/>
                </a:schemeClr>
              </a:gs>
              <a:gs pos="100000">
                <a:schemeClr val="accent1">
                  <a:shade val="30000"/>
                  <a:satMod val="115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X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048C70-4667-45EC-AE02-8CFC93F7E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616" y="922925"/>
            <a:ext cx="2806808" cy="650046"/>
          </a:xfrm>
        </p:spPr>
        <p:txBody>
          <a:bodyPr>
            <a:noAutofit/>
          </a:bodyPr>
          <a:lstStyle/>
          <a:p>
            <a:r>
              <a:rPr lang="en-US" sz="4000" b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F72829-C53D-4EAE-B5F0-891AAA39C7AD}"/>
              </a:ext>
            </a:extLst>
          </p:cNvPr>
          <p:cNvSpPr/>
          <p:nvPr/>
        </p:nvSpPr>
        <p:spPr>
          <a:xfrm>
            <a:off x="3881881" y="1427571"/>
            <a:ext cx="7647509" cy="31561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Monkey Testing</a:t>
            </a:r>
          </a:p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222222"/>
                </a:solidFill>
              </a:rPr>
              <a:t>User tests the application or system by providing random inputs and checking the behavior or seeing whether the application or system will crash. </a:t>
            </a:r>
          </a:p>
          <a:p>
            <a:pPr algn="just">
              <a:lnSpc>
                <a:spcPct val="150000"/>
              </a:lnSpc>
            </a:pPr>
            <a:r>
              <a:rPr lang="en-US" sz="2000" u="sng" dirty="0">
                <a:solidFill>
                  <a:srgbClr val="0070C0"/>
                </a:solidFill>
              </a:rPr>
              <a:t>3 Modules: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22222"/>
                </a:solidFill>
              </a:rPr>
              <a:t>Monkey Runner 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class of utility methods for monkey runner programs</a:t>
            </a:r>
            <a:r>
              <a:rPr lang="en-US" dirty="0">
                <a:solidFill>
                  <a:srgbClr val="222222"/>
                </a:solidFill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22222"/>
                </a:solidFill>
              </a:rPr>
              <a:t>Monkey Device 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device or emulator</a:t>
            </a:r>
            <a:r>
              <a:rPr lang="en-US" dirty="0">
                <a:solidFill>
                  <a:srgbClr val="222222"/>
                </a:solidFill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22222"/>
                </a:solidFill>
              </a:rPr>
              <a:t>Monkey Image 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screen capture image</a:t>
            </a:r>
            <a:r>
              <a:rPr lang="en-US" dirty="0">
                <a:solidFill>
                  <a:srgbClr val="22222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647131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FFAD066-C2DA-49BC-98AE-8CAC999AA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15151" y="-13251"/>
            <a:ext cx="11976847" cy="689112"/>
          </a:xfrm>
          <a:prstGeom prst="rect">
            <a:avLst/>
          </a:prstGeom>
        </p:spPr>
      </p:pic>
      <p:sp>
        <p:nvSpPr>
          <p:cNvPr id="9" name="Rectangle 16">
            <a:extLst>
              <a:ext uri="{FF2B5EF4-FFF2-40B4-BE49-F238E27FC236}">
                <a16:creationId xmlns:a16="http://schemas.microsoft.com/office/drawing/2014/main" id="{E3225CAA-ACD1-4C33-BA35-943FC0C22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51" y="146639"/>
            <a:ext cx="375949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>
                <a:latin typeface="Baskerville Old Face" pitchFamily="18" charset="0"/>
              </a:rPr>
              <a:t>Software Testing : Monkey Runner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B58AB-E481-464D-B5B6-10DAF9D2EDC6}"/>
              </a:ext>
            </a:extLst>
          </p:cNvPr>
          <p:cNvSpPr/>
          <p:nvPr/>
        </p:nvSpPr>
        <p:spPr>
          <a:xfrm>
            <a:off x="0" y="0"/>
            <a:ext cx="21515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tint val="66000"/>
                  <a:satMod val="160000"/>
                </a:schemeClr>
              </a:gs>
              <a:gs pos="50000">
                <a:schemeClr val="accent1">
                  <a:shade val="30000"/>
                  <a:satMod val="115000"/>
                  <a:tint val="44500"/>
                  <a:satMod val="160000"/>
                </a:schemeClr>
              </a:gs>
              <a:gs pos="100000">
                <a:schemeClr val="accent1">
                  <a:shade val="30000"/>
                  <a:satMod val="115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X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048C70-4667-45EC-AE02-8CFC93F7E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636" y="1241529"/>
            <a:ext cx="9163879" cy="92765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</a:rPr>
              <a:t>How to do Monkey Testing?</a:t>
            </a:r>
            <a:endParaRPr lang="en-US" sz="3600" b="1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0E729D-FB6D-4DA2-BB50-AD3926959FDF}"/>
              </a:ext>
            </a:extLst>
          </p:cNvPr>
          <p:cNvSpPr/>
          <p:nvPr/>
        </p:nvSpPr>
        <p:spPr>
          <a:xfrm>
            <a:off x="5417285" y="2905780"/>
            <a:ext cx="385638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Pre- Requisites</a:t>
            </a:r>
            <a:endParaRPr 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0A5A6A-8A49-4ABF-9A87-F84CAD25DC1D}"/>
              </a:ext>
            </a:extLst>
          </p:cNvPr>
          <p:cNvSpPr txBox="1"/>
          <p:nvPr/>
        </p:nvSpPr>
        <p:spPr>
          <a:xfrm>
            <a:off x="5963476" y="3677479"/>
            <a:ext cx="40949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latin typeface="+mj-lt"/>
              </a:rPr>
              <a:t>Android SDK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latin typeface="+mj-lt"/>
              </a:rPr>
              <a:t>Monkey Runner API in Android Studio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latin typeface="+mj-lt"/>
              </a:rPr>
              <a:t>Android Debug Bridge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latin typeface="+mj-lt"/>
              </a:rPr>
              <a:t>Android APK/Project to be tested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latin typeface="+mj-lt"/>
              </a:rPr>
              <a:t>Emulator/ Virtual AVD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latin typeface="+mj-lt"/>
              </a:rPr>
              <a:t>Android drivers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latin typeface="+mj-lt"/>
              </a:rPr>
              <a:t>Python.exe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468C9A32-2848-405B-88E4-9328E4BAE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332" y="2529737"/>
            <a:ext cx="2333211" cy="229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32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FFAD066-C2DA-49BC-98AE-8CAC999AA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15151" y="-13251"/>
            <a:ext cx="11976847" cy="689112"/>
          </a:xfrm>
          <a:prstGeom prst="rect">
            <a:avLst/>
          </a:prstGeom>
        </p:spPr>
      </p:pic>
      <p:sp>
        <p:nvSpPr>
          <p:cNvPr id="9" name="Rectangle 16">
            <a:extLst>
              <a:ext uri="{FF2B5EF4-FFF2-40B4-BE49-F238E27FC236}">
                <a16:creationId xmlns:a16="http://schemas.microsoft.com/office/drawing/2014/main" id="{E3225CAA-ACD1-4C33-BA35-943FC0C22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51" y="146639"/>
            <a:ext cx="375949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>
                <a:latin typeface="Baskerville Old Face" pitchFamily="18" charset="0"/>
              </a:rPr>
              <a:t>Software Testing : Monkey Runner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B58AB-E481-464D-B5B6-10DAF9D2EDC6}"/>
              </a:ext>
            </a:extLst>
          </p:cNvPr>
          <p:cNvSpPr/>
          <p:nvPr/>
        </p:nvSpPr>
        <p:spPr>
          <a:xfrm>
            <a:off x="0" y="0"/>
            <a:ext cx="21515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tint val="66000"/>
                  <a:satMod val="160000"/>
                </a:schemeClr>
              </a:gs>
              <a:gs pos="50000">
                <a:schemeClr val="accent1">
                  <a:shade val="30000"/>
                  <a:satMod val="115000"/>
                  <a:tint val="44500"/>
                  <a:satMod val="160000"/>
                </a:schemeClr>
              </a:gs>
              <a:gs pos="100000">
                <a:schemeClr val="accent1">
                  <a:shade val="30000"/>
                  <a:satMod val="115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X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996AFB-4781-4260-9502-87089C9C174E}"/>
              </a:ext>
            </a:extLst>
          </p:cNvPr>
          <p:cNvSpPr/>
          <p:nvPr/>
        </p:nvSpPr>
        <p:spPr>
          <a:xfrm>
            <a:off x="463826" y="1105827"/>
            <a:ext cx="4267200" cy="770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70C0"/>
                </a:solidFill>
                <a:highlight>
                  <a:srgbClr val="FFFF00"/>
                </a:highlight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r>
              <a:rPr lang="en-US" sz="2000" dirty="0">
                <a:solidFill>
                  <a:srgbClr val="0070C0"/>
                </a:solidFill>
                <a:highlight>
                  <a:srgbClr val="FFFF00"/>
                </a:highlight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the path of Python in the system path variable</a:t>
            </a:r>
            <a:endParaRPr lang="en-SX" sz="20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F19EC4-DFAC-40A9-8163-79734C332252}"/>
              </a:ext>
            </a:extLst>
          </p:cNvPr>
          <p:cNvPicPr/>
          <p:nvPr/>
        </p:nvPicPr>
        <p:blipFill>
          <a:blip r:embed="rId3" cstate="print"/>
          <a:srcRect l="3846" t="6838" r="65064" b="27920"/>
          <a:stretch>
            <a:fillRect/>
          </a:stretch>
        </p:blipFill>
        <p:spPr bwMode="auto">
          <a:xfrm>
            <a:off x="463826" y="2087944"/>
            <a:ext cx="4267199" cy="3979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815B50-0D9B-4601-A18D-C0D4D12F1CEE}"/>
              </a:ext>
            </a:extLst>
          </p:cNvPr>
          <p:cNvSpPr/>
          <p:nvPr/>
        </p:nvSpPr>
        <p:spPr>
          <a:xfrm>
            <a:off x="5896213" y="1165827"/>
            <a:ext cx="4903304" cy="770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70C0"/>
                </a:solidFill>
                <a:highlight>
                  <a:srgbClr val="FFFF00"/>
                </a:highlight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2 : </a:t>
            </a:r>
            <a:r>
              <a:rPr lang="en-US" sz="2000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 the python script and place it inside the tools folder of SDK</a:t>
            </a:r>
            <a:endParaRPr lang="en-SX" sz="20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3671A19-4D1B-4A29-8CD2-B08BFA7910A6}"/>
              </a:ext>
            </a:extLst>
          </p:cNvPr>
          <p:cNvPicPr/>
          <p:nvPr/>
        </p:nvPicPr>
        <p:blipFill rotWithShape="1">
          <a:blip r:embed="rId4" cstate="print"/>
          <a:srcRect l="7860" t="3519" r="27035" b="26898"/>
          <a:stretch/>
        </p:blipFill>
        <p:spPr bwMode="auto">
          <a:xfrm>
            <a:off x="6003232" y="2087944"/>
            <a:ext cx="4903304" cy="3816263"/>
          </a:xfrm>
          <a:prstGeom prst="rect">
            <a:avLst/>
          </a:prstGeom>
          <a:noFill/>
          <a:ln w="9525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939067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FFAD066-C2DA-49BC-98AE-8CAC999AA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15151" y="-13251"/>
            <a:ext cx="11976847" cy="689112"/>
          </a:xfrm>
          <a:prstGeom prst="rect">
            <a:avLst/>
          </a:prstGeom>
        </p:spPr>
      </p:pic>
      <p:sp>
        <p:nvSpPr>
          <p:cNvPr id="9" name="Rectangle 16">
            <a:extLst>
              <a:ext uri="{FF2B5EF4-FFF2-40B4-BE49-F238E27FC236}">
                <a16:creationId xmlns:a16="http://schemas.microsoft.com/office/drawing/2014/main" id="{E3225CAA-ACD1-4C33-BA35-943FC0C22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51" y="146639"/>
            <a:ext cx="375949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>
                <a:latin typeface="Baskerville Old Face" pitchFamily="18" charset="0"/>
              </a:rPr>
              <a:t>Software Testing : Monkey Runner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B58AB-E481-464D-B5B6-10DAF9D2EDC6}"/>
              </a:ext>
            </a:extLst>
          </p:cNvPr>
          <p:cNvSpPr/>
          <p:nvPr/>
        </p:nvSpPr>
        <p:spPr>
          <a:xfrm>
            <a:off x="0" y="0"/>
            <a:ext cx="21515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tint val="66000"/>
                  <a:satMod val="160000"/>
                </a:schemeClr>
              </a:gs>
              <a:gs pos="50000">
                <a:schemeClr val="accent1">
                  <a:shade val="30000"/>
                  <a:satMod val="115000"/>
                  <a:tint val="44500"/>
                  <a:satMod val="160000"/>
                </a:schemeClr>
              </a:gs>
              <a:gs pos="100000">
                <a:schemeClr val="accent1">
                  <a:shade val="30000"/>
                  <a:satMod val="115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X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996AFB-4781-4260-9502-87089C9C174E}"/>
              </a:ext>
            </a:extLst>
          </p:cNvPr>
          <p:cNvSpPr/>
          <p:nvPr/>
        </p:nvSpPr>
        <p:spPr>
          <a:xfrm>
            <a:off x="360420" y="835751"/>
            <a:ext cx="4267200" cy="1252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000" b="1" dirty="0">
                <a:solidFill>
                  <a:srgbClr val="0070C0"/>
                </a:solidFill>
                <a:highlight>
                  <a:srgbClr val="FFFF00"/>
                </a:highlight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r>
              <a:rPr lang="en-US" sz="2000" dirty="0">
                <a:solidFill>
                  <a:srgbClr val="0070C0"/>
                </a:solidFill>
                <a:highlight>
                  <a:srgbClr val="FFFF00"/>
                </a:highlight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/>
              <a:t>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Place the project folder of your application in the same folder</a:t>
            </a:r>
            <a:endParaRPr lang="en-SX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endParaRPr lang="en-SX" sz="20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815B50-0D9B-4601-A18D-C0D4D12F1CEE}"/>
              </a:ext>
            </a:extLst>
          </p:cNvPr>
          <p:cNvSpPr/>
          <p:nvPr/>
        </p:nvSpPr>
        <p:spPr>
          <a:xfrm>
            <a:off x="5512900" y="912501"/>
            <a:ext cx="6082751" cy="777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70C0"/>
                </a:solidFill>
                <a:highlight>
                  <a:srgbClr val="FFFF00"/>
                </a:highlight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4: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Execute the python script in the command window</a:t>
            </a:r>
            <a:endParaRPr lang="en-SX" sz="20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149DB1E-7B64-4CCE-B81C-97E99DB987E8}"/>
              </a:ext>
            </a:extLst>
          </p:cNvPr>
          <p:cNvPicPr/>
          <p:nvPr/>
        </p:nvPicPr>
        <p:blipFill rotWithShape="1">
          <a:blip r:embed="rId3" cstate="print"/>
          <a:srcRect l="9197" r="38183"/>
          <a:stretch/>
        </p:blipFill>
        <p:spPr bwMode="auto">
          <a:xfrm>
            <a:off x="360420" y="2088017"/>
            <a:ext cx="4267200" cy="3816263"/>
          </a:xfrm>
          <a:prstGeom prst="rect">
            <a:avLst/>
          </a:prstGeom>
          <a:noFill/>
          <a:ln w="9525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1FB084-7488-43B4-94D3-333EF39B5137}"/>
              </a:ext>
            </a:extLst>
          </p:cNvPr>
          <p:cNvPicPr/>
          <p:nvPr/>
        </p:nvPicPr>
        <p:blipFill rotWithShape="1">
          <a:blip r:embed="rId4" cstate="print"/>
          <a:srcRect l="4001" t="6274" r="46381" b="81876"/>
          <a:stretch/>
        </p:blipFill>
        <p:spPr bwMode="auto">
          <a:xfrm>
            <a:off x="5919504" y="1689958"/>
            <a:ext cx="5415323" cy="98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E3573A0-A4B6-4C80-8309-EA8D11584F92}"/>
              </a:ext>
            </a:extLst>
          </p:cNvPr>
          <p:cNvSpPr/>
          <p:nvPr/>
        </p:nvSpPr>
        <p:spPr>
          <a:xfrm>
            <a:off x="5588195" y="2766608"/>
            <a:ext cx="6007456" cy="772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000" b="1" dirty="0">
                <a:solidFill>
                  <a:srgbClr val="0070C0"/>
                </a:solidFill>
                <a:highlight>
                  <a:srgbClr val="FFFF00"/>
                </a:highlight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5</a:t>
            </a:r>
            <a:r>
              <a:rPr lang="en-US" sz="2000" b="1" dirty="0">
                <a:solidFill>
                  <a:srgbClr val="0070C0"/>
                </a:solidFill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Screenshot generation in the tools folder and verify whether they are as expected</a:t>
            </a:r>
            <a:r>
              <a:rPr lang="en-US" dirty="0"/>
              <a:t>.</a:t>
            </a:r>
            <a:endParaRPr lang="en-SX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077BA27-20F9-4C0E-A15B-B7C79E7E941D}"/>
              </a:ext>
            </a:extLst>
          </p:cNvPr>
          <p:cNvPicPr/>
          <p:nvPr/>
        </p:nvPicPr>
        <p:blipFill rotWithShape="1">
          <a:blip r:embed="rId5" cstate="print"/>
          <a:srcRect l="8975" r="36176"/>
          <a:stretch/>
        </p:blipFill>
        <p:spPr bwMode="auto">
          <a:xfrm>
            <a:off x="5919504" y="3538742"/>
            <a:ext cx="5415323" cy="2867025"/>
          </a:xfrm>
          <a:prstGeom prst="rect">
            <a:avLst/>
          </a:prstGeom>
          <a:noFill/>
          <a:ln w="9525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1569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FFAD066-C2DA-49BC-98AE-8CAC999AA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15151" y="-13251"/>
            <a:ext cx="11976847" cy="689112"/>
          </a:xfrm>
          <a:prstGeom prst="rect">
            <a:avLst/>
          </a:prstGeom>
        </p:spPr>
      </p:pic>
      <p:sp>
        <p:nvSpPr>
          <p:cNvPr id="9" name="Rectangle 16">
            <a:extLst>
              <a:ext uri="{FF2B5EF4-FFF2-40B4-BE49-F238E27FC236}">
                <a16:creationId xmlns:a16="http://schemas.microsoft.com/office/drawing/2014/main" id="{E3225CAA-ACD1-4C33-BA35-943FC0C22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51" y="146639"/>
            <a:ext cx="375949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>
                <a:latin typeface="Baskerville Old Face" pitchFamily="18" charset="0"/>
              </a:rPr>
              <a:t>Software Testing : Monkey Runner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B58AB-E481-464D-B5B6-10DAF9D2EDC6}"/>
              </a:ext>
            </a:extLst>
          </p:cNvPr>
          <p:cNvSpPr/>
          <p:nvPr/>
        </p:nvSpPr>
        <p:spPr>
          <a:xfrm>
            <a:off x="0" y="0"/>
            <a:ext cx="21515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tint val="66000"/>
                  <a:satMod val="160000"/>
                </a:schemeClr>
              </a:gs>
              <a:gs pos="50000">
                <a:schemeClr val="accent1">
                  <a:shade val="30000"/>
                  <a:satMod val="115000"/>
                  <a:tint val="44500"/>
                  <a:satMod val="160000"/>
                </a:schemeClr>
              </a:gs>
              <a:gs pos="100000">
                <a:schemeClr val="accent1">
                  <a:shade val="30000"/>
                  <a:satMod val="115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X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996AFB-4781-4260-9502-87089C9C174E}"/>
              </a:ext>
            </a:extLst>
          </p:cNvPr>
          <p:cNvSpPr/>
          <p:nvPr/>
        </p:nvSpPr>
        <p:spPr>
          <a:xfrm>
            <a:off x="5118982" y="-38637"/>
            <a:ext cx="2169187" cy="739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4000" b="1" dirty="0">
                <a:solidFill>
                  <a:schemeClr val="bg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lang="en-US" sz="2000" b="1" dirty="0">
                <a:solidFill>
                  <a:srgbClr val="0070C0"/>
                </a:solidFill>
                <a:highlight>
                  <a:srgbClr val="FFFF00"/>
                </a:highlight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SX" sz="20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D3BD3C-0DCD-48B7-BEA9-C7DD6E58118E}"/>
              </a:ext>
            </a:extLst>
          </p:cNvPr>
          <p:cNvGrpSpPr/>
          <p:nvPr/>
        </p:nvGrpSpPr>
        <p:grpSpPr>
          <a:xfrm>
            <a:off x="1887632" y="782669"/>
            <a:ext cx="2076449" cy="2076449"/>
            <a:chOff x="0" y="531971"/>
            <a:chExt cx="2076449" cy="207644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6C9E85-24D9-4181-A336-7800DDB01408}"/>
                </a:ext>
              </a:extLst>
            </p:cNvPr>
            <p:cNvSpPr/>
            <p:nvPr/>
          </p:nvSpPr>
          <p:spPr>
            <a:xfrm>
              <a:off x="0" y="531971"/>
              <a:ext cx="2076449" cy="207644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Oval 4">
              <a:extLst>
                <a:ext uri="{FF2B5EF4-FFF2-40B4-BE49-F238E27FC236}">
                  <a16:creationId xmlns:a16="http://schemas.microsoft.com/office/drawing/2014/main" id="{81984506-30DA-4162-B6B7-E20F79C5891F}"/>
                </a:ext>
              </a:extLst>
            </p:cNvPr>
            <p:cNvSpPr txBox="1"/>
            <p:nvPr/>
          </p:nvSpPr>
          <p:spPr>
            <a:xfrm>
              <a:off x="304089" y="836060"/>
              <a:ext cx="1468271" cy="14682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solidFill>
                    <a:schemeClr val="bg1"/>
                  </a:solidFill>
                </a:rPr>
                <a:t>Run .</a:t>
              </a:r>
              <a:r>
                <a:rPr lang="en-US" sz="2000" kern="1200" dirty="0" err="1">
                  <a:solidFill>
                    <a:schemeClr val="bg1"/>
                  </a:solidFill>
                </a:rPr>
                <a:t>py</a:t>
              </a:r>
              <a:r>
                <a:rPr lang="en-US" sz="2000" kern="1200" dirty="0">
                  <a:solidFill>
                    <a:schemeClr val="bg1"/>
                  </a:solidFill>
                </a:rPr>
                <a:t> script from console	</a:t>
              </a:r>
            </a:p>
          </p:txBody>
        </p:sp>
      </p:grp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2A454A5-FD12-4E54-A5C9-3798BE243D66}"/>
              </a:ext>
            </a:extLst>
          </p:cNvPr>
          <p:cNvSpPr/>
          <p:nvPr/>
        </p:nvSpPr>
        <p:spPr>
          <a:xfrm rot="10800000">
            <a:off x="2650786" y="3120779"/>
            <a:ext cx="429046" cy="1126169"/>
          </a:xfrm>
          <a:prstGeom prst="triangl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EBCD8FB-68A4-4E82-AB3B-88375AE6296D}"/>
              </a:ext>
            </a:extLst>
          </p:cNvPr>
          <p:cNvGrpSpPr/>
          <p:nvPr/>
        </p:nvGrpSpPr>
        <p:grpSpPr>
          <a:xfrm>
            <a:off x="2094899" y="4298420"/>
            <a:ext cx="1384992" cy="1384992"/>
            <a:chOff x="345728" y="3680907"/>
            <a:chExt cx="1384992" cy="1384992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652BA49-AD17-41F6-BEE2-43EA9B58603E}"/>
                </a:ext>
              </a:extLst>
            </p:cNvPr>
            <p:cNvSpPr/>
            <p:nvPr/>
          </p:nvSpPr>
          <p:spPr>
            <a:xfrm>
              <a:off x="345728" y="3680907"/>
              <a:ext cx="1384992" cy="138499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2258389"/>
                <a:satOff val="-1025"/>
                <a:lumOff val="1765"/>
                <a:alphaOff val="0"/>
              </a:schemeClr>
            </a:fillRef>
            <a:effectRef idx="0">
              <a:schemeClr val="accent2">
                <a:hueOff val="-2258389"/>
                <a:satOff val="-1025"/>
                <a:lumOff val="176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Oval 4">
              <a:extLst>
                <a:ext uri="{FF2B5EF4-FFF2-40B4-BE49-F238E27FC236}">
                  <a16:creationId xmlns:a16="http://schemas.microsoft.com/office/drawing/2014/main" id="{428599C8-62EE-49E7-BEF7-EDCAB9157783}"/>
                </a:ext>
              </a:extLst>
            </p:cNvPr>
            <p:cNvSpPr txBox="1"/>
            <p:nvPr/>
          </p:nvSpPr>
          <p:spPr>
            <a:xfrm>
              <a:off x="548555" y="3883734"/>
              <a:ext cx="979338" cy="9793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chemeClr val="bg1"/>
                  </a:solidFill>
                </a:rPr>
                <a:t>Connection with device is made</a:t>
              </a:r>
            </a:p>
          </p:txBody>
        </p:sp>
      </p:grp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3ACBF3C-6B02-495D-BF6C-23480AD7746F}"/>
              </a:ext>
            </a:extLst>
          </p:cNvPr>
          <p:cNvSpPr/>
          <p:nvPr/>
        </p:nvSpPr>
        <p:spPr>
          <a:xfrm rot="5400000">
            <a:off x="4235539" y="4382140"/>
            <a:ext cx="549332" cy="1217553"/>
          </a:xfrm>
          <a:prstGeom prst="triangl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3011185"/>
              <a:satOff val="-1366"/>
              <a:lumOff val="2353"/>
              <a:alphaOff val="0"/>
            </a:schemeClr>
          </a:fillRef>
          <a:effectRef idx="0">
            <a:schemeClr val="accent2">
              <a:hueOff val="-3011185"/>
              <a:satOff val="-1366"/>
              <a:lumOff val="2353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96665A9-B0EF-48B1-B89F-547107731F0A}"/>
              </a:ext>
            </a:extLst>
          </p:cNvPr>
          <p:cNvGrpSpPr/>
          <p:nvPr/>
        </p:nvGrpSpPr>
        <p:grpSpPr>
          <a:xfrm>
            <a:off x="5314505" y="4298420"/>
            <a:ext cx="1384992" cy="1384992"/>
            <a:chOff x="3460403" y="3680907"/>
            <a:chExt cx="1384992" cy="138499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F2A22E5-445E-48AB-B83C-EE5F8E363A4D}"/>
                </a:ext>
              </a:extLst>
            </p:cNvPr>
            <p:cNvSpPr/>
            <p:nvPr/>
          </p:nvSpPr>
          <p:spPr>
            <a:xfrm>
              <a:off x="3460403" y="3680907"/>
              <a:ext cx="1384992" cy="138499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4516778"/>
                <a:satOff val="-2049"/>
                <a:lumOff val="3529"/>
                <a:alphaOff val="0"/>
              </a:schemeClr>
            </a:fillRef>
            <a:effectRef idx="0">
              <a:schemeClr val="accent2">
                <a:hueOff val="-4516778"/>
                <a:satOff val="-2049"/>
                <a:lumOff val="352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Oval 4">
              <a:extLst>
                <a:ext uri="{FF2B5EF4-FFF2-40B4-BE49-F238E27FC236}">
                  <a16:creationId xmlns:a16="http://schemas.microsoft.com/office/drawing/2014/main" id="{C0AE73A9-DBC9-4D78-8685-AA34FFA1E42B}"/>
                </a:ext>
              </a:extLst>
            </p:cNvPr>
            <p:cNvSpPr txBox="1"/>
            <p:nvPr/>
          </p:nvSpPr>
          <p:spPr>
            <a:xfrm>
              <a:off x="3663230" y="3883734"/>
              <a:ext cx="979338" cy="9793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chemeClr val="bg1"/>
                  </a:solidFill>
                </a:rPr>
                <a:t>Script installs .</a:t>
              </a:r>
              <a:r>
                <a:rPr lang="en-US" sz="1400" kern="1200" dirty="0" err="1">
                  <a:solidFill>
                    <a:schemeClr val="bg1"/>
                  </a:solidFill>
                </a:rPr>
                <a:t>apk</a:t>
              </a:r>
              <a:r>
                <a:rPr lang="en-US" sz="1400" kern="1200" dirty="0">
                  <a:solidFill>
                    <a:schemeClr val="bg1"/>
                  </a:solidFill>
                </a:rPr>
                <a:t> file on device</a:t>
              </a:r>
            </a:p>
          </p:txBody>
        </p:sp>
      </p:grp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4C927620-BE50-4C04-AE6D-7E4B488399D1}"/>
              </a:ext>
            </a:extLst>
          </p:cNvPr>
          <p:cNvSpPr/>
          <p:nvPr/>
        </p:nvSpPr>
        <p:spPr>
          <a:xfrm>
            <a:off x="5749429" y="3048452"/>
            <a:ext cx="515144" cy="1120710"/>
          </a:xfrm>
          <a:prstGeom prst="triangl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6022371"/>
              <a:satOff val="-2733"/>
              <a:lumOff val="4705"/>
              <a:alphaOff val="0"/>
            </a:schemeClr>
          </a:fillRef>
          <a:effectRef idx="0">
            <a:schemeClr val="accent2">
              <a:hueOff val="-6022371"/>
              <a:satOff val="-2733"/>
              <a:lumOff val="4705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7C42FA2-2505-4CC6-B156-DCA605488EC5}"/>
              </a:ext>
            </a:extLst>
          </p:cNvPr>
          <p:cNvGrpSpPr/>
          <p:nvPr/>
        </p:nvGrpSpPr>
        <p:grpSpPr>
          <a:xfrm>
            <a:off x="5403504" y="1544090"/>
            <a:ext cx="1384992" cy="1384992"/>
            <a:chOff x="3460403" y="877700"/>
            <a:chExt cx="1384992" cy="138499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A14DF16-765A-477B-80EB-2CF72803C72C}"/>
                </a:ext>
              </a:extLst>
            </p:cNvPr>
            <p:cNvSpPr/>
            <p:nvPr/>
          </p:nvSpPr>
          <p:spPr>
            <a:xfrm>
              <a:off x="3460403" y="877700"/>
              <a:ext cx="1384992" cy="138499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6775167"/>
                <a:satOff val="-3074"/>
                <a:lumOff val="5294"/>
                <a:alphaOff val="0"/>
              </a:schemeClr>
            </a:fillRef>
            <a:effectRef idx="0">
              <a:schemeClr val="accent2">
                <a:hueOff val="-6775167"/>
                <a:satOff val="-3074"/>
                <a:lumOff val="529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Oval 4">
              <a:extLst>
                <a:ext uri="{FF2B5EF4-FFF2-40B4-BE49-F238E27FC236}">
                  <a16:creationId xmlns:a16="http://schemas.microsoft.com/office/drawing/2014/main" id="{DC6604BE-22B0-44D3-B42A-501F3576B3A4}"/>
                </a:ext>
              </a:extLst>
            </p:cNvPr>
            <p:cNvSpPr txBox="1"/>
            <p:nvPr/>
          </p:nvSpPr>
          <p:spPr>
            <a:xfrm>
              <a:off x="3663230" y="1080527"/>
              <a:ext cx="979338" cy="9793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chemeClr val="bg1"/>
                  </a:solidFill>
                </a:rPr>
                <a:t>Script commands execute</a:t>
              </a:r>
            </a:p>
          </p:txBody>
        </p:sp>
      </p:grp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9F705597-24B7-456F-913D-97DCB7778E85}"/>
              </a:ext>
            </a:extLst>
          </p:cNvPr>
          <p:cNvSpPr/>
          <p:nvPr/>
        </p:nvSpPr>
        <p:spPr>
          <a:xfrm rot="5400000">
            <a:off x="7498891" y="1727200"/>
            <a:ext cx="521252" cy="1134407"/>
          </a:xfrm>
          <a:prstGeom prst="triangl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9033556"/>
              <a:satOff val="-4099"/>
              <a:lumOff val="7058"/>
              <a:alphaOff val="0"/>
            </a:schemeClr>
          </a:fillRef>
          <a:effectRef idx="0">
            <a:schemeClr val="accent2">
              <a:hueOff val="-9033556"/>
              <a:satOff val="-4099"/>
              <a:lumOff val="7058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81441D1-BB7B-4CFB-8F9C-BCDD41D58FB0}"/>
              </a:ext>
            </a:extLst>
          </p:cNvPr>
          <p:cNvGrpSpPr/>
          <p:nvPr/>
        </p:nvGrpSpPr>
        <p:grpSpPr>
          <a:xfrm>
            <a:off x="8614108" y="1256178"/>
            <a:ext cx="2076449" cy="2076449"/>
            <a:chOff x="6229350" y="531971"/>
            <a:chExt cx="2076449" cy="207644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16AA945-47FF-4FFB-923A-9819B508C73A}"/>
                </a:ext>
              </a:extLst>
            </p:cNvPr>
            <p:cNvSpPr/>
            <p:nvPr/>
          </p:nvSpPr>
          <p:spPr>
            <a:xfrm>
              <a:off x="6229350" y="531971"/>
              <a:ext cx="2076449" cy="207644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9033556"/>
                <a:satOff val="-4099"/>
                <a:lumOff val="7058"/>
                <a:alphaOff val="0"/>
              </a:schemeClr>
            </a:fillRef>
            <a:effectRef idx="0">
              <a:schemeClr val="accent2">
                <a:hueOff val="-9033556"/>
                <a:satOff val="-4099"/>
                <a:lumOff val="705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Oval 4">
              <a:extLst>
                <a:ext uri="{FF2B5EF4-FFF2-40B4-BE49-F238E27FC236}">
                  <a16:creationId xmlns:a16="http://schemas.microsoft.com/office/drawing/2014/main" id="{FB147C34-D2E8-457D-9C52-64F88BD0821F}"/>
                </a:ext>
              </a:extLst>
            </p:cNvPr>
            <p:cNvSpPr txBox="1"/>
            <p:nvPr/>
          </p:nvSpPr>
          <p:spPr>
            <a:xfrm>
              <a:off x="6533439" y="836060"/>
              <a:ext cx="1468271" cy="14682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solidFill>
                    <a:schemeClr val="bg1"/>
                  </a:solidFill>
                </a:rPr>
                <a:t> screenshots saved to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113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9CA01E1-4AD7-46E5-8F69-5D92DA43A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15150" y="-13251"/>
            <a:ext cx="11976847" cy="70236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AAB58AB-E481-464D-B5B6-10DAF9D2EDC6}"/>
              </a:ext>
            </a:extLst>
          </p:cNvPr>
          <p:cNvSpPr/>
          <p:nvPr/>
        </p:nvSpPr>
        <p:spPr>
          <a:xfrm>
            <a:off x="0" y="0"/>
            <a:ext cx="21515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tint val="66000"/>
                  <a:satMod val="160000"/>
                </a:schemeClr>
              </a:gs>
              <a:gs pos="50000">
                <a:schemeClr val="accent1">
                  <a:shade val="30000"/>
                  <a:satMod val="115000"/>
                  <a:tint val="44500"/>
                  <a:satMod val="160000"/>
                </a:schemeClr>
              </a:gs>
              <a:gs pos="100000">
                <a:schemeClr val="accent1">
                  <a:shade val="30000"/>
                  <a:satMod val="115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X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048C70-4667-45EC-AE02-8CFC93F7E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03" y="179996"/>
            <a:ext cx="7366653" cy="46936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Monkey testing of </a:t>
            </a:r>
            <a:r>
              <a:rPr lang="en-US" sz="32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Circle Radius 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Application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259E89-8FEC-4032-89C6-081215F747EF}"/>
              </a:ext>
            </a:extLst>
          </p:cNvPr>
          <p:cNvSpPr/>
          <p:nvPr/>
        </p:nvSpPr>
        <p:spPr>
          <a:xfrm>
            <a:off x="215150" y="842603"/>
            <a:ext cx="1654965" cy="41614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Python Script </a:t>
            </a:r>
            <a:endParaRPr lang="en-SX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6AD359-08E9-410F-9E6D-8B9C89DAAEF2}"/>
              </a:ext>
            </a:extLst>
          </p:cNvPr>
          <p:cNvSpPr/>
          <p:nvPr/>
        </p:nvSpPr>
        <p:spPr>
          <a:xfrm>
            <a:off x="430303" y="1372263"/>
            <a:ext cx="1139063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+mj-lt"/>
              </a:rPr>
              <a:t>com.android.monkeyrunner</a:t>
            </a:r>
            <a:r>
              <a:rPr lang="en-US" dirty="0">
                <a:latin typeface="+mj-lt"/>
              </a:rPr>
              <a:t> import MonkeyRunner, </a:t>
            </a:r>
            <a:r>
              <a:rPr lang="en-US" dirty="0" err="1">
                <a:latin typeface="+mj-lt"/>
              </a:rPr>
              <a:t>MonkeyDevice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MonkeyImage</a:t>
            </a:r>
            <a:endParaRPr lang="en-US" dirty="0">
              <a:latin typeface="+mj-lt"/>
            </a:endParaRPr>
          </a:p>
          <a:p>
            <a:r>
              <a:rPr lang="en-US" dirty="0" err="1">
                <a:latin typeface="+mj-lt"/>
              </a:rPr>
              <a:t>com.android.monkeyrunner.MonkeyDevice</a:t>
            </a:r>
            <a:r>
              <a:rPr lang="en-US" dirty="0">
                <a:latin typeface="+mj-lt"/>
              </a:rPr>
              <a:t> import </a:t>
            </a:r>
            <a:r>
              <a:rPr lang="en-US" dirty="0" err="1">
                <a:latin typeface="+mj-lt"/>
              </a:rPr>
              <a:t>takeSnapshot</a:t>
            </a:r>
            <a:endParaRPr lang="en-US" dirty="0">
              <a:latin typeface="+mj-lt"/>
            </a:endParaRPr>
          </a:p>
          <a:p>
            <a:r>
              <a:rPr lang="en-US" dirty="0" err="1">
                <a:latin typeface="+mj-lt"/>
              </a:rPr>
              <a:t>com.android.monkeyrunner.easy</a:t>
            </a:r>
            <a:r>
              <a:rPr lang="en-US" dirty="0">
                <a:latin typeface="+mj-lt"/>
              </a:rPr>
              <a:t> import </a:t>
            </a:r>
            <a:r>
              <a:rPr lang="en-US" dirty="0" err="1">
                <a:latin typeface="+mj-lt"/>
              </a:rPr>
              <a:t>EasyMonkeyDevice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device = </a:t>
            </a:r>
            <a:r>
              <a:rPr lang="en-US" dirty="0" err="1">
                <a:latin typeface="+mj-lt"/>
              </a:rPr>
              <a:t>MonkeyRunner.waitForConnection</a:t>
            </a:r>
            <a:r>
              <a:rPr lang="en-US" dirty="0">
                <a:latin typeface="+mj-lt"/>
              </a:rPr>
              <a:t>()			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//connects to the current device</a:t>
            </a:r>
          </a:p>
          <a:p>
            <a:r>
              <a:rPr lang="en-US" dirty="0" err="1">
                <a:latin typeface="+mj-lt"/>
              </a:rPr>
              <a:t>easy_device</a:t>
            </a:r>
            <a:r>
              <a:rPr lang="en-US" dirty="0">
                <a:latin typeface="+mj-lt"/>
              </a:rPr>
              <a:t>=</a:t>
            </a:r>
            <a:r>
              <a:rPr lang="en-US" dirty="0" err="1">
                <a:latin typeface="+mj-lt"/>
              </a:rPr>
              <a:t>EasyMonkeyDevice</a:t>
            </a:r>
            <a:r>
              <a:rPr lang="en-US" dirty="0">
                <a:latin typeface="+mj-lt"/>
              </a:rPr>
              <a:t>(device)</a:t>
            </a:r>
          </a:p>
          <a:p>
            <a:r>
              <a:rPr lang="en-US" dirty="0" err="1">
                <a:latin typeface="+mj-lt"/>
              </a:rPr>
              <a:t>easy_device.installPackage</a:t>
            </a:r>
            <a:r>
              <a:rPr lang="en-US" dirty="0">
                <a:latin typeface="+mj-lt"/>
              </a:rPr>
              <a:t>('CircleAreaV1D0/bin/CircleAreaV1D0.apk’)		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//install android package</a:t>
            </a:r>
          </a:p>
          <a:p>
            <a:r>
              <a:rPr lang="en-US" dirty="0">
                <a:latin typeface="+mj-lt"/>
              </a:rPr>
              <a:t>activity = '</a:t>
            </a:r>
            <a:r>
              <a:rPr lang="en-US" dirty="0" err="1">
                <a:latin typeface="+mj-lt"/>
              </a:rPr>
              <a:t>com.example.circlearea.AreaCircle</a:t>
            </a:r>
            <a:r>
              <a:rPr lang="en-US" dirty="0">
                <a:latin typeface="+mj-lt"/>
              </a:rPr>
              <a:t>’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			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sets a variable with the name of an Activity</a:t>
            </a:r>
          </a:p>
          <a:p>
            <a:endParaRPr lang="en-US" dirty="0">
              <a:latin typeface="+mj-lt"/>
            </a:endParaRPr>
          </a:p>
          <a:p>
            <a:r>
              <a:rPr lang="en-US" dirty="0" err="1">
                <a:latin typeface="+mj-lt"/>
              </a:rPr>
              <a:t>runComponent</a:t>
            </a:r>
            <a:r>
              <a:rPr lang="en-US" dirty="0">
                <a:latin typeface="+mj-lt"/>
              </a:rPr>
              <a:t> = package + '/' + activity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				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//sets the name of the component to start</a:t>
            </a:r>
          </a:p>
          <a:p>
            <a:r>
              <a:rPr lang="en-US" dirty="0" err="1">
                <a:latin typeface="+mj-lt"/>
              </a:rPr>
              <a:t>easy_device.startActivity</a:t>
            </a:r>
            <a:r>
              <a:rPr lang="en-US" dirty="0">
                <a:latin typeface="+mj-lt"/>
              </a:rPr>
              <a:t>(component=</a:t>
            </a:r>
            <a:r>
              <a:rPr lang="en-US" dirty="0" err="1">
                <a:latin typeface="+mj-lt"/>
              </a:rPr>
              <a:t>runComponent</a:t>
            </a:r>
            <a:r>
              <a:rPr lang="en-US" dirty="0">
                <a:latin typeface="+mj-lt"/>
              </a:rPr>
              <a:t>)	//Runs the component</a:t>
            </a:r>
          </a:p>
          <a:p>
            <a:r>
              <a:rPr lang="en-US" dirty="0" err="1">
                <a:latin typeface="+mj-lt"/>
              </a:rPr>
              <a:t>MonkeyRunner.sleep</a:t>
            </a:r>
            <a:r>
              <a:rPr lang="en-US" dirty="0">
                <a:latin typeface="+mj-lt"/>
              </a:rPr>
              <a:t>(5)</a:t>
            </a:r>
          </a:p>
          <a:p>
            <a:r>
              <a:rPr lang="en-US" dirty="0">
                <a:latin typeface="+mj-lt"/>
              </a:rPr>
              <a:t>device.press('KEYCODE_MOVE_END', </a:t>
            </a:r>
            <a:r>
              <a:rPr lang="en-US" dirty="0" err="1">
                <a:latin typeface="+mj-lt"/>
              </a:rPr>
              <a:t>MonkeyDevice.DOWN_AND_UP</a:t>
            </a:r>
            <a:r>
              <a:rPr lang="en-US" dirty="0">
                <a:latin typeface="+mj-lt"/>
              </a:rPr>
              <a:t>)       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//Press the calculate Button-without error</a:t>
            </a:r>
          </a:p>
          <a:p>
            <a:r>
              <a:rPr lang="en-US" dirty="0" err="1">
                <a:latin typeface="+mj-lt"/>
              </a:rPr>
              <a:t>device.type</a:t>
            </a:r>
            <a:r>
              <a:rPr lang="en-US" dirty="0">
                <a:latin typeface="+mj-lt"/>
              </a:rPr>
              <a:t>('12.2’)</a:t>
            </a:r>
          </a:p>
          <a:p>
            <a:r>
              <a:rPr lang="en-US" dirty="0" err="1">
                <a:latin typeface="+mj-lt"/>
              </a:rPr>
              <a:t>easy_device.touch</a:t>
            </a:r>
            <a:r>
              <a:rPr lang="en-US" dirty="0">
                <a:latin typeface="+mj-lt"/>
              </a:rPr>
              <a:t>(By.id("id/calculate"), </a:t>
            </a:r>
            <a:r>
              <a:rPr lang="en-US" dirty="0" err="1">
                <a:latin typeface="+mj-lt"/>
              </a:rPr>
              <a:t>MonkeyDevice.DOWN_AND_UP</a:t>
            </a:r>
            <a:r>
              <a:rPr lang="en-US" dirty="0">
                <a:latin typeface="+mj-lt"/>
              </a:rPr>
              <a:t>)</a:t>
            </a:r>
          </a:p>
          <a:p>
            <a:r>
              <a:rPr lang="en-US" dirty="0">
                <a:latin typeface="+mj-lt"/>
              </a:rPr>
              <a:t>result = </a:t>
            </a:r>
            <a:r>
              <a:rPr lang="en-US" dirty="0" err="1">
                <a:latin typeface="+mj-lt"/>
              </a:rPr>
              <a:t>device.takeSnapshot</a:t>
            </a:r>
            <a:r>
              <a:rPr lang="en-US" dirty="0">
                <a:latin typeface="+mj-lt"/>
              </a:rPr>
              <a:t>()</a:t>
            </a:r>
          </a:p>
          <a:p>
            <a:r>
              <a:rPr lang="en-US" dirty="0" err="1">
                <a:solidFill>
                  <a:srgbClr val="FF0000"/>
                </a:solidFill>
                <a:latin typeface="+mj-lt"/>
              </a:rPr>
              <a:t>result.writeToFile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('./shot1.png', '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png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’)</a:t>
            </a:r>
          </a:p>
          <a:p>
            <a:endParaRPr lang="en-US" sz="1600" dirty="0"/>
          </a:p>
          <a:p>
            <a:endParaRPr lang="en-SX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14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9CA01E1-4AD7-46E5-8F69-5D92DA43A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15150" y="-13251"/>
            <a:ext cx="11976847" cy="70236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AAB58AB-E481-464D-B5B6-10DAF9D2EDC6}"/>
              </a:ext>
            </a:extLst>
          </p:cNvPr>
          <p:cNvSpPr/>
          <p:nvPr/>
        </p:nvSpPr>
        <p:spPr>
          <a:xfrm>
            <a:off x="0" y="0"/>
            <a:ext cx="21515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tint val="66000"/>
                  <a:satMod val="160000"/>
                </a:schemeClr>
              </a:gs>
              <a:gs pos="50000">
                <a:schemeClr val="accent1">
                  <a:shade val="30000"/>
                  <a:satMod val="115000"/>
                  <a:tint val="44500"/>
                  <a:satMod val="160000"/>
                </a:schemeClr>
              </a:gs>
              <a:gs pos="100000">
                <a:schemeClr val="accent1">
                  <a:shade val="30000"/>
                  <a:satMod val="115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X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048C70-4667-45EC-AE02-8CFC93F7E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03" y="179996"/>
            <a:ext cx="7366653" cy="46936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Monkey testing of </a:t>
            </a:r>
            <a:r>
              <a:rPr lang="en-US" sz="32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Circle Radius 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Application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259E89-8FEC-4032-89C6-081215F747EF}"/>
              </a:ext>
            </a:extLst>
          </p:cNvPr>
          <p:cNvSpPr/>
          <p:nvPr/>
        </p:nvSpPr>
        <p:spPr>
          <a:xfrm>
            <a:off x="215150" y="767531"/>
            <a:ext cx="1654965" cy="41614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Continued.. </a:t>
            </a:r>
            <a:endParaRPr lang="en-SX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6AD359-08E9-410F-9E6D-8B9C89DAAEF2}"/>
              </a:ext>
            </a:extLst>
          </p:cNvPr>
          <p:cNvSpPr/>
          <p:nvPr/>
        </p:nvSpPr>
        <p:spPr>
          <a:xfrm>
            <a:off x="380800" y="1182403"/>
            <a:ext cx="1164554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device.press('KEYCODE_MOVE_END', </a:t>
            </a:r>
            <a:r>
              <a:rPr lang="en-US" dirty="0" err="1">
                <a:latin typeface="+mj-lt"/>
              </a:rPr>
              <a:t>MonkeyDevice.DOWN_AND_UP</a:t>
            </a:r>
            <a:r>
              <a:rPr lang="en-US" dirty="0">
                <a:latin typeface="+mj-lt"/>
              </a:rPr>
              <a:t>)  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//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Press calculate Button (Pi length more than 16)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en-US" dirty="0">
                <a:latin typeface="+mj-lt"/>
              </a:rPr>
              <a:t>device.press('KEYCODE_DEL', </a:t>
            </a:r>
            <a:r>
              <a:rPr lang="en-US" dirty="0" err="1">
                <a:latin typeface="+mj-lt"/>
              </a:rPr>
              <a:t>MonkeyDevice.DOWN_AND_UP</a:t>
            </a:r>
            <a:r>
              <a:rPr lang="en-US" dirty="0">
                <a:latin typeface="+mj-lt"/>
              </a:rPr>
              <a:t>)</a:t>
            </a:r>
          </a:p>
          <a:p>
            <a:r>
              <a:rPr lang="en-US" dirty="0" err="1">
                <a:latin typeface="+mj-lt"/>
              </a:rPr>
              <a:t>device.type</a:t>
            </a:r>
            <a:r>
              <a:rPr lang="en-US" dirty="0">
                <a:latin typeface="+mj-lt"/>
              </a:rPr>
              <a:t>('17’)</a:t>
            </a:r>
          </a:p>
          <a:p>
            <a:r>
              <a:rPr lang="en-US" dirty="0" err="1">
                <a:latin typeface="+mj-lt"/>
              </a:rPr>
              <a:t>easy_device.touch</a:t>
            </a:r>
            <a:r>
              <a:rPr lang="en-US" dirty="0">
                <a:latin typeface="+mj-lt"/>
              </a:rPr>
              <a:t>(By.id("id/calculate"), </a:t>
            </a:r>
            <a:r>
              <a:rPr lang="en-US" dirty="0" err="1">
                <a:latin typeface="+mj-lt"/>
              </a:rPr>
              <a:t>MonkeyDevice.DOWN_AND_UP</a:t>
            </a:r>
            <a:r>
              <a:rPr lang="en-US" dirty="0">
                <a:latin typeface="+mj-lt"/>
              </a:rPr>
              <a:t>)</a:t>
            </a:r>
          </a:p>
          <a:p>
            <a:r>
              <a:rPr lang="en-US" dirty="0" err="1">
                <a:latin typeface="+mj-lt"/>
              </a:rPr>
              <a:t>MonkeyRunner.sleep</a:t>
            </a:r>
            <a:r>
              <a:rPr lang="en-US" dirty="0">
                <a:latin typeface="+mj-lt"/>
              </a:rPr>
              <a:t>(5)</a:t>
            </a:r>
          </a:p>
          <a:p>
            <a:r>
              <a:rPr lang="en-US" dirty="0">
                <a:latin typeface="+mj-lt"/>
              </a:rPr>
              <a:t>result = </a:t>
            </a:r>
            <a:r>
              <a:rPr lang="en-US" dirty="0" err="1">
                <a:latin typeface="+mj-lt"/>
              </a:rPr>
              <a:t>device.takeSnapshot</a:t>
            </a:r>
            <a:r>
              <a:rPr lang="en-US" dirty="0">
                <a:latin typeface="+mj-lt"/>
              </a:rPr>
              <a:t>()</a:t>
            </a:r>
          </a:p>
          <a:p>
            <a:r>
              <a:rPr lang="en-US" dirty="0" err="1">
                <a:solidFill>
                  <a:srgbClr val="FF0000"/>
                </a:solidFill>
                <a:latin typeface="+mj-lt"/>
              </a:rPr>
              <a:t>result.writeToFile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('./shot2.png', '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png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')</a:t>
            </a:r>
          </a:p>
          <a:p>
            <a:endParaRPr lang="en-US" dirty="0">
              <a:solidFill>
                <a:srgbClr val="FF0000"/>
              </a:solidFill>
              <a:latin typeface="+mj-lt"/>
            </a:endParaRPr>
          </a:p>
          <a:p>
            <a:r>
              <a:rPr lang="en-US" dirty="0">
                <a:latin typeface="+mj-lt"/>
              </a:rPr>
              <a:t>device.press('KEYCODE_TAB', </a:t>
            </a:r>
            <a:r>
              <a:rPr lang="en-US" dirty="0" err="1">
                <a:latin typeface="+mj-lt"/>
              </a:rPr>
              <a:t>MonkeyDevice.DOWN_AND_UP</a:t>
            </a:r>
            <a:r>
              <a:rPr lang="en-US" dirty="0">
                <a:latin typeface="+mj-lt"/>
              </a:rPr>
              <a:t>)        </a:t>
            </a:r>
            <a:r>
              <a:rPr lang="en-US" dirty="0">
                <a:solidFill>
                  <a:srgbClr val="00B0F0"/>
                </a:solidFill>
                <a:latin typeface="+mj-lt"/>
              </a:rPr>
              <a:t>//Press calculate Button-with error(Radius is empty)</a:t>
            </a:r>
          </a:p>
          <a:p>
            <a:r>
              <a:rPr lang="en-US" dirty="0">
                <a:latin typeface="+mj-lt"/>
              </a:rPr>
              <a:t>device.press('KEYCODE_MOVE_END', </a:t>
            </a:r>
            <a:r>
              <a:rPr lang="en-US" dirty="0" err="1">
                <a:latin typeface="+mj-lt"/>
              </a:rPr>
              <a:t>MonkeyDevice.DOWN_AND_UP</a:t>
            </a:r>
            <a:r>
              <a:rPr lang="en-US" dirty="0">
                <a:latin typeface="+mj-lt"/>
              </a:rPr>
              <a:t>)</a:t>
            </a:r>
          </a:p>
          <a:p>
            <a:r>
              <a:rPr lang="en-US" dirty="0">
                <a:latin typeface="+mj-lt"/>
              </a:rPr>
              <a:t>device.press('KEYCODE_DEL', </a:t>
            </a:r>
            <a:r>
              <a:rPr lang="en-US" dirty="0" err="1">
                <a:latin typeface="+mj-lt"/>
              </a:rPr>
              <a:t>MonkeyDevice.DOWN_AND_UP</a:t>
            </a:r>
            <a:r>
              <a:rPr lang="en-US" dirty="0">
                <a:latin typeface="+mj-lt"/>
              </a:rPr>
              <a:t>)</a:t>
            </a:r>
          </a:p>
          <a:p>
            <a:r>
              <a:rPr lang="en-US" dirty="0" err="1">
                <a:latin typeface="+mj-lt"/>
              </a:rPr>
              <a:t>easy_device.touch</a:t>
            </a:r>
            <a:r>
              <a:rPr lang="en-US" dirty="0">
                <a:latin typeface="+mj-lt"/>
              </a:rPr>
              <a:t>(By.id("id/calculate"), </a:t>
            </a:r>
            <a:r>
              <a:rPr lang="en-US" dirty="0" err="1">
                <a:latin typeface="+mj-lt"/>
              </a:rPr>
              <a:t>MonkeyDevice.DOWN_AND_UP</a:t>
            </a:r>
            <a:r>
              <a:rPr lang="en-US" dirty="0">
                <a:latin typeface="+mj-lt"/>
              </a:rPr>
              <a:t>)</a:t>
            </a:r>
          </a:p>
          <a:p>
            <a:r>
              <a:rPr lang="en-US" dirty="0" err="1">
                <a:latin typeface="+mj-lt"/>
              </a:rPr>
              <a:t>MonkeyRunner.sleep</a:t>
            </a:r>
            <a:r>
              <a:rPr lang="en-US" dirty="0">
                <a:latin typeface="+mj-lt"/>
              </a:rPr>
              <a:t>(5)</a:t>
            </a:r>
          </a:p>
          <a:p>
            <a:r>
              <a:rPr lang="en-US" dirty="0">
                <a:latin typeface="+mj-lt"/>
              </a:rPr>
              <a:t>result = </a:t>
            </a:r>
            <a:r>
              <a:rPr lang="en-US" dirty="0" err="1">
                <a:latin typeface="+mj-lt"/>
              </a:rPr>
              <a:t>device.takeSnapshot</a:t>
            </a:r>
            <a:r>
              <a:rPr lang="en-US" dirty="0">
                <a:latin typeface="+mj-lt"/>
              </a:rPr>
              <a:t>()</a:t>
            </a:r>
          </a:p>
          <a:p>
            <a:r>
              <a:rPr lang="en-US" dirty="0" err="1">
                <a:solidFill>
                  <a:srgbClr val="FF0000"/>
                </a:solidFill>
                <a:latin typeface="+mj-lt"/>
              </a:rPr>
              <a:t>result.writeToFile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('./shot3.png', '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png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’)</a:t>
            </a:r>
          </a:p>
          <a:p>
            <a:endParaRPr lang="en-US" dirty="0">
              <a:solidFill>
                <a:srgbClr val="FF0000"/>
              </a:solidFill>
              <a:latin typeface="+mj-lt"/>
            </a:endParaRPr>
          </a:p>
          <a:p>
            <a:r>
              <a:rPr lang="en-US" dirty="0" err="1">
                <a:latin typeface="+mj-lt"/>
              </a:rPr>
              <a:t>easy_device.touch</a:t>
            </a:r>
            <a:r>
              <a:rPr lang="en-US" dirty="0">
                <a:latin typeface="+mj-lt"/>
              </a:rPr>
              <a:t>(By.id("id/exit"), </a:t>
            </a:r>
            <a:r>
              <a:rPr lang="en-US" dirty="0" err="1">
                <a:latin typeface="+mj-lt"/>
              </a:rPr>
              <a:t>MonkeyDevice.DOWN_AND_UP</a:t>
            </a:r>
            <a:r>
              <a:rPr lang="en-US" dirty="0">
                <a:latin typeface="+mj-lt"/>
              </a:rPr>
              <a:t>)		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//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Press the exit Button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en-US" dirty="0" err="1">
                <a:latin typeface="+mj-lt"/>
              </a:rPr>
              <a:t>MonkeyRunner.sleep</a:t>
            </a:r>
            <a:r>
              <a:rPr lang="en-US" dirty="0">
                <a:latin typeface="+mj-lt"/>
              </a:rPr>
              <a:t>(5)</a:t>
            </a:r>
          </a:p>
          <a:p>
            <a:r>
              <a:rPr lang="en-US" dirty="0">
                <a:latin typeface="+mj-lt"/>
              </a:rPr>
              <a:t>result = </a:t>
            </a:r>
            <a:r>
              <a:rPr lang="en-US" dirty="0" err="1">
                <a:latin typeface="+mj-lt"/>
              </a:rPr>
              <a:t>device.takeSnapshot</a:t>
            </a:r>
            <a:r>
              <a:rPr lang="en-US" dirty="0">
                <a:latin typeface="+mj-lt"/>
              </a:rPr>
              <a:t>()</a:t>
            </a:r>
          </a:p>
          <a:p>
            <a:r>
              <a:rPr lang="en-US" dirty="0" err="1">
                <a:solidFill>
                  <a:srgbClr val="FF0000"/>
                </a:solidFill>
                <a:latin typeface="+mj-lt"/>
              </a:rPr>
              <a:t>result.writeToFile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('./shot4.png', '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png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')</a:t>
            </a:r>
            <a:endParaRPr lang="en-SX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CB956E-D03B-4691-9137-386367FFBE56}"/>
              </a:ext>
            </a:extLst>
          </p:cNvPr>
          <p:cNvSpPr/>
          <p:nvPr/>
        </p:nvSpPr>
        <p:spPr>
          <a:xfrm>
            <a:off x="4598504" y="6155692"/>
            <a:ext cx="7593496" cy="7023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Repeat all the steps discussed previously with above script &amp; circle radius application.. </a:t>
            </a:r>
            <a:endParaRPr lang="en-SX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31520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9CA01E1-4AD7-46E5-8F69-5D92DA43A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15151" y="-13251"/>
            <a:ext cx="11976847" cy="715616"/>
          </a:xfrm>
          <a:prstGeom prst="rect">
            <a:avLst/>
          </a:prstGeom>
        </p:spPr>
      </p:pic>
      <p:sp>
        <p:nvSpPr>
          <p:cNvPr id="9" name="Rectangle 16">
            <a:extLst>
              <a:ext uri="{FF2B5EF4-FFF2-40B4-BE49-F238E27FC236}">
                <a16:creationId xmlns:a16="http://schemas.microsoft.com/office/drawing/2014/main" id="{E3225CAA-ACD1-4C33-BA35-943FC0C22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51" y="159891"/>
            <a:ext cx="375949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>
                <a:latin typeface="Baskerville Old Face" pitchFamily="18" charset="0"/>
              </a:rPr>
              <a:t>Software Testing : Monkey Runner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B58AB-E481-464D-B5B6-10DAF9D2EDC6}"/>
              </a:ext>
            </a:extLst>
          </p:cNvPr>
          <p:cNvSpPr/>
          <p:nvPr/>
        </p:nvSpPr>
        <p:spPr>
          <a:xfrm>
            <a:off x="0" y="0"/>
            <a:ext cx="21515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tint val="66000"/>
                  <a:satMod val="160000"/>
                </a:schemeClr>
              </a:gs>
              <a:gs pos="50000">
                <a:schemeClr val="accent1">
                  <a:shade val="30000"/>
                  <a:satMod val="115000"/>
                  <a:tint val="44500"/>
                  <a:satMod val="160000"/>
                </a:schemeClr>
              </a:gs>
              <a:gs pos="100000">
                <a:schemeClr val="accent1">
                  <a:shade val="30000"/>
                  <a:satMod val="115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X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048C70-4667-45EC-AE02-8CFC93F7E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4562" y="862256"/>
            <a:ext cx="7398027" cy="92765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skerville Old Face" panose="02020602080505020303" pitchFamily="18" charset="0"/>
              </a:rPr>
              <a:t>Testing Results/ Screenshots</a:t>
            </a:r>
            <a:br>
              <a:rPr lang="en-US" sz="3600" b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skerville Old Face" panose="02020602080505020303" pitchFamily="18" charset="0"/>
              </a:rPr>
            </a:b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skerville Old Face" panose="02020602080505020303" pitchFamily="18" charset="0"/>
              </a:rPr>
              <a:t>(Circle Radius Application)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5" name="Picture 14" descr="A close up of a keyboard&#10;&#10;Description automatically generated">
            <a:extLst>
              <a:ext uri="{FF2B5EF4-FFF2-40B4-BE49-F238E27FC236}">
                <a16:creationId xmlns:a16="http://schemas.microsoft.com/office/drawing/2014/main" id="{C134CCC0-BA05-4F9D-8672-4B084740A5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88" b="42416"/>
          <a:stretch/>
        </p:blipFill>
        <p:spPr>
          <a:xfrm>
            <a:off x="602284" y="2040833"/>
            <a:ext cx="2531163" cy="366509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C3E563D-F4C9-45FB-A892-F6DC708271E3}"/>
              </a:ext>
            </a:extLst>
          </p:cNvPr>
          <p:cNvSpPr/>
          <p:nvPr/>
        </p:nvSpPr>
        <p:spPr>
          <a:xfrm>
            <a:off x="9632521" y="5811078"/>
            <a:ext cx="208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Pressing exit Button</a:t>
            </a:r>
          </a:p>
        </p:txBody>
      </p:sp>
      <p:pic>
        <p:nvPicPr>
          <p:cNvPr id="18" name="Picture 17" descr="A picture containing monitor, screen, television, sitting&#10;&#10;Description automatically generated">
            <a:extLst>
              <a:ext uri="{FF2B5EF4-FFF2-40B4-BE49-F238E27FC236}">
                <a16:creationId xmlns:a16="http://schemas.microsoft.com/office/drawing/2014/main" id="{4B7782EE-39F0-4C26-9DF5-230C164FBE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28" y="2040833"/>
            <a:ext cx="2417581" cy="3665091"/>
          </a:xfrm>
          <a:prstGeom prst="rect">
            <a:avLst/>
          </a:prstGeom>
        </p:spPr>
      </p:pic>
      <p:pic>
        <p:nvPicPr>
          <p:cNvPr id="25" name="Picture 24" descr="A close up of a keyboard&#10;&#10;Description automatically generated">
            <a:extLst>
              <a:ext uri="{FF2B5EF4-FFF2-40B4-BE49-F238E27FC236}">
                <a16:creationId xmlns:a16="http://schemas.microsoft.com/office/drawing/2014/main" id="{38A1319F-D87F-4AFA-950D-2492E58F8D5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58" b="42995"/>
          <a:stretch/>
        </p:blipFill>
        <p:spPr>
          <a:xfrm>
            <a:off x="3576396" y="2040834"/>
            <a:ext cx="2732392" cy="370780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48FF147-4F97-411F-B5A8-0224506C7E86}"/>
              </a:ext>
            </a:extLst>
          </p:cNvPr>
          <p:cNvSpPr/>
          <p:nvPr/>
        </p:nvSpPr>
        <p:spPr>
          <a:xfrm>
            <a:off x="3623083" y="5774779"/>
            <a:ext cx="27323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Pressing calculate Button with error( Pi length not more than 16)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C7E07C-5CB8-421C-A5D1-4FF74C05B75A}"/>
              </a:ext>
            </a:extLst>
          </p:cNvPr>
          <p:cNvSpPr/>
          <p:nvPr/>
        </p:nvSpPr>
        <p:spPr>
          <a:xfrm>
            <a:off x="820254" y="5774779"/>
            <a:ext cx="20952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Press the calculate Button-without error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B79EDAF-7A31-4D0D-B6FE-BB28E558FD85}"/>
              </a:ext>
            </a:extLst>
          </p:cNvPr>
          <p:cNvSpPr/>
          <p:nvPr/>
        </p:nvSpPr>
        <p:spPr>
          <a:xfrm>
            <a:off x="6600346" y="5765559"/>
            <a:ext cx="27323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Pressing calculate Button with error( Radius cannot be empty)</a:t>
            </a:r>
          </a:p>
        </p:txBody>
      </p:sp>
      <p:pic>
        <p:nvPicPr>
          <p:cNvPr id="33" name="Picture 32" descr="A close up of a keyboard&#10;&#10;Description automatically generated">
            <a:extLst>
              <a:ext uri="{FF2B5EF4-FFF2-40B4-BE49-F238E27FC236}">
                <a16:creationId xmlns:a16="http://schemas.microsoft.com/office/drawing/2014/main" id="{20C24E18-7112-4EC0-81C1-7CF0F55FAFD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68" b="40870"/>
          <a:stretch/>
        </p:blipFill>
        <p:spPr>
          <a:xfrm>
            <a:off x="6549511" y="2057754"/>
            <a:ext cx="2732393" cy="370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09758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1068</Words>
  <Application>Microsoft Office PowerPoint</Application>
  <PresentationFormat>Widescreen</PresentationFormat>
  <Paragraphs>122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</vt:lpstr>
      <vt:lpstr>Baskerville Old Face</vt:lpstr>
      <vt:lpstr>Calibri</vt:lpstr>
      <vt:lpstr>Calibri Light</vt:lpstr>
      <vt:lpstr>Cambria</vt:lpstr>
      <vt:lpstr>Wingdings</vt:lpstr>
      <vt:lpstr>Office Theme</vt:lpstr>
      <vt:lpstr>PowerPoint Presentation</vt:lpstr>
      <vt:lpstr>Introduction</vt:lpstr>
      <vt:lpstr>How to do Monkey Testing?</vt:lpstr>
      <vt:lpstr>PowerPoint Presentation</vt:lpstr>
      <vt:lpstr>PowerPoint Presentation</vt:lpstr>
      <vt:lpstr>PowerPoint Presentation</vt:lpstr>
      <vt:lpstr>Monkey testing of Circle Radius Application</vt:lpstr>
      <vt:lpstr>Monkey testing of Circle Radius Application</vt:lpstr>
      <vt:lpstr>Testing Results/ Screenshots (Circle Radius Application)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HIFSA BASHARAT </dc:creator>
  <cp:lastModifiedBy>HIFSA BASHARAT</cp:lastModifiedBy>
  <cp:revision>268</cp:revision>
  <dcterms:created xsi:type="dcterms:W3CDTF">2019-08-19T17:00:30Z</dcterms:created>
  <dcterms:modified xsi:type="dcterms:W3CDTF">2020-01-10T10:51:02Z</dcterms:modified>
</cp:coreProperties>
</file>