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15" r:id="rId6"/>
    <p:sldId id="302" r:id="rId7"/>
    <p:sldId id="327" r:id="rId8"/>
    <p:sldId id="328" r:id="rId9"/>
    <p:sldId id="329" r:id="rId10"/>
    <p:sldId id="330" r:id="rId11"/>
    <p:sldId id="331" r:id="rId12"/>
    <p:sldId id="332" r:id="rId13"/>
    <p:sldId id="340" r:id="rId14"/>
    <p:sldId id="339"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9" d="100"/>
          <a:sy n="89" d="100"/>
        </p:scale>
        <p:origin x="370"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11/20/2022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11/20/2022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11/20/2022</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11/20/2022</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fif"/><Relationship Id="rId1" Type="http://schemas.openxmlformats.org/officeDocument/2006/relationships/slideLayout" Target="../slideLayouts/slideLayout20.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915305" y="4093153"/>
            <a:ext cx="4890052" cy="1528417"/>
          </a:xfrm>
        </p:spPr>
        <p:txBody>
          <a:bodyPr>
            <a:normAutofit lnSpcReduction="10000"/>
          </a:bodyPr>
          <a:lstStyle/>
          <a:p>
            <a:r>
              <a:rPr lang="en-IN" b="0" dirty="0">
                <a:solidFill>
                  <a:schemeClr val="tx1"/>
                </a:solidFill>
                <a:latin typeface="Algerian" panose="04020705040A02060702" pitchFamily="82" charset="0"/>
              </a:rPr>
              <a:t>GOKUL HARI R</a:t>
            </a:r>
          </a:p>
          <a:p>
            <a:r>
              <a:rPr lang="en-IN" b="0" dirty="0">
                <a:solidFill>
                  <a:schemeClr val="tx1"/>
                </a:solidFill>
                <a:latin typeface="Algerian" panose="04020705040A02060702" pitchFamily="82" charset="0"/>
              </a:rPr>
              <a:t>KNOWLEDGE INSTITUTE OF TECHNOLOGY</a:t>
            </a:r>
          </a:p>
          <a:p>
            <a:r>
              <a:rPr lang="en-IN" dirty="0">
                <a:solidFill>
                  <a:schemeClr val="tx1"/>
                </a:solidFill>
                <a:latin typeface="Algerian" panose="04020705040A02060702" pitchFamily="82" charset="0"/>
              </a:rPr>
              <a:t>Email id: </a:t>
            </a:r>
            <a:r>
              <a:rPr lang="en-IN" b="0" u="sng" dirty="0">
                <a:solidFill>
                  <a:schemeClr val="accent1">
                    <a:lumMod val="75000"/>
                  </a:schemeClr>
                </a:solidFill>
                <a:latin typeface="Algerian" panose="04020705040A02060702" pitchFamily="82" charset="0"/>
              </a:rPr>
              <a:t>2k20cse048@kiot.ac.in</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915305" y="2050552"/>
            <a:ext cx="4998720" cy="743448"/>
          </a:xfrm>
        </p:spPr>
        <p:txBody>
          <a:bodyPr>
            <a:normAutofit fontScale="90000"/>
          </a:bodyPr>
          <a:lstStyle/>
          <a:p>
            <a:r>
              <a:rPr lang="en-GB" sz="3100" b="1" u="sng" dirty="0"/>
              <a:t>Team Name </a:t>
            </a:r>
            <a:r>
              <a:rPr lang="en-GB" sz="3200" dirty="0"/>
              <a:t>:</a:t>
            </a:r>
            <a:r>
              <a:rPr lang="en-GB" sz="3100" dirty="0">
                <a:latin typeface="Algerian" panose="04020705040A02060702" pitchFamily="82" charset="0"/>
              </a:rPr>
              <a:t>UNNAMED CREW</a:t>
            </a:r>
            <a:endParaRPr lang="en-IN" sz="3100" dirty="0">
              <a:latin typeface="Algerian" panose="04020705040A02060702" pitchFamily="82" charset="0"/>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5915305" y="2823154"/>
            <a:ext cx="5618923" cy="1269999"/>
          </a:xfrm>
          <a:prstGeom prst="rect">
            <a:avLst/>
          </a:prstGeom>
        </p:spPr>
        <p:txBody>
          <a:bodyPr vert="horz" lIns="91440" tIns="45720" rIns="91440" bIns="45720" rtlCol="0">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400" u="sng" dirty="0">
                <a:latin typeface="Arial Rounded MT Bold" panose="020F0704030504030204" pitchFamily="34" charset="0"/>
              </a:rPr>
              <a:t>Final Project:</a:t>
            </a:r>
          </a:p>
          <a:p>
            <a:r>
              <a:rPr lang="en-GB" sz="2400" dirty="0"/>
              <a:t>	</a:t>
            </a:r>
            <a:r>
              <a:rPr lang="en-GB" sz="2400" b="0" dirty="0">
                <a:latin typeface="Algerian" panose="04020705040A02060702" pitchFamily="82" charset="0"/>
              </a:rPr>
              <a:t>American Sign Language Detection</a:t>
            </a: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5" name="Picture 4">
            <a:extLst>
              <a:ext uri="{FF2B5EF4-FFF2-40B4-BE49-F238E27FC236}">
                <a16:creationId xmlns:a16="http://schemas.microsoft.com/office/drawing/2014/main" id="{8FE474B4-86B3-5CF0-7F12-464BD0F59CFC}"/>
              </a:ext>
            </a:extLst>
          </p:cNvPr>
          <p:cNvPicPr>
            <a:picLocks noChangeAspect="1"/>
          </p:cNvPicPr>
          <p:nvPr/>
        </p:nvPicPr>
        <p:blipFill>
          <a:blip r:embed="rId3"/>
          <a:stretch>
            <a:fillRect/>
          </a:stretch>
        </p:blipFill>
        <p:spPr>
          <a:xfrm>
            <a:off x="444530" y="983411"/>
            <a:ext cx="5266156" cy="5158597"/>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1C44-A0A0-31B9-14FB-85ABA29CC7E3}"/>
              </a:ext>
            </a:extLst>
          </p:cNvPr>
          <p:cNvSpPr>
            <a:spLocks noGrp="1"/>
          </p:cNvSpPr>
          <p:nvPr>
            <p:ph type="title"/>
          </p:nvPr>
        </p:nvSpPr>
        <p:spPr>
          <a:xfrm>
            <a:off x="677334" y="609600"/>
            <a:ext cx="8596668" cy="649357"/>
          </a:xfrm>
        </p:spPr>
        <p:txBody>
          <a:bodyPr>
            <a:normAutofit fontScale="90000"/>
          </a:bodyPr>
          <a:lstStyle/>
          <a:p>
            <a:r>
              <a:rPr lang="en-US" sz="3100" dirty="0">
                <a:solidFill>
                  <a:srgbClr val="000000"/>
                </a:solidFill>
                <a:latin typeface="Algerian" panose="04020705040A02060702" pitchFamily="82" charset="0"/>
              </a:rPr>
              <a:t>Block Diagram of the System</a:t>
            </a:r>
            <a:br>
              <a:rPr lang="en-US" sz="3600" dirty="0">
                <a:solidFill>
                  <a:srgbClr val="000000"/>
                </a:solidFill>
                <a:latin typeface="Canva Sans"/>
              </a:rPr>
            </a:br>
            <a:endParaRPr lang="en-US" b="1" dirty="0">
              <a:solidFill>
                <a:schemeClr val="tx1"/>
              </a:solidFill>
              <a:latin typeface="Canva Sans Bold" panose="020B0604020202020204" charset="0"/>
            </a:endParaRPr>
          </a:p>
        </p:txBody>
      </p:sp>
      <p:sp>
        <p:nvSpPr>
          <p:cNvPr id="3" name="Slide Number Placeholder 2">
            <a:extLst>
              <a:ext uri="{FF2B5EF4-FFF2-40B4-BE49-F238E27FC236}">
                <a16:creationId xmlns:a16="http://schemas.microsoft.com/office/drawing/2014/main" id="{5C6ED073-ECD9-7452-92F7-87581B9BC88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4" name="Picture 4">
            <a:extLst>
              <a:ext uri="{FF2B5EF4-FFF2-40B4-BE49-F238E27FC236}">
                <a16:creationId xmlns:a16="http://schemas.microsoft.com/office/drawing/2014/main" id="{A2A9EA8A-9CB4-7CBB-3CE5-9B7A1386C0EF}"/>
              </a:ext>
            </a:extLst>
          </p:cNvPr>
          <p:cNvPicPr>
            <a:picLocks noChangeAspect="1"/>
          </p:cNvPicPr>
          <p:nvPr/>
        </p:nvPicPr>
        <p:blipFill>
          <a:blip r:embed="rId2"/>
          <a:srcRect/>
          <a:stretch>
            <a:fillRect/>
          </a:stretch>
        </p:blipFill>
        <p:spPr>
          <a:xfrm>
            <a:off x="773364" y="1510748"/>
            <a:ext cx="5176862" cy="4895739"/>
          </a:xfrm>
          <a:prstGeom prst="rect">
            <a:avLst/>
          </a:prstGeom>
        </p:spPr>
      </p:pic>
      <p:pic>
        <p:nvPicPr>
          <p:cNvPr id="1030" name="Picture 6" descr="Sign language recognition flow chart | Download Scientific Diagram">
            <a:extLst>
              <a:ext uri="{FF2B5EF4-FFF2-40B4-BE49-F238E27FC236}">
                <a16:creationId xmlns:a16="http://schemas.microsoft.com/office/drawing/2014/main" id="{206D4D23-DCB3-ECB2-21BA-2CF146ABA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306" y="1384852"/>
            <a:ext cx="5433391" cy="51475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22C54F-8688-B45D-9114-6FC4FFD081E6}"/>
              </a:ext>
            </a:extLst>
          </p:cNvPr>
          <p:cNvSpPr txBox="1"/>
          <p:nvPr/>
        </p:nvSpPr>
        <p:spPr>
          <a:xfrm>
            <a:off x="7345268" y="672668"/>
            <a:ext cx="2319866" cy="523220"/>
          </a:xfrm>
          <a:prstGeom prst="rect">
            <a:avLst/>
          </a:prstGeom>
          <a:noFill/>
        </p:spPr>
        <p:txBody>
          <a:bodyPr wrap="none" rtlCol="0">
            <a:spAutoFit/>
          </a:bodyPr>
          <a:lstStyle/>
          <a:p>
            <a:r>
              <a:rPr lang="en-IN" sz="2800" dirty="0">
                <a:latin typeface="Algerian" panose="04020705040A02060702" pitchFamily="82" charset="0"/>
              </a:rPr>
              <a:t>Flow Chart</a:t>
            </a:r>
            <a:endParaRPr lang="en-US" sz="2800" dirty="0">
              <a:latin typeface="Algerian" panose="04020705040A02060702" pitchFamily="82" charset="0"/>
            </a:endParaRPr>
          </a:p>
        </p:txBody>
      </p:sp>
    </p:spTree>
    <p:extLst>
      <p:ext uri="{BB962C8B-B14F-4D97-AF65-F5344CB8AC3E}">
        <p14:creationId xmlns:p14="http://schemas.microsoft.com/office/powerpoint/2010/main" val="585419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latin typeface="Algerian" panose="04020705040A02060702" pitchFamily="82" charset="0"/>
              </a:rPr>
              <a:t>RESULTS </a:t>
            </a:r>
            <a:endParaRPr lang="en-IN" dirty="0">
              <a:latin typeface="Algerian" panose="04020705040A02060702" pitchFamily="82" charset="0"/>
            </a:endParaRPr>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952133" y="1506387"/>
            <a:ext cx="5581189" cy="2853578"/>
          </a:xfrm>
        </p:spPr>
        <p:txBody>
          <a:bodyPr>
            <a:noAutofit/>
          </a:bodyPr>
          <a:lstStyle/>
          <a:p>
            <a:pPr marL="0" indent="0">
              <a:buNone/>
            </a:pPr>
            <a:r>
              <a:rPr lang="en-US" sz="2200" dirty="0">
                <a:solidFill>
                  <a:schemeClr val="tx1"/>
                </a:solidFill>
                <a:latin typeface="Calisto MT" panose="02040603050505030304" pitchFamily="18" charset="0"/>
              </a:rPr>
              <a:t>I have successfully created a machine learning model that can recognize the signs with an accuracy of 93.28% and with a loss rate of 3.57%. This accuracy is much better accuracy to recognize signs. The model can be improved. This model can predict the signs much accurately with image dataset and with a live video set.</a:t>
            </a:r>
          </a:p>
          <a:p>
            <a:pPr marL="0" indent="0">
              <a:buNone/>
            </a:pPr>
            <a:endParaRPr lang="en-IN" sz="2200" dirty="0">
              <a:solidFill>
                <a:schemeClr val="tx1"/>
              </a:solidFill>
              <a:latin typeface="Canva Sans Bold" panose="020B0604020202020204" charset="0"/>
            </a:endParaRPr>
          </a:p>
        </p:txBody>
      </p:sp>
      <p:pic>
        <p:nvPicPr>
          <p:cNvPr id="2" name="Picture 3">
            <a:extLst>
              <a:ext uri="{FF2B5EF4-FFF2-40B4-BE49-F238E27FC236}">
                <a16:creationId xmlns:a16="http://schemas.microsoft.com/office/drawing/2014/main" id="{C32E31D0-4255-5EA7-773C-1CDBBE7EFBD9}"/>
              </a:ext>
            </a:extLst>
          </p:cNvPr>
          <p:cNvPicPr>
            <a:picLocks noChangeAspect="1"/>
          </p:cNvPicPr>
          <p:nvPr/>
        </p:nvPicPr>
        <p:blipFill>
          <a:blip r:embed="rId3"/>
          <a:srcRect l="2224" t="1806" b="1806"/>
          <a:stretch>
            <a:fillRect/>
          </a:stretch>
        </p:blipFill>
        <p:spPr>
          <a:xfrm>
            <a:off x="675957" y="4870478"/>
            <a:ext cx="9488461" cy="1424302"/>
          </a:xfrm>
          <a:prstGeom prst="rect">
            <a:avLst/>
          </a:prstGeom>
        </p:spPr>
      </p:pic>
      <p:pic>
        <p:nvPicPr>
          <p:cNvPr id="3" name="Google Shape;264;p10">
            <a:extLst>
              <a:ext uri="{FF2B5EF4-FFF2-40B4-BE49-F238E27FC236}">
                <a16:creationId xmlns:a16="http://schemas.microsoft.com/office/drawing/2014/main" id="{38226A3E-9CAD-F17C-3B69-1C969CA6C1B3}"/>
              </a:ext>
            </a:extLst>
          </p:cNvPr>
          <p:cNvPicPr preferRelativeResize="0"/>
          <p:nvPr/>
        </p:nvPicPr>
        <p:blipFill>
          <a:blip r:embed="rId4">
            <a:alphaModFix/>
          </a:blip>
          <a:stretch>
            <a:fillRect/>
          </a:stretch>
        </p:blipFill>
        <p:spPr>
          <a:xfrm>
            <a:off x="7223219" y="1073426"/>
            <a:ext cx="4425441" cy="3405809"/>
          </a:xfrm>
          <a:prstGeom prst="rect">
            <a:avLst/>
          </a:prstGeom>
          <a:noFill/>
          <a:ln>
            <a:noFill/>
          </a:ln>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MEET OUR TEAM</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3180522" y="2757886"/>
            <a:ext cx="6109251" cy="671114"/>
          </a:xfrm>
        </p:spPr>
        <p:txBody>
          <a:bodyPr>
            <a:normAutofit lnSpcReduction="10000"/>
          </a:bodyPr>
          <a:lstStyle/>
          <a:p>
            <a:r>
              <a:rPr lang="en-IN" dirty="0">
                <a:solidFill>
                  <a:schemeClr val="accent4">
                    <a:lumMod val="75000"/>
                  </a:schemeClr>
                </a:solidFill>
                <a:latin typeface="Algerian" panose="04020705040A02060702" pitchFamily="82" charset="0"/>
              </a:rPr>
              <a:t>Utkarsh Sharma [Mentor, </a:t>
            </a:r>
            <a:r>
              <a:rPr lang="en-IN" dirty="0" err="1">
                <a:solidFill>
                  <a:schemeClr val="accent4">
                    <a:lumMod val="75000"/>
                  </a:schemeClr>
                </a:solidFill>
                <a:latin typeface="Algerian" panose="04020705040A02060702" pitchFamily="82" charset="0"/>
              </a:rPr>
              <a:t>Edunet</a:t>
            </a:r>
            <a:r>
              <a:rPr lang="en-IN" dirty="0">
                <a:solidFill>
                  <a:schemeClr val="accent4">
                    <a:lumMod val="75000"/>
                  </a:schemeClr>
                </a:solidFill>
                <a:latin typeface="Algerian" panose="04020705040A02060702" pitchFamily="82" charset="0"/>
              </a:rPr>
              <a:t> Foundation]</a:t>
            </a:r>
          </a:p>
        </p:txBody>
      </p:sp>
      <p:pic>
        <p:nvPicPr>
          <p:cNvPr id="5" name="Picture Placeholder 8">
            <a:extLst>
              <a:ext uri="{FF2B5EF4-FFF2-40B4-BE49-F238E27FC236}">
                <a16:creationId xmlns:a16="http://schemas.microsoft.com/office/drawing/2014/main" id="{345EA847-5C3D-65A2-AF32-1F6B1869E303}"/>
              </a:ext>
            </a:extLst>
          </p:cNvPr>
          <p:cNvPicPr>
            <a:picLocks noGrp="1" noChangeAspect="1"/>
          </p:cNvPicPr>
          <p:nvPr>
            <p:ph type="pic" sz="quarter" idx="23"/>
          </p:nvPr>
        </p:nvPicPr>
        <p:blipFill>
          <a:blip r:embed="rId3"/>
          <a:srcRect t="6845" b="6845"/>
          <a:stretch>
            <a:fillRect/>
          </a:stretch>
        </p:blipFill>
        <p:spPr>
          <a:xfrm>
            <a:off x="1144118" y="4365669"/>
            <a:ext cx="1865312" cy="1690574"/>
          </a:xfrm>
        </p:spPr>
      </p:pic>
      <p:pic>
        <p:nvPicPr>
          <p:cNvPr id="13" name="Picture Placeholder 37">
            <a:extLst>
              <a:ext uri="{FF2B5EF4-FFF2-40B4-BE49-F238E27FC236}">
                <a16:creationId xmlns:a16="http://schemas.microsoft.com/office/drawing/2014/main" id="{4051DC7D-9D6C-A1BB-D606-FA224B4EBE36}"/>
              </a:ext>
            </a:extLst>
          </p:cNvPr>
          <p:cNvPicPr>
            <a:picLocks noChangeAspect="1"/>
          </p:cNvPicPr>
          <p:nvPr/>
        </p:nvPicPr>
        <p:blipFill>
          <a:blip r:embed="rId4"/>
          <a:srcRect t="6898" b="6898"/>
          <a:stretch>
            <a:fillRect/>
          </a:stretch>
        </p:blipFill>
        <p:spPr>
          <a:xfrm>
            <a:off x="1144119" y="2147802"/>
            <a:ext cx="1865311" cy="1607783"/>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pic>
      <p:sp>
        <p:nvSpPr>
          <p:cNvPr id="14" name="TextBox 13">
            <a:extLst>
              <a:ext uri="{FF2B5EF4-FFF2-40B4-BE49-F238E27FC236}">
                <a16:creationId xmlns:a16="http://schemas.microsoft.com/office/drawing/2014/main" id="{AED9C904-0CDC-3FD3-8492-FAA2362AA8C3}"/>
              </a:ext>
            </a:extLst>
          </p:cNvPr>
          <p:cNvSpPr txBox="1"/>
          <p:nvPr/>
        </p:nvSpPr>
        <p:spPr>
          <a:xfrm>
            <a:off x="3697733" y="4788151"/>
            <a:ext cx="5963477" cy="1015663"/>
          </a:xfrm>
          <a:prstGeom prst="rect">
            <a:avLst/>
          </a:prstGeom>
          <a:noFill/>
        </p:spPr>
        <p:txBody>
          <a:bodyPr wrap="square" rtlCol="0">
            <a:spAutoFit/>
          </a:bodyPr>
          <a:lstStyle/>
          <a:p>
            <a:pPr algn="ctr"/>
            <a:r>
              <a:rPr lang="en-IN" sz="2000" dirty="0">
                <a:solidFill>
                  <a:schemeClr val="accent4">
                    <a:lumMod val="75000"/>
                  </a:schemeClr>
                </a:solidFill>
              </a:rPr>
              <a:t>   </a:t>
            </a:r>
            <a:r>
              <a:rPr lang="en-IN" sz="2000" b="1" dirty="0" err="1">
                <a:solidFill>
                  <a:schemeClr val="accent4">
                    <a:lumMod val="75000"/>
                  </a:schemeClr>
                </a:solidFill>
                <a:latin typeface="Algerian" panose="04020705040A02060702" pitchFamily="82" charset="0"/>
              </a:rPr>
              <a:t>Bassar</a:t>
            </a:r>
            <a:r>
              <a:rPr lang="en-IN" sz="2000" b="1" dirty="0">
                <a:solidFill>
                  <a:schemeClr val="accent4">
                    <a:lumMod val="75000"/>
                  </a:schemeClr>
                </a:solidFill>
                <a:latin typeface="Algerian" panose="04020705040A02060702" pitchFamily="82" charset="0"/>
              </a:rPr>
              <a:t> Patel [Mentor, </a:t>
            </a:r>
            <a:r>
              <a:rPr lang="en-IN" sz="2000" b="1" dirty="0" err="1">
                <a:solidFill>
                  <a:schemeClr val="accent4">
                    <a:lumMod val="75000"/>
                  </a:schemeClr>
                </a:solidFill>
                <a:latin typeface="Algerian" panose="04020705040A02060702" pitchFamily="82" charset="0"/>
              </a:rPr>
              <a:t>Edunet</a:t>
            </a:r>
            <a:r>
              <a:rPr lang="en-IN" sz="2000" b="1" dirty="0">
                <a:solidFill>
                  <a:schemeClr val="accent4">
                    <a:lumMod val="75000"/>
                  </a:schemeClr>
                </a:solidFill>
                <a:latin typeface="Algerian" panose="04020705040A02060702" pitchFamily="82" charset="0"/>
              </a:rPr>
              <a:t> Foundation]</a:t>
            </a:r>
          </a:p>
          <a:p>
            <a:endParaRPr lang="en-US" sz="2000" dirty="0">
              <a:solidFill>
                <a:schemeClr val="accent4">
                  <a:lumMod val="75000"/>
                </a:schemeClr>
              </a:solidFill>
            </a:endParaRP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467359" y="232151"/>
            <a:ext cx="9445267" cy="830997"/>
          </a:xfrm>
        </p:spPr>
        <p:txBody>
          <a:bodyPr>
            <a:normAutofit fontScale="90000"/>
          </a:bodyPr>
          <a:lstStyle/>
          <a:p>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Google Shape;211;p2">
            <a:extLst>
              <a:ext uri="{FF2B5EF4-FFF2-40B4-BE49-F238E27FC236}">
                <a16:creationId xmlns:a16="http://schemas.microsoft.com/office/drawing/2014/main" id="{A6910E65-91C6-599E-AA7A-509633F12DA6}"/>
              </a:ext>
            </a:extLst>
          </p:cNvPr>
          <p:cNvSpPr/>
          <p:nvPr/>
        </p:nvSpPr>
        <p:spPr>
          <a:xfrm>
            <a:off x="675957" y="1493868"/>
            <a:ext cx="9814800" cy="4875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42900" algn="l" rtl="0">
              <a:lnSpc>
                <a:spcPct val="150000"/>
              </a:lnSpc>
              <a:spcBef>
                <a:spcPts val="0"/>
              </a:spcBef>
              <a:spcAft>
                <a:spcPts val="0"/>
              </a:spcAft>
              <a:buSzPts val="1800"/>
              <a:buFont typeface="Trebuchet MS"/>
              <a:buChar char="➢"/>
            </a:pPr>
            <a:r>
              <a:rPr lang="en-US" sz="1800" dirty="0">
                <a:latin typeface="Calisto MT" panose="02040603050505030304" pitchFamily="18" charset="0"/>
                <a:ea typeface="Trebuchet MS"/>
                <a:cs typeface="Trebuchet MS"/>
                <a:sym typeface="Trebuchet MS"/>
              </a:rPr>
              <a:t>We as normal people get to enjoy our day-to-day life without facing any difficulties in the mere activities. But there are people with disabilities who face difficulty in doing their daily needs. </a:t>
            </a:r>
          </a:p>
          <a:p>
            <a:pPr marL="457200" lvl="0" indent="-342900" algn="l" rtl="0">
              <a:lnSpc>
                <a:spcPct val="150000"/>
              </a:lnSpc>
              <a:spcBef>
                <a:spcPts val="0"/>
              </a:spcBef>
              <a:spcAft>
                <a:spcPts val="0"/>
              </a:spcAft>
              <a:buSzPts val="1800"/>
              <a:buFont typeface="Trebuchet MS"/>
              <a:buChar char="➢"/>
            </a:pPr>
            <a:r>
              <a:rPr lang="en-US" sz="1800" dirty="0">
                <a:latin typeface="Calisto MT" panose="02040603050505030304" pitchFamily="18" charset="0"/>
                <a:ea typeface="Trebuchet MS"/>
                <a:cs typeface="Trebuchet MS"/>
                <a:sym typeface="Trebuchet MS"/>
              </a:rPr>
              <a:t>Especially deaf and dumb people are the humans at the deepest psychological level. Education is very important for deaf and dumb students for their academic growth as well as for the development of their all-round personality. </a:t>
            </a:r>
          </a:p>
          <a:p>
            <a:pPr marL="457200" lvl="0" indent="-342900" algn="l" rtl="0">
              <a:lnSpc>
                <a:spcPct val="150000"/>
              </a:lnSpc>
              <a:spcBef>
                <a:spcPts val="0"/>
              </a:spcBef>
              <a:spcAft>
                <a:spcPts val="0"/>
              </a:spcAft>
              <a:buSzPts val="1800"/>
              <a:buFont typeface="Trebuchet MS"/>
              <a:buChar char="➢"/>
            </a:pPr>
            <a:r>
              <a:rPr lang="en-US" sz="1800" dirty="0">
                <a:latin typeface="Calisto MT" panose="02040603050505030304" pitchFamily="18" charset="0"/>
                <a:ea typeface="Trebuchet MS"/>
                <a:cs typeface="Trebuchet MS"/>
                <a:sym typeface="Trebuchet MS"/>
              </a:rPr>
              <a:t>But these impaired children lack the ability to use language and communication skills for educational purposes like their normal peers.</a:t>
            </a:r>
          </a:p>
          <a:p>
            <a:pPr marL="457200" lvl="0" indent="-342900" algn="l" rtl="0">
              <a:lnSpc>
                <a:spcPct val="150000"/>
              </a:lnSpc>
              <a:spcBef>
                <a:spcPts val="0"/>
              </a:spcBef>
              <a:spcAft>
                <a:spcPts val="0"/>
              </a:spcAft>
              <a:buSzPts val="1800"/>
              <a:buFont typeface="Trebuchet MS"/>
              <a:buChar char="➢"/>
            </a:pPr>
            <a:r>
              <a:rPr lang="en-US" sz="1800" dirty="0">
                <a:latin typeface="Calisto MT" panose="02040603050505030304" pitchFamily="18" charset="0"/>
                <a:ea typeface="Trebuchet MS"/>
                <a:cs typeface="Trebuchet MS"/>
                <a:sym typeface="Trebuchet MS"/>
              </a:rPr>
              <a:t>The main objective of this project is to help deaf and dumb people by removing communication barrier so that they are not restricted in a small social circle and are able to convey their feelings and emotions whenever they want. </a:t>
            </a:r>
          </a:p>
          <a:p>
            <a:pPr marL="0" lvl="0" indent="0" algn="l" rtl="0">
              <a:spcBef>
                <a:spcPts val="0"/>
              </a:spcBef>
              <a:spcAft>
                <a:spcPts val="0"/>
              </a:spcAft>
              <a:buNone/>
            </a:pPr>
            <a:endParaRPr dirty="0"/>
          </a:p>
        </p:txBody>
      </p:sp>
      <p:sp>
        <p:nvSpPr>
          <p:cNvPr id="7" name="TextBox 6">
            <a:extLst>
              <a:ext uri="{FF2B5EF4-FFF2-40B4-BE49-F238E27FC236}">
                <a16:creationId xmlns:a16="http://schemas.microsoft.com/office/drawing/2014/main" id="{C084E078-10FD-53A7-0035-BA76F1FB69FC}"/>
              </a:ext>
            </a:extLst>
          </p:cNvPr>
          <p:cNvSpPr txBox="1"/>
          <p:nvPr/>
        </p:nvSpPr>
        <p:spPr>
          <a:xfrm>
            <a:off x="675957" y="478276"/>
            <a:ext cx="5565817" cy="830997"/>
          </a:xfrm>
          <a:prstGeom prst="rect">
            <a:avLst/>
          </a:prstGeom>
          <a:noFill/>
        </p:spPr>
        <p:txBody>
          <a:bodyPr wrap="square">
            <a:spAutoFit/>
          </a:bodyPr>
          <a:lstStyle/>
          <a:p>
            <a:r>
              <a:rPr lang="en-US" sz="2400" b="1" dirty="0">
                <a:latin typeface="Algerian" panose="04020705040A02060702" pitchFamily="82" charset="0"/>
              </a:rPr>
              <a:t>AMERICAN SIGN LANGUAGE RECOGNITION</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75687" y="1167013"/>
            <a:ext cx="9027702" cy="5243448"/>
          </a:xfrm>
        </p:spPr>
        <p:txBody>
          <a:bodyPr/>
          <a:lstStyle/>
          <a:p>
            <a:pPr marL="1257300" lvl="2" indent="-342900">
              <a:lnSpc>
                <a:spcPct val="150000"/>
              </a:lnSpc>
              <a:buFont typeface="+mj-lt"/>
              <a:buAutoNum type="arabicParenR"/>
            </a:pPr>
            <a:r>
              <a:rPr lang="en-IN" dirty="0">
                <a:latin typeface="Calisto MT" panose="02040603050505030304" pitchFamily="18" charset="0"/>
              </a:rPr>
              <a:t>PROBLEM STATEMENT</a:t>
            </a:r>
          </a:p>
          <a:p>
            <a:pPr marL="1257300" lvl="2" indent="-342900">
              <a:lnSpc>
                <a:spcPct val="150000"/>
              </a:lnSpc>
              <a:buFont typeface="+mj-lt"/>
              <a:buAutoNum type="arabicParenR"/>
            </a:pPr>
            <a:r>
              <a:rPr lang="en-IN" dirty="0">
                <a:latin typeface="Calisto MT" panose="02040603050505030304" pitchFamily="18" charset="0"/>
              </a:rPr>
              <a:t>PROJECT OVERVIEW</a:t>
            </a:r>
          </a:p>
          <a:p>
            <a:pPr marL="1257300" lvl="2" indent="-342900">
              <a:lnSpc>
                <a:spcPct val="150000"/>
              </a:lnSpc>
              <a:buFont typeface="+mj-lt"/>
              <a:buAutoNum type="arabicParenR"/>
            </a:pPr>
            <a:r>
              <a:rPr lang="en-IN" dirty="0">
                <a:latin typeface="Calisto MT" panose="02040603050505030304" pitchFamily="18" charset="0"/>
              </a:rPr>
              <a:t>WHO ARE THE END USERS?</a:t>
            </a:r>
          </a:p>
          <a:p>
            <a:pPr marL="1257300" lvl="2" indent="-342900">
              <a:lnSpc>
                <a:spcPct val="150000"/>
              </a:lnSpc>
              <a:buFont typeface="+mj-lt"/>
              <a:buAutoNum type="arabicParenR"/>
            </a:pPr>
            <a:r>
              <a:rPr lang="en-IN" dirty="0">
                <a:latin typeface="Calisto MT" panose="02040603050505030304" pitchFamily="18" charset="0"/>
              </a:rPr>
              <a:t>YOUR SOLUTION AND ITS VALUE PROPOSITION</a:t>
            </a:r>
          </a:p>
          <a:p>
            <a:pPr marL="1257300" lvl="2" indent="-342900">
              <a:lnSpc>
                <a:spcPct val="150000"/>
              </a:lnSpc>
              <a:buFont typeface="+mj-lt"/>
              <a:buAutoNum type="arabicParenR"/>
            </a:pPr>
            <a:r>
              <a:rPr lang="en-IN" dirty="0">
                <a:latin typeface="Calisto MT" panose="02040603050505030304" pitchFamily="18" charset="0"/>
              </a:rPr>
              <a:t>THE WOW IN YOUR SOLUTION</a:t>
            </a:r>
          </a:p>
          <a:p>
            <a:pPr marL="1257300" lvl="2" indent="-342900">
              <a:lnSpc>
                <a:spcPct val="150000"/>
              </a:lnSpc>
              <a:buFont typeface="+mj-lt"/>
              <a:buAutoNum type="arabicParenR"/>
            </a:pPr>
            <a:r>
              <a:rPr lang="en-IN" dirty="0">
                <a:latin typeface="Calisto MT" panose="02040603050505030304" pitchFamily="18" charset="0"/>
              </a:rPr>
              <a:t>MODELLING</a:t>
            </a:r>
          </a:p>
          <a:p>
            <a:pPr marL="1257300" lvl="2" indent="-342900">
              <a:lnSpc>
                <a:spcPct val="150000"/>
              </a:lnSpc>
              <a:buFont typeface="+mj-lt"/>
              <a:buAutoNum type="arabicParenR"/>
            </a:pPr>
            <a:r>
              <a:rPr lang="en-IN" dirty="0">
                <a:latin typeface="Calisto MT" panose="02040603050505030304" pitchFamily="18" charset="0"/>
              </a:rPr>
              <a:t>RESULTS </a:t>
            </a:r>
          </a:p>
          <a:p>
            <a:pPr marL="1257300" lvl="2" indent="-342900">
              <a:lnSpc>
                <a:spcPct val="150000"/>
              </a:lnSpc>
              <a:buFont typeface="+mj-lt"/>
              <a:buAutoNum type="arabicParenR"/>
            </a:pPr>
            <a:r>
              <a:rPr lang="en-IN" dirty="0">
                <a:latin typeface="Calisto MT" panose="02040603050505030304" pitchFamily="18" charset="0"/>
              </a:rPr>
              <a:t>MEET OUR TEAM</a:t>
            </a:r>
          </a:p>
          <a:p>
            <a:pPr marL="914400" lvl="2" indent="0">
              <a:lnSpc>
                <a:spcPct val="150000"/>
              </a:lnSpc>
              <a:buNone/>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914400" y="181992"/>
            <a:ext cx="4275138" cy="847817"/>
          </a:xfrm>
        </p:spPr>
        <p:txBody>
          <a:bodyPr/>
          <a:lstStyle/>
          <a:p>
            <a:r>
              <a:rPr lang="en-US" dirty="0">
                <a:latin typeface="Algerian" panose="04020705040A02060702" pitchFamily="82" charset="0"/>
              </a:rPr>
              <a:t>AGENDA</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880995" y="1340528"/>
            <a:ext cx="10430010" cy="5517472"/>
          </a:xfrm>
        </p:spPr>
        <p:txBody>
          <a:bodyPr>
            <a:normAutofit fontScale="77500" lnSpcReduction="20000"/>
          </a:bodyPr>
          <a:lstStyle/>
          <a:p>
            <a:pPr>
              <a:lnSpc>
                <a:spcPct val="150000"/>
              </a:lnSpc>
            </a:pPr>
            <a:r>
              <a:rPr lang="en-US" sz="2800" dirty="0">
                <a:solidFill>
                  <a:schemeClr val="tx1"/>
                </a:solidFill>
                <a:latin typeface="Calisto MT" panose="02040603050505030304" pitchFamily="18" charset="0"/>
              </a:rPr>
              <a:t>To create a machine learning model that will be able to recognize the hand signs from images in the American Sign Language format.</a:t>
            </a:r>
          </a:p>
          <a:p>
            <a:pPr marL="781051" lvl="1" indent="-457200">
              <a:lnSpc>
                <a:spcPts val="4200"/>
              </a:lnSpc>
              <a:buFont typeface="Wingdings" panose="05000000000000000000" pitchFamily="2" charset="2"/>
              <a:buChar char="q"/>
            </a:pPr>
            <a:r>
              <a:rPr lang="en-US" sz="3000" dirty="0">
                <a:solidFill>
                  <a:schemeClr val="tx1"/>
                </a:solidFill>
                <a:latin typeface="Calisto MT" panose="02040603050505030304" pitchFamily="18" charset="0"/>
              </a:rPr>
              <a:t>To find a dataset having sufficient images following the ASL format. </a:t>
            </a:r>
          </a:p>
          <a:p>
            <a:pPr marL="781051" lvl="1" indent="-457200">
              <a:lnSpc>
                <a:spcPts val="4200"/>
              </a:lnSpc>
              <a:buFont typeface="Wingdings" panose="05000000000000000000" pitchFamily="2" charset="2"/>
              <a:buChar char="q"/>
            </a:pPr>
            <a:r>
              <a:rPr lang="en-US" sz="3000" dirty="0">
                <a:solidFill>
                  <a:schemeClr val="tx1"/>
                </a:solidFill>
                <a:latin typeface="Calisto MT" panose="02040603050505030304" pitchFamily="18" charset="0"/>
              </a:rPr>
              <a:t>To study about Neural Networks and how it can be used. </a:t>
            </a:r>
          </a:p>
          <a:p>
            <a:pPr marL="781051" lvl="1" indent="-457200">
              <a:lnSpc>
                <a:spcPts val="4200"/>
              </a:lnSpc>
              <a:buFont typeface="Wingdings" panose="05000000000000000000" pitchFamily="2" charset="2"/>
              <a:buChar char="q"/>
            </a:pPr>
            <a:r>
              <a:rPr lang="en-US" sz="3000" dirty="0">
                <a:solidFill>
                  <a:schemeClr val="tx1"/>
                </a:solidFill>
                <a:latin typeface="Calisto MT" panose="02040603050505030304" pitchFamily="18" charset="0"/>
              </a:rPr>
              <a:t>To split the dataset into training and testing sets.</a:t>
            </a:r>
          </a:p>
          <a:p>
            <a:pPr marL="781051" lvl="1" indent="-457200">
              <a:lnSpc>
                <a:spcPts val="4200"/>
              </a:lnSpc>
              <a:buFont typeface="Wingdings" panose="05000000000000000000" pitchFamily="2" charset="2"/>
              <a:buChar char="q"/>
            </a:pPr>
            <a:r>
              <a:rPr lang="en-US" sz="3000" dirty="0">
                <a:solidFill>
                  <a:schemeClr val="tx1"/>
                </a:solidFill>
                <a:latin typeface="Calisto MT" panose="02040603050505030304" pitchFamily="18" charset="0"/>
              </a:rPr>
              <a:t>To learn about Transfer Learning. </a:t>
            </a:r>
          </a:p>
          <a:p>
            <a:pPr marL="781051" lvl="1" indent="-457200">
              <a:lnSpc>
                <a:spcPts val="4200"/>
              </a:lnSpc>
              <a:buFont typeface="Wingdings" panose="05000000000000000000" pitchFamily="2" charset="2"/>
              <a:buChar char="q"/>
            </a:pPr>
            <a:r>
              <a:rPr lang="en-US" sz="3000" dirty="0">
                <a:solidFill>
                  <a:schemeClr val="tx1"/>
                </a:solidFill>
                <a:latin typeface="Calisto MT" panose="02040603050505030304" pitchFamily="18" charset="0"/>
              </a:rPr>
              <a:t>To create a model which gives a good accuracy. </a:t>
            </a:r>
          </a:p>
          <a:p>
            <a:pPr marL="781051" lvl="1" indent="-457200">
              <a:lnSpc>
                <a:spcPts val="4200"/>
              </a:lnSpc>
              <a:buFont typeface="Wingdings" panose="05000000000000000000" pitchFamily="2" charset="2"/>
              <a:buChar char="q"/>
            </a:pPr>
            <a:r>
              <a:rPr lang="en-US" sz="3000" dirty="0">
                <a:solidFill>
                  <a:schemeClr val="tx1"/>
                </a:solidFill>
                <a:latin typeface="Calisto MT" panose="02040603050505030304" pitchFamily="18" charset="0"/>
              </a:rPr>
              <a:t>To test the model’s accuracy on unseen(test) data</a:t>
            </a:r>
          </a:p>
          <a:p>
            <a:pPr marL="0" indent="0">
              <a:lnSpc>
                <a:spcPct val="150000"/>
              </a:lnSpc>
              <a:buNone/>
            </a:pPr>
            <a:endParaRPr lang="en-IN" sz="2800" dirty="0">
              <a:solidFill>
                <a:schemeClr val="tx1"/>
              </a:solidFill>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latin typeface="Algerian" panose="04020705040A02060702" pitchFamily="82" charset="0"/>
              </a:rPr>
              <a:t>PROBLEM  STATEMENT</a:t>
            </a:r>
            <a:endParaRPr lang="en-IN" dirty="0">
              <a:latin typeface="Algerian" panose="04020705040A02060702" pitchFamily="82" charset="0"/>
            </a:endParaRPr>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9890746" y="4346714"/>
            <a:ext cx="1585744" cy="1875035"/>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anim calcmode="lin" valueType="num">
                                      <p:cBhvr>
                                        <p:cTn id="2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1000"/>
                                        <p:tgtEl>
                                          <p:spTgt spid="2">
                                            <p:txEl>
                                              <p:pRg st="3" end="3"/>
                                            </p:txEl>
                                          </p:spTgt>
                                        </p:tgtEl>
                                      </p:cBhvr>
                                    </p:animEffect>
                                    <p:anim calcmode="lin" valueType="num">
                                      <p:cBhvr>
                                        <p:cTn id="3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fade">
                                      <p:cBhvr>
                                        <p:cTn id="34" dur="1000"/>
                                        <p:tgtEl>
                                          <p:spTgt spid="2">
                                            <p:txEl>
                                              <p:pRg st="4" end="4"/>
                                            </p:txEl>
                                          </p:spTgt>
                                        </p:tgtEl>
                                      </p:cBhvr>
                                    </p:animEffect>
                                    <p:anim calcmode="lin" valueType="num">
                                      <p:cBhvr>
                                        <p:cTn id="3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fade">
                                      <p:cBhvr>
                                        <p:cTn id="39" dur="1000"/>
                                        <p:tgtEl>
                                          <p:spTgt spid="2">
                                            <p:txEl>
                                              <p:pRg st="5" end="5"/>
                                            </p:txEl>
                                          </p:spTgt>
                                        </p:tgtEl>
                                      </p:cBhvr>
                                    </p:animEffect>
                                    <p:anim calcmode="lin" valueType="num">
                                      <p:cBhvr>
                                        <p:cTn id="4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fade">
                                      <p:cBhvr>
                                        <p:cTn id="44" dur="1000"/>
                                        <p:tgtEl>
                                          <p:spTgt spid="2">
                                            <p:txEl>
                                              <p:pRg st="6" end="6"/>
                                            </p:txEl>
                                          </p:spTgt>
                                        </p:tgtEl>
                                      </p:cBhvr>
                                    </p:animEffect>
                                    <p:anim calcmode="lin" valueType="num">
                                      <p:cBhvr>
                                        <p:cTn id="4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EA3D7-6665-4A1E-AD2A-C7390FB60D60}"/>
              </a:ext>
            </a:extLst>
          </p:cNvPr>
          <p:cNvSpPr>
            <a:spLocks noGrp="1"/>
          </p:cNvSpPr>
          <p:nvPr>
            <p:ph type="body" sz="quarter" idx="12"/>
          </p:nvPr>
        </p:nvSpPr>
        <p:spPr>
          <a:xfrm>
            <a:off x="660400" y="1285461"/>
            <a:ext cx="8611191" cy="5186459"/>
          </a:xfrm>
        </p:spPr>
        <p:txBody>
          <a:bodyPr>
            <a:normAutofit fontScale="85000" lnSpcReduction="10000"/>
          </a:bodyPr>
          <a:lstStyle/>
          <a:p>
            <a:pPr marL="457200" lvl="0" indent="-344170" algn="just">
              <a:lnSpc>
                <a:spcPct val="150000"/>
              </a:lnSpc>
              <a:spcBef>
                <a:spcPts val="0"/>
              </a:spcBef>
              <a:buClr>
                <a:schemeClr val="dk1"/>
              </a:buClr>
              <a:buSzPts val="1820"/>
              <a:buFont typeface="Wingdings" panose="05000000000000000000" pitchFamily="2" charset="2"/>
              <a:buChar char="q"/>
            </a:pPr>
            <a:r>
              <a:rPr lang="en-US" sz="2400" dirty="0">
                <a:solidFill>
                  <a:schemeClr val="tx1"/>
                </a:solidFill>
                <a:latin typeface="Calisto MT" panose="02040603050505030304" pitchFamily="18" charset="0"/>
              </a:rPr>
              <a:t>To give a simple yet cost effective solution, a sign language translator to translate between sign language and text can be used, and this can be further upgraded to give output in form of speech and images.</a:t>
            </a:r>
          </a:p>
          <a:p>
            <a:pPr marL="457200" lvl="0" indent="-344170" algn="just">
              <a:lnSpc>
                <a:spcPct val="150000"/>
              </a:lnSpc>
              <a:spcBef>
                <a:spcPts val="0"/>
              </a:spcBef>
              <a:buClr>
                <a:schemeClr val="dk1"/>
              </a:buClr>
              <a:buSzPts val="1820"/>
              <a:buFont typeface="Wingdings" panose="05000000000000000000" pitchFamily="2" charset="2"/>
              <a:buChar char="q"/>
            </a:pPr>
            <a:r>
              <a:rPr lang="en-US" sz="2400" dirty="0">
                <a:solidFill>
                  <a:schemeClr val="tx1"/>
                </a:solidFill>
                <a:latin typeface="Calisto MT" panose="02040603050505030304" pitchFamily="18" charset="0"/>
              </a:rPr>
              <a:t> A machine learning model is used to process the images of sign language in the form of hand gestures and give an output of what that particular gesture means in the form of text. </a:t>
            </a:r>
          </a:p>
          <a:p>
            <a:pPr marL="457200" lvl="0" indent="-344170" algn="just">
              <a:lnSpc>
                <a:spcPct val="150000"/>
              </a:lnSpc>
              <a:spcBef>
                <a:spcPts val="0"/>
              </a:spcBef>
              <a:buClr>
                <a:schemeClr val="dk1"/>
              </a:buClr>
              <a:buSzPts val="1820"/>
              <a:buFont typeface="Wingdings" panose="05000000000000000000" pitchFamily="2" charset="2"/>
              <a:buChar char="q"/>
            </a:pPr>
            <a:r>
              <a:rPr lang="en-US" sz="2400" dirty="0">
                <a:solidFill>
                  <a:schemeClr val="tx1"/>
                </a:solidFill>
                <a:latin typeface="Calisto MT" panose="02040603050505030304" pitchFamily="18" charset="0"/>
              </a:rPr>
              <a:t>To train the model a dataset is required which can be obtained from </a:t>
            </a:r>
            <a:r>
              <a:rPr lang="en-US" sz="2400" dirty="0" err="1">
                <a:solidFill>
                  <a:schemeClr val="tx1"/>
                </a:solidFill>
                <a:latin typeface="Calisto MT" panose="02040603050505030304" pitchFamily="18" charset="0"/>
              </a:rPr>
              <a:t>kaggle</a:t>
            </a:r>
            <a:r>
              <a:rPr lang="en-US" sz="2400" dirty="0">
                <a:solidFill>
                  <a:schemeClr val="tx1"/>
                </a:solidFill>
                <a:latin typeface="Calisto MT" panose="02040603050505030304" pitchFamily="18" charset="0"/>
              </a:rPr>
              <a:t>, a free online data science repository and the data set is used to train a model using some packages available in python language. </a:t>
            </a:r>
          </a:p>
          <a:p>
            <a:pPr marL="457200" lvl="0" indent="-344170" algn="just">
              <a:lnSpc>
                <a:spcPct val="150000"/>
              </a:lnSpc>
              <a:spcBef>
                <a:spcPts val="0"/>
              </a:spcBef>
              <a:buClr>
                <a:schemeClr val="dk1"/>
              </a:buClr>
              <a:buSzPts val="1820"/>
              <a:buFont typeface="Wingdings" panose="05000000000000000000" pitchFamily="2" charset="2"/>
              <a:buChar char="q"/>
            </a:pPr>
            <a:r>
              <a:rPr lang="en-US" sz="2400" dirty="0" err="1">
                <a:solidFill>
                  <a:schemeClr val="tx1"/>
                </a:solidFill>
                <a:latin typeface="Calisto MT" panose="02040603050505030304" pitchFamily="18" charset="0"/>
              </a:rPr>
              <a:t>Jupyter</a:t>
            </a:r>
            <a:r>
              <a:rPr lang="en-US" sz="2400" dirty="0">
                <a:solidFill>
                  <a:schemeClr val="tx1"/>
                </a:solidFill>
                <a:latin typeface="Calisto MT" panose="02040603050505030304" pitchFamily="18" charset="0"/>
              </a:rPr>
              <a:t> Notebook environment is used to train the model. and the model file can be used in various applications like apps, websites, embedded gadgets etc.</a:t>
            </a:r>
            <a:endParaRPr lang="en-IN" sz="2400" dirty="0">
              <a:solidFill>
                <a:schemeClr val="tx1"/>
              </a:solidFill>
              <a:latin typeface="Calisto MT" panose="02040603050505030304" pitchFamily="18" charset="0"/>
            </a:endParaRPr>
          </a:p>
        </p:txBody>
      </p:sp>
      <p:sp>
        <p:nvSpPr>
          <p:cNvPr id="4" name="Title 3">
            <a:extLst>
              <a:ext uri="{FF2B5EF4-FFF2-40B4-BE49-F238E27FC236}">
                <a16:creationId xmlns:a16="http://schemas.microsoft.com/office/drawing/2014/main" id="{E396F2BA-F421-453B-A355-B10F122548C9}"/>
              </a:ext>
            </a:extLst>
          </p:cNvPr>
          <p:cNvSpPr>
            <a:spLocks noGrp="1"/>
          </p:cNvSpPr>
          <p:nvPr>
            <p:ph type="title"/>
          </p:nvPr>
        </p:nvSpPr>
        <p:spPr>
          <a:xfrm>
            <a:off x="660400" y="386080"/>
            <a:ext cx="6237550" cy="659603"/>
          </a:xfrm>
        </p:spPr>
        <p:txBody>
          <a:bodyPr>
            <a:normAutofit fontScale="90000"/>
          </a:bodyPr>
          <a:lstStyle/>
          <a:p>
            <a:r>
              <a:rPr lang="en-US" dirty="0">
                <a:latin typeface="Algerian" panose="04020705040A02060702" pitchFamily="82" charset="0"/>
              </a:rPr>
              <a:t>PROJECT  OVERVIEW</a:t>
            </a:r>
            <a:endParaRPr lang="en-IN" dirty="0">
              <a:latin typeface="Algerian" panose="04020705040A02060702" pitchFamily="82" charset="0"/>
            </a:endParaRPr>
          </a:p>
        </p:txBody>
      </p:sp>
      <p:pic>
        <p:nvPicPr>
          <p:cNvPr id="5" name="Picture 4">
            <a:extLst>
              <a:ext uri="{FF2B5EF4-FFF2-40B4-BE49-F238E27FC236}">
                <a16:creationId xmlns:a16="http://schemas.microsoft.com/office/drawing/2014/main" id="{89DAE5EB-BCC3-4A2B-BDA0-76A75723FD8B}"/>
              </a:ext>
            </a:extLst>
          </p:cNvPr>
          <p:cNvPicPr>
            <a:picLocks noChangeAspect="1"/>
          </p:cNvPicPr>
          <p:nvPr/>
        </p:nvPicPr>
        <p:blipFill>
          <a:blip r:embed="rId2"/>
          <a:stretch>
            <a:fillRect/>
          </a:stretch>
        </p:blipFill>
        <p:spPr>
          <a:xfrm>
            <a:off x="8656675" y="2651052"/>
            <a:ext cx="3810000" cy="3810000"/>
          </a:xfrm>
          <a:prstGeom prst="rect">
            <a:avLst/>
          </a:prstGeom>
        </p:spPr>
      </p:pic>
      <p:pic>
        <p:nvPicPr>
          <p:cNvPr id="6" name="Picture 5">
            <a:extLst>
              <a:ext uri="{FF2B5EF4-FFF2-40B4-BE49-F238E27FC236}">
                <a16:creationId xmlns:a16="http://schemas.microsoft.com/office/drawing/2014/main" id="{091697D0-D7F2-4E1C-AFA9-B7F2356F47F5}"/>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10277945" cy="3680569"/>
          </a:xfrm>
        </p:spPr>
        <p:txBody>
          <a:bodyPr>
            <a:normAutofit fontScale="77500" lnSpcReduction="20000"/>
          </a:bodyPr>
          <a:lstStyle/>
          <a:p>
            <a:pPr marL="0" indent="0" algn="ctr">
              <a:lnSpc>
                <a:spcPts val="6159"/>
              </a:lnSpc>
              <a:buNone/>
            </a:pPr>
            <a:r>
              <a:rPr lang="en-US" sz="3600" dirty="0">
                <a:solidFill>
                  <a:schemeClr val="tx1"/>
                </a:solidFill>
                <a:latin typeface="Calisto MT" panose="02040603050505030304" pitchFamily="18" charset="0"/>
              </a:rPr>
              <a:t>This model isn't restricted to any particular type of users. Anyone who wants to understand and communicate with a person who is deaf can use this and also dumb person can use that. It can be used by all who want to understand the American Sign Language.</a:t>
            </a:r>
          </a:p>
          <a:p>
            <a:pPr algn="just">
              <a:lnSpc>
                <a:spcPct val="150000"/>
              </a:lnSpc>
            </a:pPr>
            <a:endParaRPr lang="en-IN" sz="3600" dirty="0">
              <a:solidFill>
                <a:schemeClr val="tx1"/>
              </a:solidFill>
            </a:endParaRP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latin typeface="Algerian" panose="04020705040A02060702" pitchFamily="82" charset="0"/>
              </a:rPr>
              <a:t>WHO ARE THE END USERS?</a:t>
            </a:r>
            <a:endParaRPr lang="en-IN" sz="2000" dirty="0">
              <a:latin typeface="Algerian" panose="04020705040A02060702" pitchFamily="82" charset="0"/>
            </a:endParaRP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5EF13-5896-46EB-BB79-8B43E62222B3}"/>
              </a:ext>
            </a:extLst>
          </p:cNvPr>
          <p:cNvPicPr>
            <a:picLocks noChangeAspect="1"/>
          </p:cNvPicPr>
          <p:nvPr/>
        </p:nvPicPr>
        <p:blipFill>
          <a:blip r:embed="rId2"/>
          <a:stretch>
            <a:fillRect/>
          </a:stretch>
        </p:blipFill>
        <p:spPr>
          <a:xfrm>
            <a:off x="65411" y="2088637"/>
            <a:ext cx="2692912" cy="3243923"/>
          </a:xfrm>
          <a:prstGeom prst="rect">
            <a:avLst/>
          </a:prstGeom>
        </p:spPr>
      </p:pic>
      <p:sp>
        <p:nvSpPr>
          <p:cNvPr id="2" name="Text Placeholder 1">
            <a:extLst>
              <a:ext uri="{FF2B5EF4-FFF2-40B4-BE49-F238E27FC236}">
                <a16:creationId xmlns:a16="http://schemas.microsoft.com/office/drawing/2014/main" id="{9C5BC36C-1F46-488C-B66D-4CAF65832F5B}"/>
              </a:ext>
            </a:extLst>
          </p:cNvPr>
          <p:cNvSpPr>
            <a:spLocks noGrp="1"/>
          </p:cNvSpPr>
          <p:nvPr>
            <p:ph type="body" sz="quarter" idx="12"/>
          </p:nvPr>
        </p:nvSpPr>
        <p:spPr>
          <a:xfrm>
            <a:off x="2147777" y="1647055"/>
            <a:ext cx="8438116" cy="5210946"/>
          </a:xfrm>
        </p:spPr>
        <p:txBody>
          <a:bodyPr>
            <a:normAutofit fontScale="92500"/>
          </a:bodyPr>
          <a:lstStyle/>
          <a:p>
            <a:pPr>
              <a:lnSpc>
                <a:spcPts val="4759"/>
              </a:lnSpc>
              <a:buFont typeface="Wingdings" panose="05000000000000000000" pitchFamily="2" charset="2"/>
              <a:buChar char="q"/>
            </a:pPr>
            <a:r>
              <a:rPr lang="en-US" sz="2400" spc="-33" dirty="0">
                <a:solidFill>
                  <a:srgbClr val="000000"/>
                </a:solidFill>
                <a:latin typeface="Calisto MT" panose="02040603050505030304" pitchFamily="18" charset="0"/>
              </a:rPr>
              <a:t>My main idea here is to create a machine learning model which will recognize and predict the sign from the images and display it, so that the user will understand which alphabet or number is shown in the hand sign gesture. Hence people who have not learned ASL will be able to understand what the other person wants to convey. </a:t>
            </a:r>
          </a:p>
          <a:p>
            <a:pPr>
              <a:lnSpc>
                <a:spcPts val="4759"/>
              </a:lnSpc>
              <a:spcBef>
                <a:spcPct val="0"/>
              </a:spcBef>
              <a:buFont typeface="Wingdings" panose="05000000000000000000" pitchFamily="2" charset="2"/>
              <a:buChar char="q"/>
            </a:pPr>
            <a:r>
              <a:rPr lang="en-US" sz="2400" spc="-33" dirty="0">
                <a:solidFill>
                  <a:srgbClr val="000000"/>
                </a:solidFill>
                <a:latin typeface="Calisto MT" panose="02040603050505030304" pitchFamily="18" charset="0"/>
              </a:rPr>
              <a:t>I have decided to use InceptionV3 model using the methodology of Transfer Learning to create a model and train it on the ASL dataset obtained. </a:t>
            </a:r>
          </a:p>
          <a:p>
            <a:pPr marL="0" indent="0" algn="just">
              <a:lnSpc>
                <a:spcPct val="160000"/>
              </a:lnSpc>
              <a:buNone/>
            </a:pPr>
            <a:endParaRPr lang="en-IN" sz="2400" dirty="0"/>
          </a:p>
        </p:txBody>
      </p:sp>
      <p:sp>
        <p:nvSpPr>
          <p:cNvPr id="4" name="Title 3">
            <a:extLst>
              <a:ext uri="{FF2B5EF4-FFF2-40B4-BE49-F238E27FC236}">
                <a16:creationId xmlns:a16="http://schemas.microsoft.com/office/drawing/2014/main" id="{BCA740D3-9E07-4502-8069-21C41AD17028}"/>
              </a:ext>
            </a:extLst>
          </p:cNvPr>
          <p:cNvSpPr>
            <a:spLocks noGrp="1"/>
          </p:cNvSpPr>
          <p:nvPr>
            <p:ph type="title"/>
          </p:nvPr>
        </p:nvSpPr>
        <p:spPr>
          <a:xfrm>
            <a:off x="478900" y="290408"/>
            <a:ext cx="10454444" cy="1356646"/>
          </a:xfrm>
        </p:spPr>
        <p:txBody>
          <a:bodyPr/>
          <a:lstStyle/>
          <a:p>
            <a:br>
              <a:rPr lang="en-US" sz="3600" dirty="0"/>
            </a:br>
            <a:r>
              <a:rPr lang="en-US" sz="3600" dirty="0">
                <a:latin typeface="Algerian" panose="04020705040A02060702" pitchFamily="82" charset="0"/>
              </a:rPr>
              <a:t>YOUR SOLUTION AND ITS VALUE PROPOSITION</a:t>
            </a:r>
            <a:endParaRPr lang="en-IN" sz="3600" dirty="0">
              <a:latin typeface="Algerian" panose="04020705040A02060702" pitchFamily="82" charset="0"/>
            </a:endParaRPr>
          </a:p>
        </p:txBody>
      </p:sp>
      <p:pic>
        <p:nvPicPr>
          <p:cNvPr id="6" name="Picture 5">
            <a:extLst>
              <a:ext uri="{FF2B5EF4-FFF2-40B4-BE49-F238E27FC236}">
                <a16:creationId xmlns:a16="http://schemas.microsoft.com/office/drawing/2014/main" id="{B674C9E9-1283-4FA5-9E79-FC0B254FD093}"/>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2866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72B4C-C36A-4877-97D9-A53F2FA00C28}"/>
              </a:ext>
            </a:extLst>
          </p:cNvPr>
          <p:cNvPicPr>
            <a:picLocks noChangeAspect="1"/>
          </p:cNvPicPr>
          <p:nvPr/>
        </p:nvPicPr>
        <p:blipFill rotWithShape="1">
          <a:blip r:embed="rId2"/>
          <a:srcRect b="7597"/>
          <a:stretch/>
        </p:blipFill>
        <p:spPr>
          <a:xfrm>
            <a:off x="64169" y="3383989"/>
            <a:ext cx="2465671" cy="3420077"/>
          </a:xfrm>
          <a:prstGeom prst="rect">
            <a:avLst/>
          </a:prstGeom>
        </p:spPr>
      </p:pic>
      <p:sp>
        <p:nvSpPr>
          <p:cNvPr id="2" name="Text Placeholder 1">
            <a:extLst>
              <a:ext uri="{FF2B5EF4-FFF2-40B4-BE49-F238E27FC236}">
                <a16:creationId xmlns:a16="http://schemas.microsoft.com/office/drawing/2014/main" id="{867B3BDA-BF44-483E-A095-A0B81C73B6B6}"/>
              </a:ext>
            </a:extLst>
          </p:cNvPr>
          <p:cNvSpPr>
            <a:spLocks noGrp="1"/>
          </p:cNvSpPr>
          <p:nvPr>
            <p:ph type="body" sz="quarter" idx="12"/>
          </p:nvPr>
        </p:nvSpPr>
        <p:spPr>
          <a:xfrm>
            <a:off x="1917032" y="1868236"/>
            <a:ext cx="8357936" cy="4373537"/>
          </a:xfrm>
        </p:spPr>
        <p:txBody>
          <a:bodyPr>
            <a:normAutofit fontScale="70000" lnSpcReduction="20000"/>
          </a:bodyPr>
          <a:lstStyle/>
          <a:p>
            <a:pPr marL="914400" lvl="1" indent="-336550">
              <a:lnSpc>
                <a:spcPct val="150000"/>
              </a:lnSpc>
              <a:spcBef>
                <a:spcPts val="0"/>
              </a:spcBef>
              <a:buSzPts val="1700"/>
              <a:buFont typeface="Wingdings" panose="05000000000000000000" pitchFamily="2" charset="2"/>
              <a:buChar char="q"/>
            </a:pPr>
            <a:r>
              <a:rPr lang="en-US" sz="3200" dirty="0">
                <a:solidFill>
                  <a:schemeClr val="tx1"/>
                </a:solidFill>
                <a:latin typeface="Calisto MT" panose="02040603050505030304" pitchFamily="18" charset="0"/>
                <a:ea typeface="Trebuchet MS"/>
                <a:cs typeface="Trebuchet MS"/>
                <a:sym typeface="Trebuchet MS"/>
              </a:rPr>
              <a:t>The trained model can be used to identify the sign language letters and numbers.</a:t>
            </a:r>
          </a:p>
          <a:p>
            <a:pPr marL="914400" lvl="1" indent="-336550">
              <a:lnSpc>
                <a:spcPct val="150000"/>
              </a:lnSpc>
              <a:spcBef>
                <a:spcPts val="0"/>
              </a:spcBef>
              <a:buSzPts val="1700"/>
              <a:buFont typeface="Wingdings" panose="05000000000000000000" pitchFamily="2" charset="2"/>
              <a:buChar char="q"/>
            </a:pPr>
            <a:r>
              <a:rPr lang="en-US" sz="3200" dirty="0">
                <a:solidFill>
                  <a:schemeClr val="tx1"/>
                </a:solidFill>
                <a:latin typeface="Calisto MT" panose="02040603050505030304" pitchFamily="18" charset="0"/>
                <a:ea typeface="Trebuchet MS"/>
                <a:cs typeface="Trebuchet MS"/>
                <a:sym typeface="Trebuchet MS"/>
              </a:rPr>
              <a:t>The model can be deployed in any application or a website to make it more user friendly.</a:t>
            </a:r>
          </a:p>
          <a:p>
            <a:pPr marL="914400" lvl="1" indent="-336550">
              <a:lnSpc>
                <a:spcPct val="150000"/>
              </a:lnSpc>
              <a:spcBef>
                <a:spcPts val="0"/>
              </a:spcBef>
              <a:buSzPts val="1700"/>
              <a:buFont typeface="Wingdings" panose="05000000000000000000" pitchFamily="2" charset="2"/>
              <a:buChar char="q"/>
            </a:pPr>
            <a:r>
              <a:rPr lang="en-US" sz="3200" dirty="0">
                <a:solidFill>
                  <a:schemeClr val="tx1"/>
                </a:solidFill>
                <a:latin typeface="Calisto MT" panose="02040603050505030304" pitchFamily="18" charset="0"/>
                <a:ea typeface="Trebuchet MS"/>
                <a:cs typeface="Trebuchet MS"/>
                <a:sym typeface="Trebuchet MS"/>
              </a:rPr>
              <a:t>The model can also be deployed in an embedded computer like raspberry pi etc...</a:t>
            </a:r>
          </a:p>
          <a:p>
            <a:pPr marL="914400" lvl="1" indent="-336550">
              <a:lnSpc>
                <a:spcPct val="150000"/>
              </a:lnSpc>
              <a:spcBef>
                <a:spcPts val="0"/>
              </a:spcBef>
              <a:buSzPts val="1700"/>
              <a:buFont typeface="Wingdings" panose="05000000000000000000" pitchFamily="2" charset="2"/>
              <a:buChar char="q"/>
            </a:pPr>
            <a:r>
              <a:rPr lang="en-US" sz="3199" spc="-33" dirty="0">
                <a:solidFill>
                  <a:schemeClr val="tx1"/>
                </a:solidFill>
                <a:latin typeface="Calisto MT" panose="02040603050505030304" pitchFamily="18" charset="0"/>
              </a:rPr>
              <a:t>The model is made using Transfer Learning. </a:t>
            </a:r>
          </a:p>
          <a:p>
            <a:pPr marL="914400" lvl="1" indent="-336550">
              <a:lnSpc>
                <a:spcPct val="150000"/>
              </a:lnSpc>
              <a:spcBef>
                <a:spcPts val="0"/>
              </a:spcBef>
              <a:buSzPts val="1700"/>
              <a:buFont typeface="Wingdings" panose="05000000000000000000" pitchFamily="2" charset="2"/>
              <a:buChar char="q"/>
            </a:pPr>
            <a:r>
              <a:rPr lang="en-US" sz="3199" spc="-33" dirty="0">
                <a:solidFill>
                  <a:schemeClr val="tx1"/>
                </a:solidFill>
                <a:latin typeface="Calisto MT" panose="02040603050505030304" pitchFamily="18" charset="0"/>
              </a:rPr>
              <a:t>Only a few extra layers were added and it was trained for just 32 epochs, still the model gives an accuracy of 93%.</a:t>
            </a:r>
          </a:p>
          <a:p>
            <a:pPr marL="914400" lvl="1" indent="-336550">
              <a:lnSpc>
                <a:spcPct val="150000"/>
              </a:lnSpc>
              <a:spcBef>
                <a:spcPts val="0"/>
              </a:spcBef>
              <a:buSzPts val="1700"/>
              <a:buFont typeface="Wingdings" panose="05000000000000000000" pitchFamily="2" charset="2"/>
              <a:buChar char="q"/>
            </a:pPr>
            <a:endParaRPr lang="en-US" sz="2400" b="1" dirty="0">
              <a:solidFill>
                <a:schemeClr val="tx1"/>
              </a:solidFill>
              <a:latin typeface="Canva Sans Bold" panose="020B0604020202020204" charset="0"/>
              <a:ea typeface="Trebuchet MS"/>
              <a:cs typeface="Trebuchet MS"/>
              <a:sym typeface="Trebuchet MS"/>
            </a:endParaRPr>
          </a:p>
          <a:p>
            <a:pPr marL="0" indent="0" algn="just">
              <a:lnSpc>
                <a:spcPct val="150000"/>
              </a:lnSpc>
              <a:buNone/>
            </a:pPr>
            <a:endParaRPr lang="en-IN" sz="2400" dirty="0">
              <a:solidFill>
                <a:schemeClr val="tx1"/>
              </a:solidFill>
              <a:latin typeface="Canva Sans Bold" panose="020B0604020202020204" charset="0"/>
            </a:endParaRPr>
          </a:p>
        </p:txBody>
      </p:sp>
      <p:sp>
        <p:nvSpPr>
          <p:cNvPr id="4" name="Title 3">
            <a:extLst>
              <a:ext uri="{FF2B5EF4-FFF2-40B4-BE49-F238E27FC236}">
                <a16:creationId xmlns:a16="http://schemas.microsoft.com/office/drawing/2014/main" id="{BD5F5E87-B139-4D7C-98F2-C0BAF7E7978C}"/>
              </a:ext>
            </a:extLst>
          </p:cNvPr>
          <p:cNvSpPr>
            <a:spLocks noGrp="1"/>
          </p:cNvSpPr>
          <p:nvPr>
            <p:ph type="title"/>
          </p:nvPr>
        </p:nvSpPr>
        <p:spPr>
          <a:xfrm>
            <a:off x="991703" y="453969"/>
            <a:ext cx="8503921" cy="1189301"/>
          </a:xfrm>
        </p:spPr>
        <p:txBody>
          <a:bodyPr>
            <a:normAutofit/>
          </a:bodyPr>
          <a:lstStyle/>
          <a:p>
            <a:r>
              <a:rPr lang="en-US" dirty="0">
                <a:latin typeface="Algerian" panose="04020705040A02060702" pitchFamily="82" charset="0"/>
              </a:rPr>
              <a:t>THE WOW IN YOUR SOLUTION</a:t>
            </a:r>
            <a:endParaRPr lang="en-IN" dirty="0">
              <a:latin typeface="Algerian" panose="04020705040A02060702" pitchFamily="82" charset="0"/>
            </a:endParaRPr>
          </a:p>
        </p:txBody>
      </p:sp>
    </p:spTree>
    <p:extLst>
      <p:ext uri="{BB962C8B-B14F-4D97-AF65-F5344CB8AC3E}">
        <p14:creationId xmlns:p14="http://schemas.microsoft.com/office/powerpoint/2010/main" val="35164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1000"/>
                                        <p:tgtEl>
                                          <p:spTgt spid="2">
                                            <p:txEl>
                                              <p:pRg st="4" end="4"/>
                                            </p:txEl>
                                          </p:spTgt>
                                        </p:tgtEl>
                                      </p:cBhvr>
                                    </p:animEffect>
                                    <p:anim calcmode="lin" valueType="num">
                                      <p:cBhvr>
                                        <p:cTn id="4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83BF4-5143-46D8-8653-78CB35A1FF5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3" name="Title 3">
            <a:extLst>
              <a:ext uri="{FF2B5EF4-FFF2-40B4-BE49-F238E27FC236}">
                <a16:creationId xmlns:a16="http://schemas.microsoft.com/office/drawing/2014/main" id="{A5D79D81-53FA-4FDD-A597-C60845F8ABAD}"/>
              </a:ext>
            </a:extLst>
          </p:cNvPr>
          <p:cNvSpPr>
            <a:spLocks noGrp="1"/>
          </p:cNvSpPr>
          <p:nvPr>
            <p:ph type="title"/>
          </p:nvPr>
        </p:nvSpPr>
        <p:spPr>
          <a:xfrm>
            <a:off x="660400" y="193040"/>
            <a:ext cx="10336600" cy="830997"/>
          </a:xfrm>
        </p:spPr>
        <p:txBody>
          <a:bodyPr>
            <a:normAutofit fontScale="90000"/>
          </a:bodyPr>
          <a:lstStyle/>
          <a:p>
            <a:r>
              <a:rPr lang="en-GB" sz="4000" dirty="0">
                <a:latin typeface="Algerian" panose="04020705040A02060702" pitchFamily="82" charset="0"/>
              </a:rPr>
              <a:t>MODELLING : </a:t>
            </a:r>
            <a:r>
              <a:rPr lang="en-US" sz="4000" b="0" dirty="0">
                <a:solidFill>
                  <a:srgbClr val="000000"/>
                </a:solidFill>
                <a:latin typeface="Algerian" panose="04020705040A02060702" pitchFamily="82" charset="0"/>
              </a:rPr>
              <a:t>InceptionV3 Architecture</a:t>
            </a:r>
            <a:br>
              <a:rPr lang="en-US" b="0" dirty="0">
                <a:solidFill>
                  <a:srgbClr val="000000"/>
                </a:solidFill>
                <a:latin typeface="Canva Sans Bold" panose="020B0604020202020204" charset="0"/>
              </a:rPr>
            </a:br>
            <a:endParaRPr lang="en-IN" b="0" dirty="0">
              <a:latin typeface="Canva Sans Bold" panose="020B0604020202020204" charset="0"/>
            </a:endParaRPr>
          </a:p>
        </p:txBody>
      </p:sp>
      <p:pic>
        <p:nvPicPr>
          <p:cNvPr id="2" name="Picture 4">
            <a:extLst>
              <a:ext uri="{FF2B5EF4-FFF2-40B4-BE49-F238E27FC236}">
                <a16:creationId xmlns:a16="http://schemas.microsoft.com/office/drawing/2014/main" id="{AF96D06A-E1B4-9DFD-7147-A9B4B428D8C0}"/>
              </a:ext>
            </a:extLst>
          </p:cNvPr>
          <p:cNvPicPr>
            <a:picLocks noChangeAspect="1"/>
          </p:cNvPicPr>
          <p:nvPr/>
        </p:nvPicPr>
        <p:blipFill>
          <a:blip r:embed="rId3"/>
          <a:srcRect/>
          <a:stretch>
            <a:fillRect/>
          </a:stretch>
        </p:blipFill>
        <p:spPr>
          <a:xfrm>
            <a:off x="693209" y="956214"/>
            <a:ext cx="10336600" cy="5708746"/>
          </a:xfrm>
          <a:prstGeom prst="rect">
            <a:avLst/>
          </a:prstGeom>
        </p:spPr>
      </p:pic>
    </p:spTree>
    <p:extLst>
      <p:ext uri="{BB962C8B-B14F-4D97-AF65-F5344CB8AC3E}">
        <p14:creationId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635</TotalTime>
  <Words>766</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Algerian</vt:lpstr>
      <vt:lpstr>Arial</vt:lpstr>
      <vt:lpstr>Arial Rounded MT Bold</vt:lpstr>
      <vt:lpstr>Calibri</vt:lpstr>
      <vt:lpstr>Calisto MT</vt:lpstr>
      <vt:lpstr>Canva Sans</vt:lpstr>
      <vt:lpstr>Canva Sans Bold</vt:lpstr>
      <vt:lpstr>Trebuchet MS</vt:lpstr>
      <vt:lpstr>Wingdings</vt:lpstr>
      <vt:lpstr>Wingdings 3</vt:lpstr>
      <vt:lpstr>Facet</vt:lpstr>
      <vt:lpstr>Team Name :UNNAMED CREW</vt:lpstr>
      <vt:lpstr> </vt:lpstr>
      <vt:lpstr>AGENDA</vt:lpstr>
      <vt:lpstr>PROBLEM  STATEMENT</vt:lpstr>
      <vt:lpstr>PROJECT  OVERVIEW</vt:lpstr>
      <vt:lpstr>WHO ARE THE END USERS?</vt:lpstr>
      <vt:lpstr> YOUR SOLUTION AND ITS VALUE PROPOSITION</vt:lpstr>
      <vt:lpstr>THE WOW IN YOUR SOLUTION</vt:lpstr>
      <vt:lpstr>MODELLING : InceptionV3 Architecture </vt:lpstr>
      <vt:lpstr>Block Diagram of the System </vt:lpstr>
      <vt:lpstr>RESULTS </vt:lpstr>
      <vt:lpstr>MEET 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harisgokull@gmail.com</cp:lastModifiedBy>
  <cp:revision>75</cp:revision>
  <dcterms:created xsi:type="dcterms:W3CDTF">2021-07-11T13:13:15Z</dcterms:created>
  <dcterms:modified xsi:type="dcterms:W3CDTF">2022-11-20T04:44:24Z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