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9" r:id="rId21"/>
    <p:sldId id="281" r:id="rId22"/>
    <p:sldId id="282"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1109" y="-10"/>
      </p:cViewPr>
      <p:guideLst>
        <p:guide orient="horz" pos="2160"/>
        <p:guide pos="289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14163685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231b600bd6_3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g2231b600bd6_3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44d5f092b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g244d5f092ba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44d5f092ba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g244d5f092ba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44d5f092ba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g244d5f092ba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44d5f092ba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g244d5f092b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44d5f092ba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g244d5f092ba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31b600bd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g2231b600bd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231b600bd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g2231b600bd6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31b600bd6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2231b600bd6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3" name="Google Shape;3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srcRect/>
          <a:stretch>
            <a:fillRect/>
          </a:stretch>
        </p:blipFill>
        <p:spPr>
          <a:xfrm>
            <a:off x="0" y="0"/>
            <a:ext cx="9144000" cy="6858000"/>
          </a:xfrm>
          <a:prstGeom prst="rect">
            <a:avLst/>
          </a:prstGeom>
          <a:noFill/>
          <a:ln>
            <a:noFill/>
          </a:ln>
        </p:spPr>
      </p:pic>
      <p:sp>
        <p:nvSpPr>
          <p:cNvPr id="85" name="Google Shape;85;p1"/>
          <p:cNvSpPr txBox="1">
            <a:spLocks noGrp="1"/>
          </p:cNvSpPr>
          <p:nvPr>
            <p:ph type="subTitle" idx="1"/>
          </p:nvPr>
        </p:nvSpPr>
        <p:spPr>
          <a:xfrm>
            <a:off x="762000" y="1981200"/>
            <a:ext cx="7848600" cy="4114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F1118"/>
              </a:buClr>
              <a:buSzPts val="1800"/>
              <a:buNone/>
            </a:pPr>
            <a:endParaRPr sz="2000" b="1" i="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rgbClr val="0F1118"/>
              </a:buClr>
              <a:buSzPts val="1800"/>
              <a:buNone/>
            </a:pPr>
            <a:r>
              <a:rPr lang="en-US" sz="2000" b="1" i="1" dirty="0" smtClean="0">
                <a:solidFill>
                  <a:srgbClr val="0F1118"/>
                </a:solidFill>
                <a:latin typeface="Times New Roman" panose="02020603050405020304"/>
                <a:ea typeface="Times New Roman" panose="02020603050405020304"/>
                <a:cs typeface="Times New Roman" panose="02020603050405020304"/>
                <a:sym typeface="Times New Roman" panose="02020603050405020304"/>
              </a:rPr>
              <a:t>Presented by</a:t>
            </a:r>
          </a:p>
          <a:p>
            <a:pPr marL="0" lvl="0" indent="0" algn="ctr" rtl="0">
              <a:lnSpc>
                <a:spcPct val="100000"/>
              </a:lnSpc>
              <a:spcBef>
                <a:spcPts val="0"/>
              </a:spcBef>
              <a:spcAft>
                <a:spcPts val="0"/>
              </a:spcAft>
              <a:buClr>
                <a:srgbClr val="0F1118"/>
              </a:buClr>
              <a:buSzPts val="1800"/>
              <a:buNone/>
            </a:pPr>
            <a:endParaRPr lang="en-US" sz="2000" b="1" i="1" dirty="0" smtClean="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1438275" lvl="0" indent="0" algn="l" rtl="0">
              <a:lnSpc>
                <a:spcPct val="100000"/>
              </a:lnSpc>
              <a:spcBef>
                <a:spcPts val="0"/>
              </a:spcBef>
              <a:spcAft>
                <a:spcPts val="0"/>
              </a:spcAft>
              <a:buClr>
                <a:srgbClr val="0F1118"/>
              </a:buClr>
              <a:buSzPts val="1800"/>
              <a:buNone/>
              <a:tabLst>
                <a:tab pos="4397375" algn="l"/>
              </a:tabLst>
            </a:pPr>
            <a:r>
              <a:rPr lang="en-US" sz="2000" b="1" dirty="0" smtClean="0">
                <a:solidFill>
                  <a:schemeClr val="tx1"/>
                </a:solidFill>
                <a:latin typeface="Times New Roman" pitchFamily="18" charset="0"/>
                <a:ea typeface="Times New Roman" panose="02020603050405020304"/>
                <a:cs typeface="Times New Roman" pitchFamily="18" charset="0"/>
                <a:sym typeface="Times New Roman" panose="02020603050405020304"/>
              </a:rPr>
              <a:t>ARUN R G	611220104007</a:t>
            </a:r>
            <a:endParaRPr lang="en-US" sz="2000" b="1" dirty="0">
              <a:solidFill>
                <a:schemeClr val="tx1"/>
              </a:solidFill>
              <a:latin typeface="Times New Roman" pitchFamily="18" charset="0"/>
              <a:ea typeface="Times New Roman" panose="02020603050405020304"/>
              <a:cs typeface="Times New Roman" pitchFamily="18" charset="0"/>
              <a:sym typeface="Times New Roman" panose="02020603050405020304"/>
            </a:endParaRPr>
          </a:p>
          <a:p>
            <a:pPr marL="1438275" lvl="0" indent="0" algn="l" rtl="0">
              <a:lnSpc>
                <a:spcPct val="100000"/>
              </a:lnSpc>
              <a:spcBef>
                <a:spcPts val="0"/>
              </a:spcBef>
              <a:spcAft>
                <a:spcPts val="0"/>
              </a:spcAft>
              <a:buClr>
                <a:srgbClr val="0F1118"/>
              </a:buClr>
              <a:buSzPts val="1800"/>
              <a:buNone/>
              <a:tabLst>
                <a:tab pos="4397375" algn="l"/>
              </a:tabLst>
            </a:pPr>
            <a:r>
              <a:rPr lang="en-US" sz="2000" b="1" dirty="0" smtClean="0">
                <a:solidFill>
                  <a:srgbClr val="0F1118"/>
                </a:solidFill>
                <a:latin typeface="Times New Roman" panose="02020603050405020304"/>
                <a:ea typeface="Times New Roman" panose="02020603050405020304"/>
                <a:cs typeface="Times New Roman" panose="02020603050405020304"/>
                <a:sym typeface="Times New Roman" panose="02020603050405020304"/>
              </a:rPr>
              <a:t>CHERAN J	611220104026</a:t>
            </a:r>
          </a:p>
          <a:p>
            <a:pPr marL="1438275" lvl="0" indent="0" algn="l" rtl="0">
              <a:lnSpc>
                <a:spcPct val="100000"/>
              </a:lnSpc>
              <a:spcBef>
                <a:spcPts val="0"/>
              </a:spcBef>
              <a:spcAft>
                <a:spcPts val="0"/>
              </a:spcAft>
              <a:buClr>
                <a:srgbClr val="0F1118"/>
              </a:buClr>
              <a:buSzPts val="1800"/>
              <a:buNone/>
              <a:tabLst>
                <a:tab pos="4397375" algn="l"/>
              </a:tabLst>
            </a:pPr>
            <a:r>
              <a:rPr lang="en-US" sz="2000" b="1" dirty="0" smtClean="0">
                <a:solidFill>
                  <a:srgbClr val="0F1118"/>
                </a:solidFill>
                <a:latin typeface="Times New Roman" panose="02020603050405020304"/>
                <a:ea typeface="Times New Roman" panose="02020603050405020304"/>
                <a:cs typeface="Times New Roman" panose="02020603050405020304"/>
                <a:sym typeface="Times New Roman" panose="02020603050405020304"/>
              </a:rPr>
              <a:t>DHANUSSH ADITYA K	611220104031</a:t>
            </a:r>
          </a:p>
          <a:p>
            <a:pPr marL="1438275" lvl="0" indent="0" algn="l" rtl="0">
              <a:lnSpc>
                <a:spcPct val="100000"/>
              </a:lnSpc>
              <a:spcBef>
                <a:spcPts val="0"/>
              </a:spcBef>
              <a:spcAft>
                <a:spcPts val="0"/>
              </a:spcAft>
              <a:buClr>
                <a:srgbClr val="0F1118"/>
              </a:buClr>
              <a:buSzPts val="1800"/>
              <a:buNone/>
              <a:tabLst>
                <a:tab pos="4397375" algn="l"/>
              </a:tabLst>
            </a:pPr>
            <a:r>
              <a:rPr lang="en-US" sz="2000" b="1" dirty="0" smtClean="0">
                <a:solidFill>
                  <a:srgbClr val="0F1118"/>
                </a:solidFill>
                <a:latin typeface="Times New Roman" panose="02020603050405020304"/>
                <a:ea typeface="Times New Roman" panose="02020603050405020304"/>
                <a:cs typeface="Times New Roman" panose="02020603050405020304"/>
                <a:sym typeface="Times New Roman" panose="02020603050405020304"/>
              </a:rPr>
              <a:t>GOKUL HARI R	611220104048</a:t>
            </a:r>
          </a:p>
          <a:p>
            <a:pPr marL="0" lvl="0" indent="0" algn="ctr" rtl="0">
              <a:lnSpc>
                <a:spcPct val="100000"/>
              </a:lnSpc>
              <a:spcBef>
                <a:spcPts val="360"/>
              </a:spcBef>
              <a:spcAft>
                <a:spcPts val="0"/>
              </a:spcAft>
              <a:buClr>
                <a:srgbClr val="0F1118"/>
              </a:buClr>
              <a:buSzPts val="1800"/>
              <a:buNone/>
            </a:pPr>
            <a:endParaRPr lang="en-US" sz="2000" b="1" dirty="0" smtClean="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smtClean="0">
                <a:solidFill>
                  <a:srgbClr val="0F1118"/>
                </a:solidFill>
                <a:latin typeface="Times New Roman" panose="02020603050405020304"/>
                <a:ea typeface="Times New Roman" panose="02020603050405020304"/>
                <a:cs typeface="Times New Roman" panose="02020603050405020304"/>
                <a:sym typeface="Times New Roman" panose="02020603050405020304"/>
              </a:rPr>
              <a:t>UNDER </a:t>
            </a: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THE GUIDANCE OF</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err="1" smtClean="0">
                <a:solidFill>
                  <a:srgbClr val="0F1118"/>
                </a:solidFill>
                <a:latin typeface="Times New Roman" panose="02020603050405020304"/>
                <a:ea typeface="Times New Roman" panose="02020603050405020304"/>
                <a:cs typeface="Times New Roman" panose="02020603050405020304"/>
                <a:sym typeface="Times New Roman" panose="02020603050405020304"/>
              </a:rPr>
              <a:t>Mrs.D.Ramya</a:t>
            </a:r>
            <a:r>
              <a:rPr lang="en-US" sz="2000" b="1" dirty="0" smtClean="0">
                <a:solidFill>
                  <a:srgbClr val="0F1118"/>
                </a:solidFill>
                <a:latin typeface="Times New Roman" panose="02020603050405020304"/>
                <a:ea typeface="Times New Roman" panose="02020603050405020304"/>
                <a:cs typeface="Times New Roman" panose="02020603050405020304"/>
                <a:sym typeface="Times New Roman" panose="02020603050405020304"/>
              </a:rPr>
              <a:t>  </a:t>
            </a:r>
            <a:r>
              <a:rPr lang="en-US" sz="2000" b="1" dirty="0" err="1" smtClean="0">
                <a:solidFill>
                  <a:srgbClr val="0F1118"/>
                </a:solidFill>
                <a:latin typeface="Times New Roman" panose="02020603050405020304"/>
                <a:ea typeface="Times New Roman" panose="02020603050405020304"/>
                <a:cs typeface="Times New Roman" panose="02020603050405020304"/>
                <a:sym typeface="Times New Roman" panose="02020603050405020304"/>
              </a:rPr>
              <a:t>B.Tech</a:t>
            </a:r>
            <a:r>
              <a:rPr lang="en-US" sz="2000" b="1" dirty="0" smtClean="0">
                <a:solidFill>
                  <a:srgbClr val="0F1118"/>
                </a:solidFill>
                <a:latin typeface="Times New Roman" panose="02020603050405020304"/>
                <a:ea typeface="Times New Roman" panose="02020603050405020304"/>
                <a:cs typeface="Times New Roman" panose="02020603050405020304"/>
                <a:sym typeface="Times New Roman" panose="02020603050405020304"/>
              </a:rPr>
              <a:t>(IT</a:t>
            </a: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 M.E(CSE)., (</a:t>
            </a:r>
            <a:r>
              <a:rPr lang="en-US" sz="2000" b="1" dirty="0" err="1">
                <a:solidFill>
                  <a:srgbClr val="0F1118"/>
                </a:solidFill>
                <a:latin typeface="Times New Roman" panose="02020603050405020304"/>
                <a:ea typeface="Times New Roman" panose="02020603050405020304"/>
                <a:cs typeface="Times New Roman" panose="02020603050405020304"/>
                <a:sym typeface="Times New Roman" panose="02020603050405020304"/>
              </a:rPr>
              <a:t>Ph.D</a:t>
            </a: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 MISTE</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ASSISTANT PROFESSOR,</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86" name="Google Shape;86;p1"/>
          <p:cNvSpPr txBox="1">
            <a:spLocks noGrp="1"/>
          </p:cNvSpPr>
          <p:nvPr>
            <p:ph type="ctrTitle"/>
          </p:nvPr>
        </p:nvSpPr>
        <p:spPr>
          <a:xfrm>
            <a:off x="-98600" y="1447800"/>
            <a:ext cx="9242700" cy="381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333"/>
              <a:buFont typeface="Times New Roman" panose="02020603050405020304"/>
              <a:buNone/>
            </a:pPr>
            <a:r>
              <a:rPr lang="en-US" sz="3450" b="1" u="sng" dirty="0" smtClean="0">
                <a:latin typeface="Times New Roman" panose="02020603050405020304"/>
                <a:ea typeface="Times New Roman" panose="02020603050405020304"/>
                <a:cs typeface="Times New Roman" panose="02020603050405020304"/>
                <a:sym typeface="Times New Roman" panose="02020603050405020304"/>
              </a:rPr>
              <a:t>HOME AUTOMATION USING SINGLE BOARD COMPUTERS</a:t>
            </a:r>
            <a:endParaRPr sz="3450" b="1" u="sng">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7"/>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162" name="Google Shape;162;p7"/>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 ADVANTAGES</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63" name="Google Shape;163;p7"/>
          <p:cNvSpPr txBox="1">
            <a:spLocks noGrp="1"/>
          </p:cNvSpPr>
          <p:nvPr>
            <p:ph type="body" idx="1"/>
          </p:nvPr>
        </p:nvSpPr>
        <p:spPr>
          <a:xfrm>
            <a:off x="838200" y="1688835"/>
            <a:ext cx="8077200" cy="4191000"/>
          </a:xfrm>
          <a:prstGeom prst="rect">
            <a:avLst/>
          </a:prstGeom>
          <a:noFill/>
          <a:ln>
            <a:noFill/>
          </a:ln>
        </p:spPr>
        <p:txBody>
          <a:bodyPr spcFirstLastPara="1" wrap="square" lIns="91425" tIns="45700" rIns="91425" bIns="45700" anchor="t" anchorCtr="0">
            <a:noAutofit/>
          </a:bodyPr>
          <a:lstStyle/>
          <a:p>
            <a:r>
              <a:rPr lang="en-US" sz="2000" b="1" dirty="0" smtClean="0">
                <a:latin typeface="Times New Roman" pitchFamily="18" charset="0"/>
                <a:cs typeface="Times New Roman" pitchFamily="18" charset="0"/>
              </a:rPr>
              <a:t>Cost-effectiveness:</a:t>
            </a:r>
            <a:r>
              <a:rPr lang="en-US" sz="2000" dirty="0" smtClean="0">
                <a:latin typeface="Times New Roman" pitchFamily="18" charset="0"/>
                <a:cs typeface="Times New Roman" pitchFamily="18" charset="0"/>
              </a:rPr>
              <a:t> The project offers an affordable solution by using inexpensive Single Board Computers (SBCs) like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&amp; Raspberry Pi</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Customization and flexibility:</a:t>
            </a:r>
            <a:r>
              <a:rPr lang="en-US" sz="2000" dirty="0" smtClean="0">
                <a:latin typeface="Times New Roman" pitchFamily="18" charset="0"/>
                <a:cs typeface="Times New Roman" pitchFamily="18" charset="0"/>
              </a:rPr>
              <a:t> Homeowners can personalize the system by programming the SBCs to control and monitor their appliances.</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More options and adaptability:</a:t>
            </a:r>
            <a:r>
              <a:rPr lang="en-US" sz="2000" dirty="0" smtClean="0">
                <a:latin typeface="Times New Roman" pitchFamily="18" charset="0"/>
                <a:cs typeface="Times New Roman" pitchFamily="18" charset="0"/>
              </a:rPr>
              <a:t> The project allows a wide range of existing appliances to be integrated into the smart home system.</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Overcoming hardware limitations:</a:t>
            </a:r>
            <a:r>
              <a:rPr lang="en-US" sz="2000" dirty="0" smtClean="0">
                <a:latin typeface="Times New Roman" pitchFamily="18" charset="0"/>
                <a:cs typeface="Times New Roman" pitchFamily="18" charset="0"/>
              </a:rPr>
              <a:t> By using SBCs, the project ensures a more reliable and stable home automation system, avoiding potential hardware failures that can occur with dedicated smart devices.</a:t>
            </a: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9"/>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176" name="Google Shape;176;p9"/>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SYSTEM SPECIFICATION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9"/>
          <p:cNvSpPr txBox="1">
            <a:spLocks noGrp="1"/>
          </p:cNvSpPr>
          <p:nvPr>
            <p:ph type="body" idx="1"/>
          </p:nvPr>
        </p:nvSpPr>
        <p:spPr>
          <a:xfrm>
            <a:off x="838200" y="1604856"/>
            <a:ext cx="8077200" cy="4516026"/>
          </a:xfrm>
          <a:prstGeom prst="rect">
            <a:avLst/>
          </a:prstGeom>
          <a:noFill/>
          <a:ln>
            <a:noFill/>
          </a:ln>
        </p:spPr>
        <p:txBody>
          <a:bodyPr spcFirstLastPara="1" wrap="square" lIns="91425" tIns="45700" rIns="91425" bIns="45700" anchor="t" anchorCtr="0">
            <a:noAutofit/>
          </a:bodyPr>
          <a:lstStyle/>
          <a:p>
            <a:pPr marL="114300" indent="0">
              <a:buNone/>
            </a:pPr>
            <a:r>
              <a:rPr lang="en-US" sz="2000" b="1" dirty="0" smtClean="0"/>
              <a:t>HARDWARE </a:t>
            </a:r>
            <a:r>
              <a:rPr lang="en-US" sz="2000" b="1" dirty="0"/>
              <a:t>REQUIREMENTS</a:t>
            </a:r>
            <a:endParaRPr lang="en-IN" sz="2000" dirty="0"/>
          </a:p>
          <a:p>
            <a:pPr marL="712788">
              <a:tabLst>
                <a:tab pos="2959100" algn="l"/>
                <a:tab pos="3316288" algn="l"/>
              </a:tabLst>
            </a:pPr>
            <a:r>
              <a:rPr lang="en-US" sz="2000" dirty="0"/>
              <a:t>Processor	:	Intel Core i5</a:t>
            </a:r>
            <a:endParaRPr lang="en-IN" sz="2000" dirty="0"/>
          </a:p>
          <a:p>
            <a:pPr marL="712788">
              <a:tabLst>
                <a:tab pos="2959100" algn="l"/>
                <a:tab pos="3316288" algn="l"/>
              </a:tabLst>
            </a:pPr>
            <a:r>
              <a:rPr lang="en-US" sz="2000" dirty="0"/>
              <a:t>RAM	:	8 GB</a:t>
            </a:r>
            <a:endParaRPr lang="en-IN" sz="2000" dirty="0"/>
          </a:p>
          <a:p>
            <a:pPr marL="712788">
              <a:tabLst>
                <a:tab pos="2959100" algn="l"/>
                <a:tab pos="3316288" algn="l"/>
              </a:tabLst>
            </a:pPr>
            <a:r>
              <a:rPr lang="en-US" sz="2000" dirty="0"/>
              <a:t>Hard Disk	:	1 TB</a:t>
            </a:r>
            <a:endParaRPr lang="en-IN" sz="2000" dirty="0"/>
          </a:p>
          <a:p>
            <a:pPr marL="114300" indent="0">
              <a:buNone/>
            </a:pPr>
            <a:r>
              <a:rPr lang="en-US" sz="2000" b="1" dirty="0" smtClean="0"/>
              <a:t>SOFTWARE </a:t>
            </a:r>
            <a:r>
              <a:rPr lang="en-US" sz="2000" b="1" dirty="0"/>
              <a:t>REQUIREMENTS</a:t>
            </a:r>
            <a:endParaRPr lang="en-IN" sz="2000" b="1" dirty="0"/>
          </a:p>
          <a:p>
            <a:pPr marL="712788">
              <a:tabLst>
                <a:tab pos="2959100" algn="l"/>
                <a:tab pos="3316288" algn="l"/>
              </a:tabLst>
            </a:pPr>
            <a:r>
              <a:rPr lang="en-US" sz="2000" dirty="0"/>
              <a:t>Scripting </a:t>
            </a:r>
            <a:r>
              <a:rPr lang="en-US" sz="2000" dirty="0" smtClean="0"/>
              <a:t>Languages	:</a:t>
            </a:r>
            <a:r>
              <a:rPr lang="en-US" sz="2000" dirty="0"/>
              <a:t>	Python, JavaScript</a:t>
            </a:r>
            <a:endParaRPr lang="en-IN" sz="2000" dirty="0"/>
          </a:p>
          <a:p>
            <a:pPr marL="712788">
              <a:tabLst>
                <a:tab pos="2959100" algn="l"/>
                <a:tab pos="3316288" algn="l"/>
              </a:tabLst>
            </a:pPr>
            <a:r>
              <a:rPr lang="en-US" sz="2000" dirty="0"/>
              <a:t>Markup Languages	:	HTML5, CSS5</a:t>
            </a:r>
            <a:endParaRPr lang="en-IN" sz="2000" dirty="0"/>
          </a:p>
          <a:p>
            <a:pPr marL="712788">
              <a:tabLst>
                <a:tab pos="2959100" algn="l"/>
                <a:tab pos="3316288" algn="l"/>
              </a:tabLst>
            </a:pPr>
            <a:r>
              <a:rPr lang="en-US" sz="2000" dirty="0"/>
              <a:t>Editor	</a:t>
            </a:r>
            <a:r>
              <a:rPr lang="en-US" sz="2000" dirty="0" smtClean="0"/>
              <a:t>:	VS </a:t>
            </a:r>
            <a:r>
              <a:rPr lang="en-US" sz="2000" dirty="0"/>
              <a:t>Code</a:t>
            </a:r>
            <a:endParaRPr lang="en-IN" sz="2000" dirty="0"/>
          </a:p>
          <a:p>
            <a:pPr marL="712788">
              <a:tabLst>
                <a:tab pos="2959100" algn="l"/>
                <a:tab pos="3316288" algn="l"/>
              </a:tabLst>
            </a:pPr>
            <a:r>
              <a:rPr lang="en-US" sz="2000" dirty="0"/>
              <a:t>Simulation Tool	:	Packet Tracer</a:t>
            </a:r>
            <a:endParaRPr lang="en-IN" sz="2000" dirty="0"/>
          </a:p>
          <a:p>
            <a:pPr marL="114300" indent="0">
              <a:buNone/>
            </a:pPr>
            <a:r>
              <a:rPr lang="en-US" sz="2000" b="1" dirty="0" smtClean="0"/>
              <a:t>TOOL </a:t>
            </a:r>
            <a:r>
              <a:rPr lang="en-US" sz="2000" b="1" dirty="0"/>
              <a:t>REQUIREMENTS</a:t>
            </a:r>
            <a:endParaRPr lang="en-IN" sz="2000" b="1" dirty="0"/>
          </a:p>
          <a:p>
            <a:pPr marL="712788">
              <a:tabLst>
                <a:tab pos="2959100" algn="l"/>
                <a:tab pos="3316288" algn="l"/>
              </a:tabLst>
            </a:pPr>
            <a:r>
              <a:rPr lang="en-US" sz="2000" dirty="0"/>
              <a:t>Operating System	:	Windows / Linux Mac</a:t>
            </a:r>
            <a:endParaRPr lang="en-IN" sz="2000" dirty="0"/>
          </a:p>
          <a:p>
            <a:pPr marL="712788">
              <a:tabLst>
                <a:tab pos="2959100" algn="l"/>
                <a:tab pos="3316288" algn="l"/>
              </a:tabLst>
            </a:pPr>
            <a:r>
              <a:rPr lang="en-US" sz="2000" dirty="0"/>
              <a:t>Tool Version	:	8.2.1</a:t>
            </a:r>
            <a:endParaRPr lang="en-US" sz="16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10"/>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183" name="Google Shape;183;p10"/>
          <p:cNvSpPr txBox="1">
            <a:spLocks noGrp="1"/>
          </p:cNvSpPr>
          <p:nvPr>
            <p:ph type="body" idx="1"/>
          </p:nvPr>
        </p:nvSpPr>
        <p:spPr>
          <a:xfrm>
            <a:off x="838200" y="1828800"/>
            <a:ext cx="7388700" cy="4191000"/>
          </a:xfrm>
          <a:prstGeom prst="rect">
            <a:avLst/>
          </a:prstGeom>
          <a:noFill/>
          <a:ln>
            <a:noFill/>
          </a:ln>
        </p:spPr>
        <p:txBody>
          <a:bodyPr spcFirstLastPara="1" wrap="square" lIns="91425" tIns="45700" rIns="91425" bIns="45700" anchor="t" anchorCtr="0">
            <a:noAutofit/>
          </a:bodyPr>
          <a:lstStyle/>
          <a:p>
            <a:pPr marL="0" lvl="0" indent="0">
              <a:lnSpc>
                <a:spcPct val="250000"/>
              </a:lnSpc>
              <a:spcBef>
                <a:spcPts val="0"/>
              </a:spcBef>
              <a:buSzPts val="1550"/>
              <a:buNone/>
            </a:pPr>
            <a:r>
              <a:rPr lang="en-US" sz="2000" b="1" dirty="0" smtClean="0">
                <a:latin typeface="Times New Roman" pitchFamily="18" charset="0"/>
                <a:cs typeface="Times New Roman" pitchFamily="18" charset="0"/>
              </a:rPr>
              <a:t>Module 1: </a:t>
            </a:r>
            <a:r>
              <a:rPr lang="en-US" sz="2000" dirty="0" smtClean="0">
                <a:latin typeface="Times New Roman" pitchFamily="18" charset="0"/>
                <a:cs typeface="Times New Roman" pitchFamily="18" charset="0"/>
              </a:rPr>
              <a:t>Single Boarded Computer (SBC) </a:t>
            </a:r>
          </a:p>
          <a:p>
            <a:pPr marL="0" lvl="0" indent="0">
              <a:lnSpc>
                <a:spcPct val="250000"/>
              </a:lnSpc>
              <a:spcBef>
                <a:spcPts val="0"/>
              </a:spcBef>
              <a:buSzPts val="1550"/>
              <a:buNone/>
            </a:pPr>
            <a:r>
              <a:rPr lang="en-US" sz="2000" b="1" dirty="0" smtClean="0">
                <a:latin typeface="Times New Roman" pitchFamily="18" charset="0"/>
                <a:cs typeface="Times New Roman" pitchFamily="18" charset="0"/>
              </a:rPr>
              <a:t>Module 2:</a:t>
            </a:r>
            <a:r>
              <a:rPr lang="en-US" sz="2000" dirty="0" smtClean="0">
                <a:latin typeface="Times New Roman" pitchFamily="18" charset="0"/>
                <a:cs typeface="Times New Roman" pitchFamily="18" charset="0"/>
              </a:rPr>
              <a:t> HTTP Server </a:t>
            </a:r>
          </a:p>
          <a:p>
            <a:pPr marL="0" lvl="0" indent="0">
              <a:lnSpc>
                <a:spcPct val="250000"/>
              </a:lnSpc>
              <a:spcBef>
                <a:spcPts val="0"/>
              </a:spcBef>
              <a:buSzPts val="1550"/>
              <a:buNone/>
            </a:pPr>
            <a:r>
              <a:rPr lang="en-US" sz="2000" b="1" dirty="0" smtClean="0">
                <a:latin typeface="Times New Roman" pitchFamily="18" charset="0"/>
                <a:cs typeface="Times New Roman" pitchFamily="18" charset="0"/>
              </a:rPr>
              <a:t>Module 3:</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IoE</a:t>
            </a:r>
            <a:r>
              <a:rPr lang="en-US" sz="2000" dirty="0" smtClean="0">
                <a:latin typeface="Times New Roman" pitchFamily="18" charset="0"/>
                <a:cs typeface="Times New Roman" pitchFamily="18" charset="0"/>
              </a:rPr>
              <a:t> Server/Client </a:t>
            </a:r>
          </a:p>
          <a:p>
            <a:pPr marL="0" lvl="0" indent="0">
              <a:lnSpc>
                <a:spcPct val="250000"/>
              </a:lnSpc>
              <a:spcBef>
                <a:spcPts val="0"/>
              </a:spcBef>
              <a:buSzPts val="1550"/>
              <a:buNone/>
            </a:pPr>
            <a:r>
              <a:rPr lang="en-US" sz="2000" b="1" dirty="0" smtClean="0">
                <a:latin typeface="Times New Roman" pitchFamily="18" charset="0"/>
                <a:cs typeface="Times New Roman" pitchFamily="18" charset="0"/>
              </a:rPr>
              <a:t>Module 4:</a:t>
            </a:r>
            <a:r>
              <a:rPr lang="en-US" sz="2000" dirty="0" smtClean="0">
                <a:latin typeface="Times New Roman" pitchFamily="18" charset="0"/>
                <a:cs typeface="Times New Roman" pitchFamily="18" charset="0"/>
              </a:rPr>
              <a:t> Remote Access</a:t>
            </a:r>
            <a:endParaRPr sz="2000">
              <a:latin typeface="Times New Roman" pitchFamily="18" charset="0"/>
              <a:ea typeface="Times New Roman" panose="02020603050405020304"/>
              <a:cs typeface="Times New Roman" pitchFamily="18" charset="0"/>
              <a:sym typeface="Times New Roman" panose="02020603050405020304"/>
            </a:endParaRPr>
          </a:p>
        </p:txBody>
      </p:sp>
      <p:sp>
        <p:nvSpPr>
          <p:cNvPr id="184" name="Google Shape;184;p10"/>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MODULES</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g2231b600bd6_3_2"/>
          <p:cNvPicPr preferRelativeResize="0"/>
          <p:nvPr/>
        </p:nvPicPr>
        <p:blipFill rotWithShape="1">
          <a:blip r:embed="rId3"/>
          <a:srcRect/>
          <a:stretch>
            <a:fillRect/>
          </a:stretch>
        </p:blipFill>
        <p:spPr>
          <a:xfrm>
            <a:off x="17205" y="-76200"/>
            <a:ext cx="9144000" cy="6858000"/>
          </a:xfrm>
          <a:prstGeom prst="rect">
            <a:avLst/>
          </a:prstGeom>
          <a:noFill/>
          <a:ln>
            <a:noFill/>
          </a:ln>
        </p:spPr>
      </p:pic>
      <p:sp>
        <p:nvSpPr>
          <p:cNvPr id="190" name="Google Shape;190;g2231b600bd6_3_2"/>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MODULE DESCRIPTION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91" name="Google Shape;191;g2231b600bd6_3_2"/>
          <p:cNvSpPr txBox="1">
            <a:spLocks noGrp="1"/>
          </p:cNvSpPr>
          <p:nvPr>
            <p:ph type="body" idx="1"/>
          </p:nvPr>
        </p:nvSpPr>
        <p:spPr>
          <a:xfrm>
            <a:off x="838200" y="1887890"/>
            <a:ext cx="8077200" cy="4191000"/>
          </a:xfrm>
          <a:prstGeom prst="rect">
            <a:avLst/>
          </a:prstGeom>
          <a:noFill/>
          <a:ln>
            <a:noFill/>
          </a:ln>
        </p:spPr>
        <p:txBody>
          <a:bodyPr spcFirstLastPara="1" wrap="square" lIns="91425" tIns="45700" rIns="91425" bIns="45700" anchor="t" anchorCtr="0">
            <a:normAutofit fontScale="92500"/>
          </a:bodyPr>
          <a:lstStyle/>
          <a:p>
            <a:pPr marL="0" lvl="0" indent="0" algn="just">
              <a:spcBef>
                <a:spcPts val="0"/>
              </a:spcBef>
              <a:buSzPts val="2000"/>
              <a:buNone/>
            </a:pPr>
            <a:r>
              <a:rPr lang="en-US" sz="2400" b="1" dirty="0" smtClean="0"/>
              <a:t>1).Single Boarded Computer (SBC):</a:t>
            </a:r>
            <a:r>
              <a:rPr lang="en-US" sz="2400" dirty="0" smtClean="0"/>
              <a:t>Single Board Computers (SBCs) are compact computing devices that integrate all the components of a regular computer onto a single circuit board. This SBC serves as the core platform for implementing home automation solutions, providing extensive connectivity options and programmability </a:t>
            </a:r>
          </a:p>
          <a:p>
            <a:pPr marL="0" lvl="0" indent="0" algn="just">
              <a:spcBef>
                <a:spcPts val="0"/>
              </a:spcBef>
              <a:buSzPts val="2000"/>
              <a:buNone/>
            </a:pPr>
            <a:endParaRPr lang="en-US" sz="2400" b="1" dirty="0" smtClean="0">
              <a:latin typeface="Times New Roman" panose="02020603050405020304"/>
              <a:ea typeface="Times New Roman" panose="02020603050405020304"/>
              <a:cs typeface="Times New Roman" panose="02020603050405020304"/>
              <a:sym typeface="Times New Roman" panose="02020603050405020304"/>
            </a:endParaRPr>
          </a:p>
          <a:p>
            <a:pPr marL="0" lvl="0" indent="0" algn="just">
              <a:spcBef>
                <a:spcPts val="0"/>
              </a:spcBef>
              <a:buSzPts val="2000"/>
              <a:buNone/>
            </a:pPr>
            <a:r>
              <a:rPr lang="en-US" sz="2200" b="1" dirty="0" smtClean="0">
                <a:latin typeface="Times New Roman" panose="02020603050405020304"/>
                <a:ea typeface="Times New Roman" panose="02020603050405020304"/>
                <a:cs typeface="Times New Roman" panose="02020603050405020304"/>
                <a:sym typeface="Times New Roman" panose="02020603050405020304"/>
              </a:rPr>
              <a:t>2).HTTP </a:t>
            </a:r>
            <a:r>
              <a:rPr lang="en-US" sz="2200" b="1" dirty="0" err="1" smtClean="0">
                <a:latin typeface="Times New Roman" panose="02020603050405020304"/>
                <a:ea typeface="Times New Roman" panose="02020603050405020304"/>
                <a:cs typeface="Times New Roman" panose="02020603050405020304"/>
                <a:sym typeface="Times New Roman" panose="02020603050405020304"/>
              </a:rPr>
              <a:t>Server:</a:t>
            </a:r>
            <a:r>
              <a:rPr lang="en-US" sz="2400" dirty="0" err="1" smtClean="0"/>
              <a:t>It</a:t>
            </a:r>
            <a:r>
              <a:rPr lang="en-US" sz="2400" dirty="0" smtClean="0"/>
              <a:t> enables the SBC to serve HTTP requests from client devices connected to the local network. By accessing the SBC's local IP address through a web browser, users can interact with the HTTP server to configure the SBC, manage connected devices, and monitor system status. The HTTP server acts as the gateway for controlling and accessing the automation features provided by the SBC.</a:t>
            </a: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1"/>
          <p:cNvPicPr preferRelativeResize="0"/>
          <p:nvPr/>
        </p:nvPicPr>
        <p:blipFill rotWithShape="1">
          <a:blip r:embed="rId3"/>
          <a:srcRect/>
          <a:stretch>
            <a:fillRect/>
          </a:stretch>
        </p:blipFill>
        <p:spPr>
          <a:xfrm>
            <a:off x="17205" y="-76200"/>
            <a:ext cx="9144001" cy="6858000"/>
          </a:xfrm>
          <a:prstGeom prst="rect">
            <a:avLst/>
          </a:prstGeom>
          <a:noFill/>
          <a:ln>
            <a:noFill/>
          </a:ln>
        </p:spPr>
      </p:pic>
      <p:sp>
        <p:nvSpPr>
          <p:cNvPr id="197" name="Google Shape;197;p11"/>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MODULE DESCRIPTION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98" name="Google Shape;198;p11"/>
          <p:cNvSpPr txBox="1">
            <a:spLocks noGrp="1"/>
          </p:cNvSpPr>
          <p:nvPr>
            <p:ph type="body" idx="1"/>
          </p:nvPr>
        </p:nvSpPr>
        <p:spPr>
          <a:xfrm>
            <a:off x="838200" y="1841235"/>
            <a:ext cx="8077200" cy="4191000"/>
          </a:xfrm>
          <a:prstGeom prst="rect">
            <a:avLst/>
          </a:prstGeom>
          <a:noFill/>
          <a:ln>
            <a:noFill/>
          </a:ln>
        </p:spPr>
        <p:txBody>
          <a:bodyPr spcFirstLastPara="1" wrap="square" lIns="91425" tIns="45700" rIns="91425" bIns="45700" anchor="t" anchorCtr="0">
            <a:normAutofit fontScale="85000" lnSpcReduction="10000"/>
          </a:bodyPr>
          <a:lstStyle/>
          <a:p>
            <a:pPr marL="0" indent="0" algn="just">
              <a:spcBef>
                <a:spcPts val="0"/>
              </a:spcBef>
              <a:buSzPts val="2000"/>
              <a:buNone/>
            </a:pPr>
            <a:r>
              <a:rPr lang="en-US" sz="2400" b="1" dirty="0" smtClean="0"/>
              <a:t>3.IoE Server/Client: </a:t>
            </a:r>
            <a:r>
              <a:rPr lang="en-US" sz="2400" dirty="0" smtClean="0"/>
              <a:t>The </a:t>
            </a:r>
            <a:r>
              <a:rPr lang="en-US" sz="2400" dirty="0" err="1" smtClean="0"/>
              <a:t>IoE</a:t>
            </a:r>
            <a:r>
              <a:rPr lang="en-US" sz="2400" dirty="0" smtClean="0"/>
              <a:t> server functions as the central hub for managing and controlling the registered </a:t>
            </a:r>
            <a:r>
              <a:rPr lang="en-US" sz="2400" dirty="0" err="1" smtClean="0"/>
              <a:t>IoT</a:t>
            </a:r>
            <a:r>
              <a:rPr lang="en-US" sz="2400" dirty="0" smtClean="0"/>
              <a:t> devices. It provides users with a web-based </a:t>
            </a:r>
            <a:r>
              <a:rPr lang="en-US" sz="2400" dirty="0" err="1" smtClean="0"/>
              <a:t>interface.The</a:t>
            </a:r>
            <a:r>
              <a:rPr lang="en-US" sz="2400" dirty="0" smtClean="0"/>
              <a:t> </a:t>
            </a:r>
            <a:r>
              <a:rPr lang="en-US" sz="2400" dirty="0" err="1" smtClean="0"/>
              <a:t>IoE</a:t>
            </a:r>
            <a:r>
              <a:rPr lang="en-US" sz="2400" dirty="0" smtClean="0"/>
              <a:t> server allows users to set conditions, define automation rules, and receive status updates from the connected devices. It acts as the backbone of the home automation system.</a:t>
            </a:r>
          </a:p>
          <a:p>
            <a:pPr marL="0" indent="0" algn="just">
              <a:spcBef>
                <a:spcPts val="0"/>
              </a:spcBef>
              <a:buSzPts val="2000"/>
              <a:buNone/>
            </a:pP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a:spcBef>
                <a:spcPts val="400"/>
              </a:spcBef>
              <a:buSzPts val="2000"/>
              <a:buNone/>
            </a:pPr>
            <a:r>
              <a:rPr lang="en-US" sz="2200" b="1" dirty="0">
                <a:latin typeface="Times New Roman" panose="02020603050405020304"/>
                <a:ea typeface="Times New Roman" panose="02020603050405020304"/>
                <a:cs typeface="Times New Roman" panose="02020603050405020304"/>
                <a:sym typeface="Times New Roman" panose="02020603050405020304"/>
              </a:rPr>
              <a:t>4. </a:t>
            </a:r>
            <a:r>
              <a:rPr lang="en-US" sz="2400" b="1" dirty="0" smtClean="0"/>
              <a:t>Remote Access:</a:t>
            </a:r>
            <a:r>
              <a:rPr lang="en-US" sz="2000" dirty="0" smtClean="0"/>
              <a:t>  </a:t>
            </a:r>
            <a:r>
              <a:rPr lang="en-US" sz="2600" dirty="0" smtClean="0"/>
              <a:t>Remote access allows users to control and monitor their home automation system from a remote location. While direct control of the SBC is restricted for privacy and security reasons, users can access the </a:t>
            </a:r>
            <a:r>
              <a:rPr lang="en-US" sz="2600" dirty="0" err="1" smtClean="0"/>
              <a:t>IoE</a:t>
            </a:r>
            <a:r>
              <a:rPr lang="en-US" sz="2600" dirty="0" smtClean="0"/>
              <a:t> server remotely. This enables them to check the status of connected devices, receive notifications, and manage automation settings conveniently, ensuring seamless control even when away from home</a:t>
            </a:r>
            <a:endParaRPr sz="26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g244d5f092ba_0_5"/>
          <p:cNvPicPr preferRelativeResize="0"/>
          <p:nvPr/>
        </p:nvPicPr>
        <p:blipFill rotWithShape="1">
          <a:blip r:embed="rId3"/>
          <a:srcRect/>
          <a:stretch>
            <a:fillRect/>
          </a:stretch>
        </p:blipFill>
        <p:spPr>
          <a:xfrm>
            <a:off x="17205" y="-76200"/>
            <a:ext cx="9144000" cy="6858000"/>
          </a:xfrm>
          <a:prstGeom prst="rect">
            <a:avLst/>
          </a:prstGeom>
          <a:noFill/>
          <a:ln>
            <a:noFill/>
          </a:ln>
        </p:spPr>
      </p:pic>
      <p:sp>
        <p:nvSpPr>
          <p:cNvPr id="204" name="Google Shape;204;g244d5f092ba_0_5"/>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175" y="1899257"/>
            <a:ext cx="8440825" cy="3458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g244d5f092ba_0_11"/>
          <p:cNvPicPr preferRelativeResize="0"/>
          <p:nvPr/>
        </p:nvPicPr>
        <p:blipFill rotWithShape="1">
          <a:blip r:embed="rId3"/>
          <a:srcRect/>
          <a:stretch>
            <a:fillRect/>
          </a:stretch>
        </p:blipFill>
        <p:spPr>
          <a:xfrm>
            <a:off x="17205" y="-76200"/>
            <a:ext cx="9144000" cy="6858000"/>
          </a:xfrm>
          <a:prstGeom prst="rect">
            <a:avLst/>
          </a:prstGeom>
          <a:noFill/>
          <a:ln>
            <a:noFill/>
          </a:ln>
        </p:spPr>
      </p:pic>
      <p:sp>
        <p:nvSpPr>
          <p:cNvPr id="211" name="Google Shape;211;g244d5f092ba_0_11"/>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19238"/>
          <a:stretch/>
        </p:blipFill>
        <p:spPr bwMode="auto">
          <a:xfrm>
            <a:off x="1594370" y="1681997"/>
            <a:ext cx="6402473" cy="3912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g244d5f092ba_0_16"/>
          <p:cNvPicPr preferRelativeResize="0"/>
          <p:nvPr/>
        </p:nvPicPr>
        <p:blipFill rotWithShape="1">
          <a:blip r:embed="rId3"/>
          <a:srcRect/>
          <a:stretch>
            <a:fillRect/>
          </a:stretch>
        </p:blipFill>
        <p:spPr>
          <a:xfrm>
            <a:off x="17205" y="-76200"/>
            <a:ext cx="9144000" cy="6858000"/>
          </a:xfrm>
          <a:prstGeom prst="rect">
            <a:avLst/>
          </a:prstGeom>
          <a:noFill/>
          <a:ln>
            <a:noFill/>
          </a:ln>
        </p:spPr>
      </p:pic>
      <p:sp>
        <p:nvSpPr>
          <p:cNvPr id="218" name="Google Shape;218;g244d5f092ba_0_16"/>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419"/>
          <a:stretch/>
        </p:blipFill>
        <p:spPr bwMode="auto">
          <a:xfrm>
            <a:off x="1243446" y="1780783"/>
            <a:ext cx="7077595" cy="378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g244d5f092ba_0_21"/>
          <p:cNvPicPr preferRelativeResize="0"/>
          <p:nvPr/>
        </p:nvPicPr>
        <p:blipFill rotWithShape="1">
          <a:blip r:embed="rId3"/>
          <a:srcRect/>
          <a:stretch>
            <a:fillRect/>
          </a:stretch>
        </p:blipFill>
        <p:spPr>
          <a:xfrm>
            <a:off x="15880" y="-76200"/>
            <a:ext cx="9144000" cy="6858000"/>
          </a:xfrm>
          <a:prstGeom prst="rect">
            <a:avLst/>
          </a:prstGeom>
          <a:noFill/>
          <a:ln>
            <a:noFill/>
          </a:ln>
        </p:spPr>
      </p:pic>
      <p:sp>
        <p:nvSpPr>
          <p:cNvPr id="225" name="Google Shape;225;g244d5f092ba_0_21"/>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29026"/>
          <a:stretch/>
        </p:blipFill>
        <p:spPr bwMode="auto">
          <a:xfrm>
            <a:off x="1996832" y="1683068"/>
            <a:ext cx="5629304" cy="4069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g244d5f092ba_0_26"/>
          <p:cNvPicPr preferRelativeResize="0"/>
          <p:nvPr/>
        </p:nvPicPr>
        <p:blipFill rotWithShape="1">
          <a:blip r:embed="rId3"/>
          <a:srcRect/>
          <a:stretch>
            <a:fillRect/>
          </a:stretch>
        </p:blipFill>
        <p:spPr>
          <a:xfrm>
            <a:off x="17205" y="-76200"/>
            <a:ext cx="9144000" cy="6858000"/>
          </a:xfrm>
          <a:prstGeom prst="rect">
            <a:avLst/>
          </a:prstGeom>
          <a:noFill/>
          <a:ln>
            <a:noFill/>
          </a:ln>
        </p:spPr>
      </p:pic>
      <p:sp>
        <p:nvSpPr>
          <p:cNvPr id="232" name="Google Shape;232;g244d5f092ba_0_26"/>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325" y="2079855"/>
            <a:ext cx="5783263"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srcRect/>
          <a:stretch>
            <a:fillRect/>
          </a:stretch>
        </p:blipFill>
        <p:spPr>
          <a:xfrm>
            <a:off x="17205" y="-152400"/>
            <a:ext cx="9144001" cy="6858000"/>
          </a:xfrm>
          <a:prstGeom prst="rect">
            <a:avLst/>
          </a:prstGeom>
          <a:noFill/>
          <a:ln>
            <a:noFill/>
          </a:ln>
        </p:spPr>
      </p:pic>
      <p:sp>
        <p:nvSpPr>
          <p:cNvPr id="92" name="Google Shape;92;p2"/>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INTRODUCTION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93" name="Google Shape;93;p2"/>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marL="0" lvl="0" indent="0" algn="just">
              <a:spcBef>
                <a:spcPts val="0"/>
              </a:spcBef>
              <a:buSzPts val="3333"/>
              <a:buNone/>
            </a:pPr>
            <a:r>
              <a:rPr lang="en-US" sz="2000" dirty="0" smtClean="0">
                <a:latin typeface="Times New Roman" panose="02020603050405020304"/>
                <a:ea typeface="Times New Roman" panose="02020603050405020304"/>
                <a:cs typeface="Times New Roman" panose="02020603050405020304"/>
                <a:sym typeface="Times New Roman" panose="02020603050405020304"/>
              </a:rPr>
              <a:t>Home automation has gained significant popularity as homeowners seek to enhance convenience and control in their living spaces. However, the market for smart </a:t>
            </a:r>
            <a:r>
              <a:rPr lang="en-US" sz="2000" dirty="0" err="1" smtClean="0">
                <a:latin typeface="Times New Roman" panose="02020603050405020304"/>
                <a:ea typeface="Times New Roman" panose="02020603050405020304"/>
                <a:cs typeface="Times New Roman" panose="02020603050405020304"/>
                <a:sym typeface="Times New Roman" panose="02020603050405020304"/>
              </a:rPr>
              <a:t>IoT</a:t>
            </a:r>
            <a:r>
              <a:rPr lang="en-US" sz="2000" dirty="0" smtClean="0">
                <a:latin typeface="Times New Roman" panose="02020603050405020304"/>
                <a:ea typeface="Times New Roman" panose="02020603050405020304"/>
                <a:cs typeface="Times New Roman" panose="02020603050405020304"/>
                <a:sym typeface="Times New Roman" panose="02020603050405020304"/>
              </a:rPr>
              <a:t> devices presents challenges, including high costs and limited options, which can deter many households. In contrast, Single-Board Computers (SBCs) like </a:t>
            </a:r>
            <a:r>
              <a:rPr lang="en-US" sz="2000" dirty="0" err="1" smtClean="0">
                <a:latin typeface="Times New Roman" panose="02020603050405020304"/>
                <a:ea typeface="Times New Roman" panose="02020603050405020304"/>
                <a:cs typeface="Times New Roman" panose="02020603050405020304"/>
                <a:sym typeface="Times New Roman" panose="02020603050405020304"/>
              </a:rPr>
              <a:t>Arduino</a:t>
            </a:r>
            <a:r>
              <a:rPr lang="en-US" sz="2000" dirty="0" smtClean="0">
                <a:latin typeface="Times New Roman" panose="02020603050405020304"/>
                <a:ea typeface="Times New Roman" panose="02020603050405020304"/>
                <a:cs typeface="Times New Roman" panose="02020603050405020304"/>
                <a:sym typeface="Times New Roman" panose="02020603050405020304"/>
              </a:rPr>
              <a:t> and Raspberry Pi offer a cost-effective and customizable alternative for home automation. SBCs provide a wider variety of options, greater flexibility, and reliable functionality through their modular nature. This project aims to explore the advantages of SBCs over smart </a:t>
            </a:r>
            <a:r>
              <a:rPr lang="en-US" sz="2000" dirty="0" err="1" smtClean="0">
                <a:latin typeface="Times New Roman" panose="02020603050405020304"/>
                <a:ea typeface="Times New Roman" panose="02020603050405020304"/>
                <a:cs typeface="Times New Roman" panose="02020603050405020304"/>
                <a:sym typeface="Times New Roman" panose="02020603050405020304"/>
              </a:rPr>
              <a:t>IoT</a:t>
            </a:r>
            <a:r>
              <a:rPr lang="en-US" sz="2000" dirty="0" smtClean="0">
                <a:latin typeface="Times New Roman" panose="02020603050405020304"/>
                <a:ea typeface="Times New Roman" panose="02020603050405020304"/>
                <a:cs typeface="Times New Roman" panose="02020603050405020304"/>
                <a:sym typeface="Times New Roman" panose="02020603050405020304"/>
              </a:rPr>
              <a:t> devices and demonstrate how they empower homeowners to effectively automate their homes while leveraging existing appliances and devices. By overcoming the limitations of cost, variety, and hardware failures, SBCs provide personalized and sustainable home automation experiences, offering convenience and control within living spaces.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12"/>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246" name="Google Shape;246;p12"/>
          <p:cNvSpPr txBox="1">
            <a:spLocks noGrp="1"/>
          </p:cNvSpPr>
          <p:nvPr>
            <p:ph type="title"/>
          </p:nvPr>
        </p:nvSpPr>
        <p:spPr>
          <a:xfrm>
            <a:off x="838200" y="1143000"/>
            <a:ext cx="8045244" cy="10545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CONCLUSION AND FUTURE ENHANCEMENT</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247" name="Google Shape;247;p12"/>
          <p:cNvSpPr txBox="1">
            <a:spLocks noGrp="1"/>
          </p:cNvSpPr>
          <p:nvPr>
            <p:ph type="body" idx="1"/>
          </p:nvPr>
        </p:nvSpPr>
        <p:spPr>
          <a:xfrm>
            <a:off x="838200" y="2286000"/>
            <a:ext cx="8077200" cy="3733800"/>
          </a:xfrm>
          <a:prstGeom prst="rect">
            <a:avLst/>
          </a:prstGeom>
          <a:noFill/>
          <a:ln>
            <a:noFill/>
          </a:ln>
        </p:spPr>
        <p:txBody>
          <a:bodyPr spcFirstLastPara="1" wrap="square" lIns="91425" tIns="45700" rIns="91425" bIns="45700" anchor="t" anchorCtr="0">
            <a:normAutofit fontScale="85000" lnSpcReduction="10000"/>
          </a:bodyPr>
          <a:lstStyle/>
          <a:p>
            <a:pPr>
              <a:lnSpc>
                <a:spcPct val="200000"/>
              </a:lnSpc>
            </a:pPr>
            <a:r>
              <a:rPr lang="en-US" sz="2000" b="1" dirty="0" smtClean="0">
                <a:latin typeface="Times New Roman" pitchFamily="18" charset="0"/>
                <a:cs typeface="Times New Roman" pitchFamily="18" charset="0"/>
              </a:rPr>
              <a:t>Voice control:</a:t>
            </a:r>
            <a:r>
              <a:rPr lang="en-US" sz="2000" dirty="0" smtClean="0">
                <a:latin typeface="Times New Roman" pitchFamily="18" charset="0"/>
                <a:cs typeface="Times New Roman" pitchFamily="18" charset="0"/>
              </a:rPr>
              <a:t> Enable hands-free operation through voice commands.</a:t>
            </a:r>
          </a:p>
          <a:p>
            <a:pPr>
              <a:lnSpc>
                <a:spcPct val="200000"/>
              </a:lnSpc>
            </a:pPr>
            <a:r>
              <a:rPr lang="en-US" sz="2000" b="1" dirty="0" smtClean="0">
                <a:latin typeface="Times New Roman" pitchFamily="18" charset="0"/>
                <a:cs typeface="Times New Roman" pitchFamily="18" charset="0"/>
              </a:rPr>
              <a:t>Machine learning and AI:</a:t>
            </a:r>
            <a:r>
              <a:rPr lang="en-US" sz="2000" dirty="0" smtClean="0">
                <a:latin typeface="Times New Roman" pitchFamily="18" charset="0"/>
                <a:cs typeface="Times New Roman" pitchFamily="18" charset="0"/>
              </a:rPr>
              <a:t> Optimize energy consumption based on user preferences.</a:t>
            </a:r>
          </a:p>
          <a:p>
            <a:pPr>
              <a:lnSpc>
                <a:spcPct val="200000"/>
              </a:lnSpc>
            </a:pPr>
            <a:r>
              <a:rPr lang="en-US" sz="2000" b="1" dirty="0" smtClean="0">
                <a:latin typeface="Times New Roman" pitchFamily="18" charset="0"/>
                <a:cs typeface="Times New Roman" pitchFamily="18" charset="0"/>
              </a:rPr>
              <a:t>Advanced energy management:</a:t>
            </a:r>
            <a:r>
              <a:rPr lang="en-US" sz="2000" dirty="0" smtClean="0">
                <a:latin typeface="Times New Roman" pitchFamily="18" charset="0"/>
                <a:cs typeface="Times New Roman" pitchFamily="18" charset="0"/>
              </a:rPr>
              <a:t> Minimize energy usage with real-time monitoring and automation.</a:t>
            </a:r>
          </a:p>
          <a:p>
            <a:pPr>
              <a:lnSpc>
                <a:spcPct val="200000"/>
              </a:lnSpc>
            </a:pPr>
            <a:r>
              <a:rPr lang="en-US" sz="2000" b="1" dirty="0" smtClean="0">
                <a:latin typeface="Times New Roman" pitchFamily="18" charset="0"/>
                <a:cs typeface="Times New Roman" pitchFamily="18" charset="0"/>
              </a:rPr>
              <a:t>Dedicated mobile app:</a:t>
            </a:r>
            <a:r>
              <a:rPr lang="en-US" sz="2000" dirty="0" smtClean="0">
                <a:latin typeface="Times New Roman" pitchFamily="18" charset="0"/>
                <a:cs typeface="Times New Roman" pitchFamily="18" charset="0"/>
              </a:rPr>
              <a:t> Control the system remotely through a user-friendly mobile app.</a:t>
            </a:r>
          </a:p>
          <a:p>
            <a:pPr>
              <a:lnSpc>
                <a:spcPct val="200000"/>
              </a:lnSpc>
            </a:pPr>
            <a:endParaRPr lang="en-US" sz="2000" dirty="0" smtClean="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14"/>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260" name="Google Shape;260;p14"/>
          <p:cNvSpPr txBox="1">
            <a:spLocks noGrp="1"/>
          </p:cNvSpPr>
          <p:nvPr>
            <p:ph type="title"/>
          </p:nvPr>
        </p:nvSpPr>
        <p:spPr>
          <a:xfrm>
            <a:off x="838200" y="998855"/>
            <a:ext cx="8045244" cy="10545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REFERENCES</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261" name="Google Shape;261;p14"/>
          <p:cNvSpPr txBox="1">
            <a:spLocks noGrp="1"/>
          </p:cNvSpPr>
          <p:nvPr>
            <p:ph type="body" idx="1"/>
          </p:nvPr>
        </p:nvSpPr>
        <p:spPr>
          <a:xfrm>
            <a:off x="838200" y="1863090"/>
            <a:ext cx="8077200" cy="3966210"/>
          </a:xfrm>
          <a:prstGeom prst="rect">
            <a:avLst/>
          </a:prstGeom>
          <a:noFill/>
          <a:ln>
            <a:noFill/>
          </a:ln>
        </p:spPr>
        <p:txBody>
          <a:bodyPr spcFirstLastPara="1" wrap="square" lIns="91425" tIns="45700" rIns="91425" bIns="45700" anchor="t" anchorCtr="0">
            <a:noAutofit/>
          </a:bodyPr>
          <a:lstStyle/>
          <a:p>
            <a:pPr marL="0" lvl="0" indent="0" algn="just">
              <a:lnSpc>
                <a:spcPct val="150000"/>
              </a:lnSpc>
              <a:spcBef>
                <a:spcPts val="0"/>
              </a:spcBef>
              <a:buSzPts val="2000"/>
              <a:buNone/>
            </a:pPr>
            <a:r>
              <a:rPr lang="en-US" sz="1600" dirty="0" smtClean="0">
                <a:latin typeface="Times New Roman" pitchFamily="18" charset="0"/>
                <a:cs typeface="Times New Roman" pitchFamily="18" charset="0"/>
              </a:rPr>
              <a:t>[1] </a:t>
            </a:r>
            <a:r>
              <a:rPr lang="en-US" sz="1600" dirty="0" err="1" smtClean="0">
                <a:latin typeface="Times New Roman" pitchFamily="18" charset="0"/>
                <a:cs typeface="Times New Roman" pitchFamily="18" charset="0"/>
              </a:rPr>
              <a:t>Smith.J</a:t>
            </a:r>
            <a:r>
              <a:rPr lang="en-US" sz="1600" dirty="0" smtClean="0">
                <a:latin typeface="Times New Roman" pitchFamily="18" charset="0"/>
                <a:cs typeface="Times New Roman" pitchFamily="18" charset="0"/>
              </a:rPr>
              <a:t>,(2022)"The Role Of Single-Board Computers In Affordable Home Automation" </a:t>
            </a:r>
          </a:p>
          <a:p>
            <a:pPr marL="0" lvl="0" indent="0" algn="just">
              <a:lnSpc>
                <a:spcPct val="150000"/>
              </a:lnSpc>
              <a:spcBef>
                <a:spcPts val="0"/>
              </a:spcBef>
              <a:buSzPts val="2000"/>
              <a:buNone/>
            </a:pPr>
            <a:r>
              <a:rPr lang="en-US" sz="1600" dirty="0" smtClean="0">
                <a:latin typeface="Times New Roman" pitchFamily="18" charset="0"/>
                <a:cs typeface="Times New Roman" pitchFamily="18" charset="0"/>
              </a:rPr>
              <a:t>[2] </a:t>
            </a:r>
            <a:r>
              <a:rPr lang="en-US" sz="1600" dirty="0" err="1" smtClean="0">
                <a:latin typeface="Times New Roman" pitchFamily="18" charset="0"/>
                <a:cs typeface="Times New Roman" pitchFamily="18" charset="0"/>
              </a:rPr>
              <a:t>Patel.R</a:t>
            </a:r>
            <a:r>
              <a:rPr lang="en-US" sz="1600" dirty="0" smtClean="0">
                <a:latin typeface="Times New Roman" pitchFamily="18" charset="0"/>
                <a:cs typeface="Times New Roman" pitchFamily="18" charset="0"/>
              </a:rPr>
              <a:t>,(2019)"Comparative Analysis: Single-Board Computers Versus Smart/</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Devices In Home Automation" </a:t>
            </a:r>
          </a:p>
          <a:p>
            <a:pPr marL="0" lvl="0" indent="0" algn="just">
              <a:lnSpc>
                <a:spcPct val="150000"/>
              </a:lnSpc>
              <a:spcBef>
                <a:spcPts val="0"/>
              </a:spcBef>
              <a:buSzPts val="2000"/>
              <a:buNone/>
            </a:pPr>
            <a:r>
              <a:rPr lang="en-US" sz="1600" dirty="0" smtClean="0">
                <a:latin typeface="Times New Roman" pitchFamily="18" charset="0"/>
                <a:cs typeface="Times New Roman" pitchFamily="18" charset="0"/>
              </a:rPr>
              <a:t>[3] </a:t>
            </a:r>
            <a:r>
              <a:rPr lang="en-US" sz="1600" dirty="0" err="1" smtClean="0">
                <a:latin typeface="Times New Roman" pitchFamily="18" charset="0"/>
                <a:cs typeface="Times New Roman" pitchFamily="18" charset="0"/>
              </a:rPr>
              <a:t>Lee.C</a:t>
            </a:r>
            <a:r>
              <a:rPr lang="en-US" sz="1600" dirty="0" smtClean="0">
                <a:latin typeface="Times New Roman" pitchFamily="18" charset="0"/>
                <a:cs typeface="Times New Roman" pitchFamily="18" charset="0"/>
              </a:rPr>
              <a:t>,(,2020)"Reliability And Longevity: Single-Board Computers For Sustainable Home Automation " </a:t>
            </a:r>
          </a:p>
          <a:p>
            <a:pPr marL="0" lvl="0" indent="0" algn="just">
              <a:lnSpc>
                <a:spcPct val="150000"/>
              </a:lnSpc>
              <a:spcBef>
                <a:spcPts val="0"/>
              </a:spcBef>
              <a:buSzPts val="2000"/>
              <a:buNone/>
            </a:pPr>
            <a:r>
              <a:rPr lang="en-US" sz="1600" dirty="0" smtClean="0">
                <a:latin typeface="Times New Roman" pitchFamily="18" charset="0"/>
                <a:cs typeface="Times New Roman" pitchFamily="18" charset="0"/>
              </a:rPr>
              <a:t>[4] </a:t>
            </a:r>
            <a:r>
              <a:rPr lang="en-US" sz="1600" dirty="0" err="1" smtClean="0">
                <a:latin typeface="Times New Roman" pitchFamily="18" charset="0"/>
                <a:cs typeface="Times New Roman" pitchFamily="18" charset="0"/>
              </a:rPr>
              <a:t>Wang.L</a:t>
            </a:r>
            <a:r>
              <a:rPr lang="en-US" sz="1600" dirty="0" smtClean="0">
                <a:latin typeface="Times New Roman" pitchFamily="18" charset="0"/>
                <a:cs typeface="Times New Roman" pitchFamily="18" charset="0"/>
              </a:rPr>
              <a:t>,(2018)"Enhancing User Experience: Single-Board Computers For Intuitive Home Automation" </a:t>
            </a:r>
          </a:p>
          <a:p>
            <a:pPr marL="0" lvl="0" indent="0" algn="just">
              <a:lnSpc>
                <a:spcPct val="150000"/>
              </a:lnSpc>
              <a:spcBef>
                <a:spcPts val="0"/>
              </a:spcBef>
              <a:buSzPts val="2000"/>
              <a:buNone/>
            </a:pPr>
            <a:r>
              <a:rPr lang="en-US" sz="1600" dirty="0" smtClean="0">
                <a:latin typeface="Times New Roman" pitchFamily="18" charset="0"/>
                <a:cs typeface="Times New Roman" pitchFamily="18" charset="0"/>
              </a:rPr>
              <a:t>[5] CISCO "</a:t>
            </a:r>
            <a:r>
              <a:rPr lang="en-US" sz="1600" dirty="0" err="1" smtClean="0">
                <a:latin typeface="Times New Roman" pitchFamily="18" charset="0"/>
                <a:cs typeface="Times New Roman" pitchFamily="18" charset="0"/>
              </a:rPr>
              <a:t>IoE</a:t>
            </a:r>
            <a:r>
              <a:rPr lang="en-US" sz="1600" dirty="0" smtClean="0">
                <a:latin typeface="Times New Roman" pitchFamily="18" charset="0"/>
                <a:cs typeface="Times New Roman" pitchFamily="18" charset="0"/>
              </a:rPr>
              <a:t> Value At Stake Global Public Sector Analysis" </a:t>
            </a:r>
          </a:p>
          <a:p>
            <a:pPr marL="0" lvl="0" indent="0" algn="just">
              <a:lnSpc>
                <a:spcPct val="150000"/>
              </a:lnSpc>
              <a:spcBef>
                <a:spcPts val="0"/>
              </a:spcBef>
              <a:buSzPts val="2000"/>
              <a:buNone/>
            </a:pPr>
            <a:r>
              <a:rPr lang="en-US" sz="1600" dirty="0" smtClean="0">
                <a:latin typeface="Times New Roman" pitchFamily="18" charset="0"/>
                <a:cs typeface="Times New Roman" pitchFamily="18" charset="0"/>
              </a:rPr>
              <a:t>[6] The Open University "Session 1: What is </a:t>
            </a:r>
            <a:r>
              <a:rPr lang="en-US" sz="1600" dirty="0" err="1" smtClean="0">
                <a:latin typeface="Times New Roman" pitchFamily="18" charset="0"/>
                <a:cs typeface="Times New Roman" pitchFamily="18" charset="0"/>
              </a:rPr>
              <a:t>IoE</a:t>
            </a:r>
            <a:r>
              <a:rPr lang="en-US" sz="1600" dirty="0" smtClean="0">
                <a:latin typeface="Times New Roman" pitchFamily="18" charset="0"/>
                <a:cs typeface="Times New Roman" pitchFamily="18" charset="0"/>
              </a:rPr>
              <a:t>" </a:t>
            </a:r>
          </a:p>
          <a:p>
            <a:pPr marL="0" lvl="0" indent="0" algn="just">
              <a:lnSpc>
                <a:spcPct val="150000"/>
              </a:lnSpc>
              <a:spcBef>
                <a:spcPts val="0"/>
              </a:spcBef>
              <a:buSzPts val="2000"/>
              <a:buNone/>
            </a:pPr>
            <a:r>
              <a:rPr lang="en-US" sz="1600" dirty="0" smtClean="0">
                <a:latin typeface="Times New Roman" pitchFamily="18" charset="0"/>
                <a:cs typeface="Times New Roman" pitchFamily="18" charset="0"/>
              </a:rPr>
              <a:t>[7] What is My IP Address "What is Network Address </a:t>
            </a:r>
            <a:r>
              <a:rPr lang="en-US" sz="1600" dirty="0" err="1" smtClean="0">
                <a:latin typeface="Times New Roman" pitchFamily="18" charset="0"/>
                <a:cs typeface="Times New Roman" pitchFamily="18" charset="0"/>
              </a:rPr>
              <a:t>Transalation</a:t>
            </a:r>
            <a:endParaRPr sz="1600" i="1">
              <a:latin typeface="Times New Roman" pitchFamily="18" charset="0"/>
              <a:ea typeface="Times New Roman" panose="02020603050405020304"/>
              <a:cs typeface="Times New Roman" pitchFamily="18" charset="0"/>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15"/>
          <p:cNvPicPr preferRelativeResize="0"/>
          <p:nvPr/>
        </p:nvPicPr>
        <p:blipFill rotWithShape="1">
          <a:blip r:embed="rId3"/>
          <a:srcRect/>
          <a:stretch>
            <a:fillRect/>
          </a:stretch>
        </p:blipFill>
        <p:spPr>
          <a:xfrm>
            <a:off x="17205" y="152400"/>
            <a:ext cx="9144001" cy="6858000"/>
          </a:xfrm>
          <a:prstGeom prst="rect">
            <a:avLst/>
          </a:prstGeom>
          <a:noFill/>
          <a:ln>
            <a:noFill/>
          </a:ln>
        </p:spPr>
      </p:pic>
      <p:sp>
        <p:nvSpPr>
          <p:cNvPr id="267" name="Google Shape;267;p15"/>
          <p:cNvSpPr txBox="1">
            <a:spLocks noGrp="1"/>
          </p:cNvSpPr>
          <p:nvPr>
            <p:ph type="title"/>
          </p:nvPr>
        </p:nvSpPr>
        <p:spPr>
          <a:xfrm>
            <a:off x="762000" y="3048000"/>
            <a:ext cx="80451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THANK YOU</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3"/>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99" name="Google Shape;99;p3"/>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ABSTRACT</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3"/>
          <p:cNvSpPr txBox="1">
            <a:spLocks noGrp="1"/>
          </p:cNvSpPr>
          <p:nvPr>
            <p:ph type="body" idx="1"/>
          </p:nvPr>
        </p:nvSpPr>
        <p:spPr>
          <a:xfrm>
            <a:off x="838200" y="1856440"/>
            <a:ext cx="8077200" cy="4191000"/>
          </a:xfrm>
          <a:prstGeom prst="rect">
            <a:avLst/>
          </a:prstGeom>
          <a:noFill/>
          <a:ln>
            <a:noFill/>
          </a:ln>
        </p:spPr>
        <p:txBody>
          <a:bodyPr spcFirstLastPara="1" wrap="square" lIns="91425" tIns="45700" rIns="91425" bIns="45700" anchor="t" anchorCtr="0">
            <a:normAutofit lnSpcReduction="10000"/>
          </a:bodyPr>
          <a:lstStyle/>
          <a:p>
            <a:pPr lvl="0" indent="-355600" algn="just">
              <a:lnSpc>
                <a:spcPct val="80000"/>
              </a:lnSpc>
              <a:spcBef>
                <a:spcPts val="0"/>
              </a:spcBef>
              <a:buSzPts val="2000"/>
              <a:buFont typeface="Times New Roman" panose="02020603050405020304"/>
              <a:buChar char="•"/>
            </a:pPr>
            <a:r>
              <a:rPr lang="en-US" sz="2000" dirty="0" smtClean="0">
                <a:latin typeface="Times New Roman" pitchFamily="18" charset="0"/>
                <a:cs typeface="Times New Roman" pitchFamily="18" charset="0"/>
              </a:rPr>
              <a:t>Middle-class and lower-middle-class households face barriers in adopting smart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devices due to limited accessibility and higher costs compared to traditional alternatives.</a:t>
            </a:r>
          </a:p>
          <a:p>
            <a:pPr lvl="0" indent="-355600" algn="just">
              <a:lnSpc>
                <a:spcPct val="80000"/>
              </a:lnSpc>
              <a:spcBef>
                <a:spcPts val="0"/>
              </a:spcBef>
              <a:buSzPts val="2000"/>
              <a:buFont typeface="Times New Roman" panose="02020603050405020304"/>
              <a:buChar char="•"/>
            </a:pPr>
            <a:endParaRPr sz="2000">
              <a:latin typeface="Times New Roman" pitchFamily="18" charset="0"/>
              <a:ea typeface="Times New Roman" panose="02020603050405020304"/>
              <a:cs typeface="Times New Roman" pitchFamily="18" charset="0"/>
              <a:sym typeface="Times New Roman" panose="02020603050405020304"/>
            </a:endParaRPr>
          </a:p>
          <a:p>
            <a:pPr lvl="0" indent="-355600" algn="just">
              <a:lnSpc>
                <a:spcPct val="80000"/>
              </a:lnSpc>
              <a:spcBef>
                <a:spcPts val="0"/>
              </a:spcBef>
              <a:buSzPts val="2000"/>
              <a:buFont typeface="Times New Roman" panose="02020603050405020304"/>
              <a:buChar char="•"/>
            </a:pPr>
            <a:r>
              <a:rPr lang="en-US" sz="2000" dirty="0" smtClean="0">
                <a:latin typeface="Times New Roman" pitchFamily="18" charset="0"/>
                <a:cs typeface="Times New Roman" pitchFamily="18" charset="0"/>
              </a:rPr>
              <a:t>Utilizing Single Board Computers (SBCs) such as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and Raspberry Pi offers a cost-effective alternative with enhanced functionality and customization options, overcoming the challenges faced in implementing smart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devices.</a:t>
            </a:r>
          </a:p>
          <a:p>
            <a:pPr lvl="0" indent="-355600" algn="just">
              <a:lnSpc>
                <a:spcPct val="80000"/>
              </a:lnSpc>
              <a:spcBef>
                <a:spcPts val="0"/>
              </a:spcBef>
              <a:buSzPts val="2000"/>
              <a:buFont typeface="Times New Roman" panose="02020603050405020304"/>
              <a:buChar char="•"/>
            </a:pPr>
            <a:endParaRPr sz="2000">
              <a:latin typeface="Times New Roman" pitchFamily="18" charset="0"/>
              <a:ea typeface="Times New Roman" panose="02020603050405020304"/>
              <a:cs typeface="Times New Roman" pitchFamily="18" charset="0"/>
              <a:sym typeface="Times New Roman" panose="02020603050405020304"/>
            </a:endParaRPr>
          </a:p>
          <a:p>
            <a:pPr lvl="0" indent="-355600" algn="just">
              <a:lnSpc>
                <a:spcPct val="80000"/>
              </a:lnSpc>
              <a:spcBef>
                <a:spcPts val="0"/>
              </a:spcBef>
              <a:buSzPts val="2000"/>
              <a:buFont typeface="Times New Roman" panose="02020603050405020304"/>
              <a:buChar char="•"/>
            </a:pPr>
            <a:r>
              <a:rPr lang="en-US" sz="2000" dirty="0" smtClean="0">
                <a:latin typeface="Times New Roman" pitchFamily="18" charset="0"/>
                <a:cs typeface="Times New Roman" pitchFamily="18" charset="0"/>
              </a:rPr>
              <a:t>By mapping the electric circuits of regular household appliances to SBCs, the proposed system enables users to control and monitor their operations through programmed instructions, providing a more accessible and affordable solution for home automation in middle-class and lower-middle-class households.</a:t>
            </a:r>
          </a:p>
          <a:p>
            <a:pPr lvl="0" indent="-355600" algn="just">
              <a:lnSpc>
                <a:spcPct val="80000"/>
              </a:lnSpc>
              <a:spcBef>
                <a:spcPts val="0"/>
              </a:spcBef>
              <a:buSzPts val="2000"/>
              <a:buFont typeface="Times New Roman" panose="02020603050405020304"/>
              <a:buChar char="•"/>
            </a:pPr>
            <a:endParaRPr sz="2000">
              <a:latin typeface="Times New Roman" pitchFamily="18" charset="0"/>
              <a:ea typeface="Times New Roman" panose="02020603050405020304"/>
              <a:cs typeface="Times New Roman" pitchFamily="18" charset="0"/>
              <a:sym typeface="Times New Roman" panose="02020603050405020304"/>
            </a:endParaRPr>
          </a:p>
          <a:p>
            <a:pPr lvl="0" indent="-355600" algn="just">
              <a:lnSpc>
                <a:spcPct val="80000"/>
              </a:lnSpc>
              <a:spcBef>
                <a:spcPts val="0"/>
              </a:spcBef>
              <a:buSzPts val="2000"/>
              <a:buFont typeface="Times New Roman" panose="02020603050405020304"/>
              <a:buChar char="•"/>
            </a:pPr>
            <a:r>
              <a:rPr lang="en-US" sz="1800" dirty="0" smtClean="0">
                <a:latin typeface="Times New Roman" pitchFamily="18" charset="0"/>
                <a:cs typeface="Times New Roman" pitchFamily="18" charset="0"/>
              </a:rPr>
              <a:t>Wireless communication protocols facilitate efficient data exchange between the SBCs and a central hub or gateway, enabling seamless connectivity and centralized control of the automated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4"/>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106" name="Google Shape;106;p4"/>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LITERATURE SURVEY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4"/>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TITLE: </a:t>
            </a:r>
            <a:r>
              <a:rPr lang="en-US" sz="2000" dirty="0" smtClean="0"/>
              <a:t>The Role Of Single-board Computers In Affordable Home Automation</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endParaRPr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TECHNOLOGY USED: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and Raspberry Pi</a:t>
            </a:r>
            <a:endParaRPr sz="2000" dirty="0">
              <a:latin typeface="Times New Roman" pitchFamily="18" charset="0"/>
              <a:ea typeface="Times New Roman" panose="02020603050405020304"/>
              <a:cs typeface="Times New Roman" pitchFamily="18" charset="0"/>
              <a:sym typeface="Times New Roman" panose="02020603050405020304"/>
            </a:endParaRPr>
          </a:p>
          <a:p>
            <a:pPr marL="0" lvl="0" indent="0" algn="l" rtl="0">
              <a:lnSpc>
                <a:spcPct val="100000"/>
              </a:lnSpc>
              <a:spcBef>
                <a:spcPts val="640"/>
              </a:spcBef>
              <a:spcAft>
                <a:spcPts val="0"/>
              </a:spcAft>
              <a:buClr>
                <a:schemeClr val="dk1"/>
              </a:buClr>
              <a:buSzPts val="3200"/>
              <a:buNone/>
            </a:pPr>
            <a:endParaRPr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METHODOLOGY: </a:t>
            </a:r>
            <a:endParaRPr sz="2000" b="1" dirty="0">
              <a:latin typeface="Times New Roman" panose="02020603050405020304"/>
              <a:ea typeface="Times New Roman" panose="02020603050405020304"/>
              <a:cs typeface="Times New Roman" panose="02020603050405020304"/>
              <a:sym typeface="Times New Roman" panose="02020603050405020304"/>
            </a:endParaRPr>
          </a:p>
          <a:p>
            <a:pPr lvl="0" indent="-457200" algn="l" rtl="0">
              <a:lnSpc>
                <a:spcPct val="100000"/>
              </a:lnSpc>
              <a:spcBef>
                <a:spcPts val="400"/>
              </a:spcBef>
              <a:spcAft>
                <a:spcPts val="0"/>
              </a:spcAft>
              <a:buClr>
                <a:schemeClr val="dk1"/>
              </a:buClr>
              <a:buSzPts val="2000"/>
              <a:buAutoNum type="arabicPeriod"/>
            </a:pPr>
            <a:r>
              <a:rPr lang="en-US" sz="2000" smtClean="0">
                <a:latin typeface="Times New Roman" panose="02020603050405020304"/>
                <a:ea typeface="Times New Roman" panose="02020603050405020304"/>
                <a:cs typeface="Times New Roman" panose="02020603050405020304"/>
                <a:sym typeface="Times New Roman" panose="02020603050405020304"/>
              </a:rPr>
              <a:t>Retro fitting </a:t>
            </a:r>
            <a:r>
              <a:rPr lang="en-US" sz="2000" dirty="0" smtClean="0">
                <a:latin typeface="Times New Roman" panose="02020603050405020304"/>
                <a:ea typeface="Times New Roman" panose="02020603050405020304"/>
                <a:cs typeface="Times New Roman" panose="02020603050405020304"/>
                <a:sym typeface="Times New Roman" panose="02020603050405020304"/>
              </a:rPr>
              <a:t>Exiting Devices with SBC</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lvl="0" indent="-457200" algn="l" rtl="0">
              <a:lnSpc>
                <a:spcPct val="100000"/>
              </a:lnSpc>
              <a:spcBef>
                <a:spcPts val="400"/>
              </a:spcBef>
              <a:spcAft>
                <a:spcPts val="0"/>
              </a:spcAft>
              <a:buClr>
                <a:schemeClr val="dk1"/>
              </a:buClr>
              <a:buSzPts val="2000"/>
              <a:buAutoNum type="arabicPeriod"/>
            </a:pPr>
            <a:r>
              <a:rPr lang="en-US" sz="2000" dirty="0" smtClean="0">
                <a:latin typeface="Times New Roman" panose="02020603050405020304"/>
                <a:ea typeface="Times New Roman" panose="02020603050405020304"/>
                <a:cs typeface="Times New Roman" panose="02020603050405020304"/>
                <a:sym typeface="Times New Roman" panose="02020603050405020304"/>
              </a:rPr>
              <a:t>Focuses On Customization Of SBC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g2231b600bd6_0_0"/>
          <p:cNvPicPr preferRelativeResize="0"/>
          <p:nvPr/>
        </p:nvPicPr>
        <p:blipFill rotWithShape="1">
          <a:blip r:embed="rId3"/>
          <a:srcRect/>
          <a:stretch>
            <a:fillRect/>
          </a:stretch>
        </p:blipFill>
        <p:spPr>
          <a:xfrm>
            <a:off x="17205" y="0"/>
            <a:ext cx="9144000" cy="6858000"/>
          </a:xfrm>
          <a:prstGeom prst="rect">
            <a:avLst/>
          </a:prstGeom>
          <a:noFill/>
          <a:ln>
            <a:noFill/>
          </a:ln>
        </p:spPr>
      </p:pic>
      <p:sp>
        <p:nvSpPr>
          <p:cNvPr id="113" name="Google Shape;113;g2231b600bd6_0_0"/>
          <p:cNvSpPr txBox="1">
            <a:spLocks noGrp="1"/>
          </p:cNvSpPr>
          <p:nvPr>
            <p:ph type="title"/>
          </p:nvPr>
        </p:nvSpPr>
        <p:spPr>
          <a:xfrm>
            <a:off x="870157" y="1219200"/>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LITERATURE SURVEY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g2231b600bd6_0_0"/>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PAPER-II</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r>
              <a:rPr lang="en-US" sz="2000" b="1" dirty="0" smtClean="0">
                <a:latin typeface="Times New Roman" panose="02020603050405020304"/>
                <a:ea typeface="Times New Roman" panose="02020603050405020304"/>
                <a:cs typeface="Times New Roman" panose="02020603050405020304"/>
                <a:sym typeface="Times New Roman" panose="02020603050405020304"/>
              </a:rPr>
              <a:t>TITLE: </a:t>
            </a:r>
            <a:r>
              <a:rPr lang="en-US" sz="2000" dirty="0" smtClean="0">
                <a:latin typeface="Times New Roman" pitchFamily="18" charset="0"/>
                <a:cs typeface="Times New Roman" pitchFamily="18" charset="0"/>
              </a:rPr>
              <a:t>Comparative Analysis: Single-board Computers Versus Smart/</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Devices In Home Automation</a:t>
            </a:r>
            <a:r>
              <a:rPr lang="en-US" sz="2000" b="1" dirty="0" smtClean="0"/>
              <a:t> </a:t>
            </a:r>
          </a:p>
          <a:p>
            <a:pPr marL="0" lvl="0" indent="0">
              <a:spcBef>
                <a:spcPts val="640"/>
              </a:spcBef>
              <a:buSzPts val="3200"/>
              <a:buNone/>
            </a:pP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r>
              <a:rPr lang="en-US" sz="2000" b="1" dirty="0" smtClean="0">
                <a:latin typeface="Times New Roman" panose="02020603050405020304"/>
                <a:ea typeface="Times New Roman" panose="02020603050405020304"/>
                <a:cs typeface="Times New Roman" panose="02020603050405020304"/>
                <a:sym typeface="Times New Roman" panose="02020603050405020304"/>
              </a:rPr>
              <a:t>TECHNOLOGY </a:t>
            </a:r>
            <a:r>
              <a:rPr lang="en-US" sz="2000" b="1" dirty="0">
                <a:latin typeface="Times New Roman" panose="02020603050405020304"/>
                <a:ea typeface="Times New Roman" panose="02020603050405020304"/>
                <a:cs typeface="Times New Roman" panose="02020603050405020304"/>
                <a:sym typeface="Times New Roman" panose="02020603050405020304"/>
              </a:rPr>
              <a:t>USED: </a:t>
            </a:r>
            <a:r>
              <a:rPr lang="en-US" sz="2000" dirty="0" err="1" smtClean="0">
                <a:latin typeface="Times New Roman" panose="02020603050405020304"/>
                <a:ea typeface="Times New Roman" panose="02020603050405020304"/>
                <a:cs typeface="Times New Roman" panose="02020603050405020304"/>
                <a:sym typeface="Times New Roman" panose="02020603050405020304"/>
              </a:rPr>
              <a:t>IoT</a:t>
            </a:r>
            <a:r>
              <a:rPr lang="en-US" sz="2000" dirty="0" smtClean="0">
                <a:latin typeface="Times New Roman" panose="02020603050405020304"/>
                <a:ea typeface="Times New Roman" panose="02020603050405020304"/>
                <a:cs typeface="Times New Roman" panose="02020603050405020304"/>
                <a:sym typeface="Times New Roman" panose="02020603050405020304"/>
              </a:rPr>
              <a:t> Devices, SBCs</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endParaRPr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METHODOLOGY: </a:t>
            </a:r>
            <a:endParaRPr sz="2000" b="1" dirty="0">
              <a:latin typeface="Times New Roman" panose="02020603050405020304"/>
              <a:ea typeface="Times New Roman" panose="02020603050405020304"/>
              <a:cs typeface="Times New Roman" panose="02020603050405020304"/>
              <a:sym typeface="Times New Roman" panose="02020603050405020304"/>
            </a:endParaRPr>
          </a:p>
          <a:p>
            <a:pPr lvl="0" indent="-457200" algn="l" rtl="0">
              <a:lnSpc>
                <a:spcPct val="100000"/>
              </a:lnSpc>
              <a:spcBef>
                <a:spcPts val="400"/>
              </a:spcBef>
              <a:spcAft>
                <a:spcPts val="0"/>
              </a:spcAft>
              <a:buClr>
                <a:schemeClr val="dk1"/>
              </a:buClr>
              <a:buSzPts val="2000"/>
              <a:buAutoNum type="arabicPeriod"/>
            </a:pPr>
            <a:r>
              <a:rPr lang="en-US" sz="2000" dirty="0" smtClean="0">
                <a:latin typeface="Times New Roman" panose="02020603050405020304"/>
                <a:ea typeface="Times New Roman" panose="02020603050405020304"/>
                <a:cs typeface="Times New Roman" panose="02020603050405020304"/>
                <a:sym typeface="Times New Roman" panose="02020603050405020304"/>
              </a:rPr>
              <a:t>Evaluate Cost Effectiveness of SBC compared to </a:t>
            </a:r>
            <a:r>
              <a:rPr lang="en-US" sz="2000" dirty="0" err="1" smtClean="0">
                <a:latin typeface="Times New Roman" panose="02020603050405020304"/>
                <a:ea typeface="Times New Roman" panose="02020603050405020304"/>
                <a:cs typeface="Times New Roman" panose="02020603050405020304"/>
                <a:sym typeface="Times New Roman" panose="02020603050405020304"/>
              </a:rPr>
              <a:t>IoT</a:t>
            </a:r>
            <a:r>
              <a:rPr lang="en-US" sz="2000" dirty="0" smtClean="0">
                <a:latin typeface="Times New Roman" panose="02020603050405020304"/>
                <a:ea typeface="Times New Roman" panose="02020603050405020304"/>
                <a:cs typeface="Times New Roman" panose="02020603050405020304"/>
                <a:sym typeface="Times New Roman" panose="02020603050405020304"/>
              </a:rPr>
              <a:t> Devices</a:t>
            </a:r>
          </a:p>
          <a:p>
            <a:pPr lvl="0" indent="-457200" algn="l" rtl="0">
              <a:lnSpc>
                <a:spcPct val="100000"/>
              </a:lnSpc>
              <a:spcBef>
                <a:spcPts val="400"/>
              </a:spcBef>
              <a:spcAft>
                <a:spcPts val="0"/>
              </a:spcAft>
              <a:buClr>
                <a:schemeClr val="dk1"/>
              </a:buClr>
              <a:buSzPts val="2000"/>
              <a:buAutoNum type="arabicPeriod"/>
            </a:pPr>
            <a:r>
              <a:rPr lang="en-US" sz="2000" dirty="0" smtClean="0">
                <a:latin typeface="Times New Roman" panose="02020603050405020304"/>
                <a:ea typeface="Times New Roman" panose="02020603050405020304"/>
                <a:cs typeface="Times New Roman" panose="02020603050405020304"/>
                <a:sym typeface="Times New Roman" panose="02020603050405020304"/>
              </a:rPr>
              <a:t>Evaluate Reliability of SBCs and </a:t>
            </a:r>
            <a:r>
              <a:rPr lang="en-US" sz="2000" dirty="0" err="1" smtClean="0">
                <a:latin typeface="Times New Roman" panose="02020603050405020304"/>
                <a:ea typeface="Times New Roman" panose="02020603050405020304"/>
                <a:cs typeface="Times New Roman" panose="02020603050405020304"/>
                <a:sym typeface="Times New Roman" panose="02020603050405020304"/>
              </a:rPr>
              <a:t>IoT</a:t>
            </a:r>
            <a:r>
              <a:rPr lang="en-US" sz="2000" dirty="0" smtClean="0">
                <a:latin typeface="Times New Roman" panose="02020603050405020304"/>
                <a:ea typeface="Times New Roman" panose="02020603050405020304"/>
                <a:cs typeface="Times New Roman" panose="02020603050405020304"/>
                <a:sym typeface="Times New Roman" panose="02020603050405020304"/>
              </a:rPr>
              <a:t> Devices</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g2231b600bd6_0_6"/>
          <p:cNvPicPr preferRelativeResize="0"/>
          <p:nvPr/>
        </p:nvPicPr>
        <p:blipFill rotWithShape="1">
          <a:blip r:embed="rId3"/>
          <a:srcRect/>
          <a:stretch>
            <a:fillRect/>
          </a:stretch>
        </p:blipFill>
        <p:spPr>
          <a:xfrm>
            <a:off x="17205" y="0"/>
            <a:ext cx="9144000" cy="6858000"/>
          </a:xfrm>
          <a:prstGeom prst="rect">
            <a:avLst/>
          </a:prstGeom>
          <a:noFill/>
          <a:ln>
            <a:noFill/>
          </a:ln>
        </p:spPr>
      </p:pic>
      <p:sp>
        <p:nvSpPr>
          <p:cNvPr id="120" name="Google Shape;120;g2231b600bd6_0_6"/>
          <p:cNvSpPr txBox="1">
            <a:spLocks noGrp="1"/>
          </p:cNvSpPr>
          <p:nvPr>
            <p:ph type="title"/>
          </p:nvPr>
        </p:nvSpPr>
        <p:spPr>
          <a:xfrm>
            <a:off x="870157" y="1219200"/>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LITERATURE SURVEY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g2231b600bd6_0_6"/>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PAPER-III</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r>
              <a:rPr lang="en-US" sz="2000" b="1" dirty="0" smtClean="0">
                <a:latin typeface="Times New Roman" panose="02020603050405020304"/>
                <a:ea typeface="Times New Roman" panose="02020603050405020304"/>
                <a:cs typeface="Times New Roman" panose="02020603050405020304"/>
                <a:sym typeface="Times New Roman" panose="02020603050405020304"/>
              </a:rPr>
              <a:t>TITLE: </a:t>
            </a:r>
            <a:r>
              <a:rPr lang="en-US" sz="2000" dirty="0" smtClean="0">
                <a:latin typeface="Times New Roman" pitchFamily="18" charset="0"/>
                <a:cs typeface="Times New Roman" pitchFamily="18" charset="0"/>
              </a:rPr>
              <a:t>Reliability And Longevity: Single-board Computers For Sustainable Home Automation </a:t>
            </a:r>
          </a:p>
          <a:p>
            <a:pPr marL="0" lvl="0" indent="0">
              <a:spcBef>
                <a:spcPts val="640"/>
              </a:spcBef>
              <a:buSzPts val="3200"/>
              <a:buNone/>
            </a:pPr>
            <a:endParaRPr sz="2000" dirty="0">
              <a:latin typeface="Times New Roman" pitchFamily="18" charset="0"/>
              <a:ea typeface="Times New Roman" panose="02020603050405020304"/>
              <a:cs typeface="Times New Roman" pitchFamily="18" charset="0"/>
              <a:sym typeface="Times New Roman" panose="02020603050405020304"/>
            </a:endParaRPr>
          </a:p>
          <a:p>
            <a:pPr marL="0" lvl="0" indent="0" algn="l" rtl="0">
              <a:lnSpc>
                <a:spcPct val="100000"/>
              </a:lnSpc>
              <a:spcBef>
                <a:spcPts val="640"/>
              </a:spcBef>
              <a:spcAft>
                <a:spcPts val="0"/>
              </a:spcAft>
              <a:buClr>
                <a:schemeClr val="dk1"/>
              </a:buClr>
              <a:buSzPts val="32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TECHNOLOGY USED: </a:t>
            </a:r>
            <a:r>
              <a:rPr lang="en-US" sz="2000" dirty="0" smtClean="0">
                <a:latin typeface="Times New Roman" panose="02020603050405020304"/>
                <a:ea typeface="Times New Roman" panose="02020603050405020304"/>
                <a:cs typeface="Times New Roman" panose="02020603050405020304"/>
                <a:sym typeface="Times New Roman" panose="02020603050405020304"/>
              </a:rPr>
              <a:t>SBC</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endParaRPr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METHODOLOGY: </a:t>
            </a:r>
            <a:endParaRPr sz="2000" b="1" dirty="0">
              <a:latin typeface="Times New Roman" panose="02020603050405020304"/>
              <a:ea typeface="Times New Roman" panose="02020603050405020304"/>
              <a:cs typeface="Times New Roman" panose="02020603050405020304"/>
              <a:sym typeface="Times New Roman" panose="02020603050405020304"/>
            </a:endParaRPr>
          </a:p>
          <a:p>
            <a:pPr lvl="0" indent="-457200" algn="l" rtl="0">
              <a:lnSpc>
                <a:spcPct val="100000"/>
              </a:lnSpc>
              <a:spcBef>
                <a:spcPts val="400"/>
              </a:spcBef>
              <a:spcAft>
                <a:spcPts val="0"/>
              </a:spcAft>
              <a:buClr>
                <a:schemeClr val="dk1"/>
              </a:buClr>
              <a:buSzPts val="2000"/>
              <a:buAutoNum type="arabicPeriod"/>
            </a:pPr>
            <a:r>
              <a:rPr lang="en-US" sz="2000" dirty="0" smtClean="0">
                <a:latin typeface="Times New Roman" panose="02020603050405020304"/>
                <a:cs typeface="Times New Roman" panose="02020603050405020304"/>
                <a:sym typeface="Times New Roman" panose="02020603050405020304"/>
              </a:rPr>
              <a:t>Investigate the Reliability of SBCs</a:t>
            </a:r>
          </a:p>
          <a:p>
            <a:pPr lvl="0" indent="-457200" algn="l" rtl="0">
              <a:lnSpc>
                <a:spcPct val="100000"/>
              </a:lnSpc>
              <a:spcBef>
                <a:spcPts val="400"/>
              </a:spcBef>
              <a:spcAft>
                <a:spcPts val="0"/>
              </a:spcAft>
              <a:buClr>
                <a:schemeClr val="dk1"/>
              </a:buClr>
              <a:buSzPts val="2000"/>
              <a:buAutoNum type="arabicPeriod"/>
            </a:pPr>
            <a:r>
              <a:rPr lang="en-US" sz="2000" dirty="0" smtClean="0">
                <a:latin typeface="Times New Roman" panose="02020603050405020304"/>
                <a:cs typeface="Times New Roman" panose="02020603050405020304"/>
                <a:sym typeface="Times New Roman" panose="02020603050405020304"/>
              </a:rPr>
              <a:t>Minimize Complete System Failure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231b600bd6_0_12"/>
          <p:cNvPicPr preferRelativeResize="0"/>
          <p:nvPr/>
        </p:nvPicPr>
        <p:blipFill rotWithShape="1">
          <a:blip r:embed="rId3"/>
          <a:srcRect/>
          <a:stretch>
            <a:fillRect/>
          </a:stretch>
        </p:blipFill>
        <p:spPr>
          <a:xfrm>
            <a:off x="17205" y="0"/>
            <a:ext cx="9144000" cy="6858000"/>
          </a:xfrm>
          <a:prstGeom prst="rect">
            <a:avLst/>
          </a:prstGeom>
          <a:noFill/>
          <a:ln>
            <a:noFill/>
          </a:ln>
        </p:spPr>
      </p:pic>
      <p:sp>
        <p:nvSpPr>
          <p:cNvPr id="127" name="Google Shape;127;g2231b600bd6_0_12"/>
          <p:cNvSpPr txBox="1">
            <a:spLocks noGrp="1"/>
          </p:cNvSpPr>
          <p:nvPr>
            <p:ph type="title"/>
          </p:nvPr>
        </p:nvSpPr>
        <p:spPr>
          <a:xfrm>
            <a:off x="870157" y="1219200"/>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LITERATURE SURVEY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g2231b600bd6_0_12"/>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PAPER-IV</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TITLE: </a:t>
            </a:r>
            <a:r>
              <a:rPr lang="en-US" sz="2000" dirty="0" smtClean="0">
                <a:latin typeface="Times New Roman" pitchFamily="18" charset="0"/>
                <a:cs typeface="Times New Roman" pitchFamily="18" charset="0"/>
              </a:rPr>
              <a:t>Enhancing User Experience: Single-board Computers For Intuitive Home Automation </a:t>
            </a:r>
            <a:endParaRPr sz="2000" dirty="0">
              <a:latin typeface="Times New Roman" pitchFamily="18" charset="0"/>
              <a:ea typeface="Times New Roman" panose="02020603050405020304"/>
              <a:cs typeface="Times New Roman" pitchFamily="18" charset="0"/>
              <a:sym typeface="Times New Roman" panose="02020603050405020304"/>
            </a:endParaRPr>
          </a:p>
          <a:p>
            <a:pPr marL="0" lvl="0" indent="0" algn="l" rtl="0">
              <a:lnSpc>
                <a:spcPct val="100000"/>
              </a:lnSpc>
              <a:spcBef>
                <a:spcPts val="640"/>
              </a:spcBef>
              <a:spcAft>
                <a:spcPts val="0"/>
              </a:spcAft>
              <a:buClr>
                <a:schemeClr val="dk1"/>
              </a:buClr>
              <a:buSzPts val="32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TECHNOLOGY </a:t>
            </a:r>
            <a:r>
              <a:rPr lang="en-US" sz="2000" b="1" dirty="0" smtClean="0">
                <a:latin typeface="Times New Roman" panose="02020603050405020304"/>
                <a:ea typeface="Times New Roman" panose="02020603050405020304"/>
                <a:cs typeface="Times New Roman" panose="02020603050405020304"/>
                <a:sym typeface="Times New Roman" panose="02020603050405020304"/>
              </a:rPr>
              <a:t>USED:	</a:t>
            </a:r>
            <a:r>
              <a:rPr lang="en-US" sz="2000" dirty="0" smtClean="0">
                <a:latin typeface="Times New Roman" panose="02020603050405020304"/>
                <a:ea typeface="Times New Roman" panose="02020603050405020304"/>
                <a:cs typeface="Times New Roman" panose="02020603050405020304"/>
                <a:sym typeface="Times New Roman" panose="02020603050405020304"/>
              </a:rPr>
              <a:t>SBC</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endParaRPr lang="en-US" sz="2000" b="1" dirty="0" smtClean="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r>
              <a:rPr lang="en-US" sz="2000" b="1" dirty="0" smtClean="0">
                <a:latin typeface="Times New Roman" panose="02020603050405020304"/>
                <a:ea typeface="Times New Roman" panose="02020603050405020304"/>
                <a:cs typeface="Times New Roman" panose="02020603050405020304"/>
                <a:sym typeface="Times New Roman" panose="02020603050405020304"/>
              </a:rPr>
              <a:t>METHODOLOGY</a:t>
            </a:r>
            <a:r>
              <a:rPr lang="en-US" sz="2000" b="1" dirty="0">
                <a:latin typeface="Times New Roman" panose="02020603050405020304"/>
                <a:ea typeface="Times New Roman" panose="02020603050405020304"/>
                <a:cs typeface="Times New Roman" panose="02020603050405020304"/>
                <a:sym typeface="Times New Roman" panose="02020603050405020304"/>
              </a:rPr>
              <a:t>: </a:t>
            </a:r>
            <a:endParaRPr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400"/>
              </a:spcBef>
              <a:spcAft>
                <a:spcPts val="0"/>
              </a:spcAft>
              <a:buClr>
                <a:schemeClr val="dk1"/>
              </a:buClr>
              <a:buSzPts val="2000"/>
              <a:buNone/>
            </a:pPr>
            <a:r>
              <a:rPr lang="en-US" sz="2000" dirty="0">
                <a:latin typeface="Times New Roman" panose="02020603050405020304"/>
                <a:ea typeface="Times New Roman" panose="02020603050405020304"/>
                <a:cs typeface="Times New Roman" panose="02020603050405020304"/>
                <a:sym typeface="Times New Roman" panose="02020603050405020304"/>
              </a:rPr>
              <a:t>1</a:t>
            </a:r>
            <a:r>
              <a:rPr lang="en-US" sz="2000" dirty="0" smtClean="0">
                <a:latin typeface="Times New Roman" panose="02020603050405020304"/>
                <a:ea typeface="Times New Roman" panose="02020603050405020304"/>
                <a:cs typeface="Times New Roman" panose="02020603050405020304"/>
                <a:sym typeface="Times New Roman" panose="02020603050405020304"/>
              </a:rPr>
              <a:t>. User Intuitive Interface For SBC</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400"/>
              </a:spcBef>
              <a:spcAft>
                <a:spcPts val="0"/>
              </a:spcAft>
              <a:buClr>
                <a:schemeClr val="dk1"/>
              </a:buClr>
              <a:buSzPts val="2000"/>
              <a:buNone/>
            </a:pPr>
            <a:r>
              <a:rPr lang="en-US" sz="2000" dirty="0" smtClean="0">
                <a:latin typeface="Times New Roman" panose="02020603050405020304"/>
                <a:ea typeface="Times New Roman" panose="02020603050405020304"/>
                <a:cs typeface="Times New Roman" panose="02020603050405020304"/>
                <a:sym typeface="Times New Roman" panose="02020603050405020304"/>
              </a:rPr>
              <a:t>2. User Friendly Setup Guides</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5"/>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148" name="Google Shape;148;p5"/>
          <p:cNvSpPr txBox="1">
            <a:spLocks noGrp="1"/>
          </p:cNvSpPr>
          <p:nvPr>
            <p:ph type="title"/>
          </p:nvPr>
        </p:nvSpPr>
        <p:spPr>
          <a:xfrm>
            <a:off x="17200" y="1219200"/>
            <a:ext cx="95694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96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DRAWBACKS IN EXISTING SYSTEM</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9" name="Google Shape;149;p5"/>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marL="457200" lvl="0" indent="0" algn="just" rtl="0">
              <a:lnSpc>
                <a:spcPct val="100000"/>
              </a:lnSpc>
              <a:spcBef>
                <a:spcPts val="0"/>
              </a:spcBef>
              <a:spcAft>
                <a:spcPts val="0"/>
              </a:spcAft>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0"/>
              </a:spcBef>
              <a:buSzPts val="2000"/>
              <a:buNone/>
            </a:pPr>
            <a:r>
              <a:rPr lang="en-US" sz="2000" dirty="0" smtClean="0">
                <a:latin typeface="Times New Roman" panose="02020603050405020304"/>
                <a:ea typeface="Times New Roman" panose="02020603050405020304"/>
                <a:cs typeface="Times New Roman" panose="02020603050405020304"/>
                <a:sym typeface="Times New Roman" panose="02020603050405020304"/>
              </a:rPr>
              <a:t>1. </a:t>
            </a:r>
            <a:r>
              <a:rPr lang="en-US" sz="2000" b="1" dirty="0" smtClean="0">
                <a:latin typeface="Times New Roman" panose="02020603050405020304"/>
                <a:ea typeface="Times New Roman" panose="02020603050405020304"/>
                <a:cs typeface="Times New Roman" panose="02020603050405020304"/>
                <a:sym typeface="Times New Roman" panose="02020603050405020304"/>
              </a:rPr>
              <a:t>Costly:</a:t>
            </a:r>
            <a:r>
              <a:rPr lang="en-US" sz="2000" dirty="0" smtClean="0">
                <a:latin typeface="Times New Roman" panose="02020603050405020304"/>
                <a:ea typeface="Times New Roman" panose="02020603050405020304"/>
                <a:cs typeface="Times New Roman" panose="02020603050405020304"/>
                <a:sym typeface="Times New Roman" panose="02020603050405020304"/>
              </a:rPr>
              <a:t> Existing </a:t>
            </a:r>
            <a:r>
              <a:rPr lang="en-US" sz="2000" dirty="0" err="1" smtClean="0">
                <a:latin typeface="Times New Roman" panose="02020603050405020304"/>
                <a:ea typeface="Times New Roman" panose="02020603050405020304"/>
                <a:cs typeface="Times New Roman" panose="02020603050405020304"/>
                <a:sym typeface="Times New Roman" panose="02020603050405020304"/>
              </a:rPr>
              <a:t>IoT</a:t>
            </a:r>
            <a:r>
              <a:rPr lang="en-US" sz="2000" dirty="0" smtClean="0">
                <a:latin typeface="Times New Roman" panose="02020603050405020304"/>
                <a:ea typeface="Times New Roman" panose="02020603050405020304"/>
                <a:cs typeface="Times New Roman" panose="02020603050405020304"/>
                <a:sym typeface="Times New Roman" panose="02020603050405020304"/>
              </a:rPr>
              <a:t> projects can be expensive, making them unaffordable for many people.</a:t>
            </a:r>
          </a:p>
          <a:p>
            <a:pPr marL="342900" lvl="0" algn="just">
              <a:spcBef>
                <a:spcPts val="0"/>
              </a:spcBef>
              <a:buSzPts val="2000"/>
              <a:buFont typeface="Times New Roman" panose="02020603050405020304"/>
              <a:buChar char="•"/>
            </a:pPr>
            <a:endParaRPr lang="en-US" sz="2000" dirty="0" smtClean="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0"/>
              </a:spcBef>
              <a:buSzPts val="2000"/>
              <a:buNone/>
            </a:pPr>
            <a:r>
              <a:rPr lang="en-US" sz="2000" dirty="0" smtClean="0">
                <a:latin typeface="Times New Roman" panose="02020603050405020304"/>
                <a:ea typeface="Times New Roman" panose="02020603050405020304"/>
                <a:cs typeface="Times New Roman" panose="02020603050405020304"/>
                <a:sym typeface="Times New Roman" panose="02020603050405020304"/>
              </a:rPr>
              <a:t>2. </a:t>
            </a:r>
            <a:r>
              <a:rPr lang="en-US" sz="2000" b="1" dirty="0" smtClean="0">
                <a:latin typeface="Times New Roman" panose="02020603050405020304"/>
                <a:ea typeface="Times New Roman" panose="02020603050405020304"/>
                <a:cs typeface="Times New Roman" panose="02020603050405020304"/>
                <a:sym typeface="Times New Roman" panose="02020603050405020304"/>
              </a:rPr>
              <a:t>Compatibility issues:</a:t>
            </a:r>
            <a:r>
              <a:rPr lang="en-US" sz="2000" dirty="0" smtClean="0">
                <a:latin typeface="Times New Roman" panose="02020603050405020304"/>
                <a:ea typeface="Times New Roman" panose="02020603050405020304"/>
                <a:cs typeface="Times New Roman" panose="02020603050405020304"/>
                <a:sym typeface="Times New Roman" panose="02020603050405020304"/>
              </a:rPr>
              <a:t> </a:t>
            </a:r>
            <a:r>
              <a:rPr lang="en-US" sz="2000" dirty="0" err="1" smtClean="0">
                <a:latin typeface="Times New Roman" panose="02020603050405020304"/>
                <a:ea typeface="Times New Roman" panose="02020603050405020304"/>
                <a:cs typeface="Times New Roman" panose="02020603050405020304"/>
                <a:sym typeface="Times New Roman" panose="02020603050405020304"/>
              </a:rPr>
              <a:t>IoT</a:t>
            </a:r>
            <a:r>
              <a:rPr lang="en-US" sz="2000" dirty="0" smtClean="0">
                <a:latin typeface="Times New Roman" panose="02020603050405020304"/>
                <a:ea typeface="Times New Roman" panose="02020603050405020304"/>
                <a:cs typeface="Times New Roman" panose="02020603050405020304"/>
                <a:sym typeface="Times New Roman" panose="02020603050405020304"/>
              </a:rPr>
              <a:t> devices often have difficulty working together seamlessly, limiting their effectiveness.</a:t>
            </a:r>
          </a:p>
          <a:p>
            <a:pPr marL="342900" lvl="0" algn="just">
              <a:spcBef>
                <a:spcPts val="0"/>
              </a:spcBef>
              <a:buSzPts val="2000"/>
              <a:buFont typeface="Times New Roman" panose="02020603050405020304"/>
              <a:buChar char="•"/>
            </a:pPr>
            <a:endParaRPr lang="en-US" sz="2000" dirty="0" smtClean="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0"/>
              </a:spcBef>
              <a:buSzPts val="2000"/>
              <a:buNone/>
            </a:pPr>
            <a:r>
              <a:rPr lang="en-US" sz="2000" dirty="0" smtClean="0">
                <a:latin typeface="Times New Roman" panose="02020603050405020304"/>
                <a:ea typeface="Times New Roman" panose="02020603050405020304"/>
                <a:cs typeface="Times New Roman" panose="02020603050405020304"/>
                <a:sym typeface="Times New Roman" panose="02020603050405020304"/>
              </a:rPr>
              <a:t>3. </a:t>
            </a:r>
            <a:r>
              <a:rPr lang="en-US" sz="2000" b="1" dirty="0" smtClean="0">
                <a:latin typeface="Times New Roman" panose="02020603050405020304"/>
                <a:ea typeface="Times New Roman" panose="02020603050405020304"/>
                <a:cs typeface="Times New Roman" panose="02020603050405020304"/>
                <a:sym typeface="Times New Roman" panose="02020603050405020304"/>
              </a:rPr>
              <a:t>Security concerns:</a:t>
            </a:r>
            <a:r>
              <a:rPr lang="en-US" sz="2000" dirty="0" smtClean="0">
                <a:latin typeface="Times New Roman" panose="02020603050405020304"/>
                <a:ea typeface="Times New Roman" panose="02020603050405020304"/>
                <a:cs typeface="Times New Roman" panose="02020603050405020304"/>
                <a:sym typeface="Times New Roman" panose="02020603050405020304"/>
              </a:rPr>
              <a:t> </a:t>
            </a:r>
            <a:r>
              <a:rPr lang="en-US" sz="2000" dirty="0" err="1" smtClean="0">
                <a:latin typeface="Times New Roman" panose="02020603050405020304"/>
                <a:ea typeface="Times New Roman" panose="02020603050405020304"/>
                <a:cs typeface="Times New Roman" panose="02020603050405020304"/>
                <a:sym typeface="Times New Roman" panose="02020603050405020304"/>
              </a:rPr>
              <a:t>IoT</a:t>
            </a:r>
            <a:r>
              <a:rPr lang="en-US" sz="2000" dirty="0" smtClean="0">
                <a:latin typeface="Times New Roman" panose="02020603050405020304"/>
                <a:ea typeface="Times New Roman" panose="02020603050405020304"/>
                <a:cs typeface="Times New Roman" panose="02020603050405020304"/>
                <a:sym typeface="Times New Roman" panose="02020603050405020304"/>
              </a:rPr>
              <a:t> devices can be vulnerable to hacking and privacy breaches, posing risks to users' personal information.</a:t>
            </a:r>
          </a:p>
          <a:p>
            <a:pPr marL="342900" lvl="0" algn="just">
              <a:spcBef>
                <a:spcPts val="0"/>
              </a:spcBef>
              <a:buSzPts val="2000"/>
              <a:buNone/>
            </a:pPr>
            <a:endParaRPr lang="en-US" sz="2000" dirty="0" smtClean="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0"/>
              </a:spcBef>
              <a:buSzPts val="2000"/>
              <a:buNone/>
            </a:pPr>
            <a:r>
              <a:rPr lang="en-US" sz="2000" dirty="0" smtClean="0">
                <a:latin typeface="Times New Roman" panose="02020603050405020304"/>
                <a:ea typeface="Times New Roman" panose="02020603050405020304"/>
                <a:cs typeface="Times New Roman" panose="02020603050405020304"/>
                <a:sym typeface="Times New Roman" panose="02020603050405020304"/>
              </a:rPr>
              <a:t>4. </a:t>
            </a:r>
            <a:r>
              <a:rPr lang="en-US" sz="2000" b="1" dirty="0" smtClean="0">
                <a:latin typeface="Times New Roman" panose="02020603050405020304"/>
                <a:ea typeface="Times New Roman" panose="02020603050405020304"/>
                <a:cs typeface="Times New Roman" panose="02020603050405020304"/>
                <a:sym typeface="Times New Roman" panose="02020603050405020304"/>
              </a:rPr>
              <a:t>Complexity:</a:t>
            </a:r>
            <a:r>
              <a:rPr lang="en-US" sz="2000" dirty="0" smtClean="0">
                <a:latin typeface="Times New Roman" panose="02020603050405020304"/>
                <a:ea typeface="Times New Roman" panose="02020603050405020304"/>
                <a:cs typeface="Times New Roman" panose="02020603050405020304"/>
                <a:sym typeface="Times New Roman" panose="02020603050405020304"/>
              </a:rPr>
              <a:t> Some </a:t>
            </a:r>
            <a:r>
              <a:rPr lang="en-US" sz="2000" dirty="0" err="1" smtClean="0">
                <a:latin typeface="Times New Roman" panose="02020603050405020304"/>
                <a:ea typeface="Times New Roman" panose="02020603050405020304"/>
                <a:cs typeface="Times New Roman" panose="02020603050405020304"/>
                <a:sym typeface="Times New Roman" panose="02020603050405020304"/>
              </a:rPr>
              <a:t>IoT</a:t>
            </a:r>
            <a:r>
              <a:rPr lang="en-US" sz="2000" dirty="0" smtClean="0">
                <a:latin typeface="Times New Roman" panose="02020603050405020304"/>
                <a:ea typeface="Times New Roman" panose="02020603050405020304"/>
                <a:cs typeface="Times New Roman" panose="02020603050405020304"/>
                <a:sym typeface="Times New Roman" panose="02020603050405020304"/>
              </a:rPr>
              <a:t> projects are difficult to set up and use due to complicated installation processes and confusing interfaces.</a:t>
            </a: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6"/>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155" name="Google Shape;155;p6"/>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PROPOSED SOLUTION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6"/>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800"/>
              <a:buNone/>
            </a:pPr>
            <a:endParaRPr sz="2000" dirty="0">
              <a:latin typeface="Times New Roman" pitchFamily="18" charset="0"/>
              <a:ea typeface="Times New Roman" panose="02020603050405020304"/>
              <a:cs typeface="Times New Roman" pitchFamily="18" charset="0"/>
              <a:sym typeface="Times New Roman" panose="02020603050405020304"/>
            </a:endParaRPr>
          </a:p>
          <a:p>
            <a:pPr marL="342900" lvl="0" algn="just">
              <a:spcBef>
                <a:spcPts val="400"/>
              </a:spcBef>
              <a:buSzPts val="2000"/>
              <a:buFont typeface="Times New Roman" panose="02020603050405020304"/>
              <a:buChar char="•"/>
            </a:pPr>
            <a:r>
              <a:rPr lang="en-US" sz="2000" dirty="0" smtClean="0">
                <a:latin typeface="Times New Roman" pitchFamily="18" charset="0"/>
                <a:cs typeface="Times New Roman" pitchFamily="18" charset="0"/>
              </a:rPr>
              <a:t>Utilization of Single Board Computers (SBCs)</a:t>
            </a:r>
            <a:endParaRPr sz="2000" dirty="0">
              <a:latin typeface="Times New Roman" pitchFamily="18" charset="0"/>
              <a:ea typeface="Times New Roman" panose="02020603050405020304"/>
              <a:cs typeface="Times New Roman" pitchFamily="18" charset="0"/>
              <a:sym typeface="Times New Roman" panose="02020603050405020304"/>
            </a:endParaRPr>
          </a:p>
          <a:p>
            <a:pPr marL="342900" lvl="0" indent="0" algn="just" rtl="0">
              <a:lnSpc>
                <a:spcPct val="100000"/>
              </a:lnSpc>
              <a:spcBef>
                <a:spcPts val="400"/>
              </a:spcBef>
              <a:spcAft>
                <a:spcPts val="0"/>
              </a:spcAft>
              <a:buSzPts val="1800"/>
              <a:buNone/>
            </a:pPr>
            <a:endParaRPr sz="2000" dirty="0">
              <a:latin typeface="Times New Roman" pitchFamily="18" charset="0"/>
              <a:ea typeface="Times New Roman" panose="02020603050405020304"/>
              <a:cs typeface="Times New Roman" pitchFamily="18" charset="0"/>
              <a:sym typeface="Times New Roman" panose="02020603050405020304"/>
            </a:endParaRPr>
          </a:p>
          <a:p>
            <a:pPr marL="342900" lvl="0" algn="just">
              <a:spcBef>
                <a:spcPts val="0"/>
              </a:spcBef>
              <a:buSzPts val="2000"/>
              <a:buFont typeface="Times New Roman" panose="02020603050405020304"/>
              <a:buChar char="•"/>
            </a:pPr>
            <a:r>
              <a:rPr lang="en-US" sz="2000" dirty="0" smtClean="0">
                <a:latin typeface="Times New Roman" pitchFamily="18" charset="0"/>
                <a:cs typeface="Times New Roman" pitchFamily="18" charset="0"/>
              </a:rPr>
              <a:t>Mapping Electric Circuits</a:t>
            </a:r>
            <a:endParaRPr sz="2000" dirty="0">
              <a:latin typeface="Times New Roman" pitchFamily="18" charset="0"/>
              <a:ea typeface="Times New Roman" panose="02020603050405020304"/>
              <a:cs typeface="Times New Roman" pitchFamily="18" charset="0"/>
              <a:sym typeface="Times New Roman" panose="02020603050405020304"/>
            </a:endParaRPr>
          </a:p>
          <a:p>
            <a:pPr marL="342900" lvl="0" indent="0" algn="just" rtl="0">
              <a:lnSpc>
                <a:spcPct val="100000"/>
              </a:lnSpc>
              <a:spcBef>
                <a:spcPts val="400"/>
              </a:spcBef>
              <a:spcAft>
                <a:spcPts val="0"/>
              </a:spcAft>
              <a:buSzPts val="1800"/>
              <a:buNone/>
            </a:pPr>
            <a:endParaRPr sz="2000" dirty="0">
              <a:latin typeface="Times New Roman" pitchFamily="18" charset="0"/>
              <a:ea typeface="Times New Roman" panose="02020603050405020304"/>
              <a:cs typeface="Times New Roman" pitchFamily="18" charset="0"/>
              <a:sym typeface="Times New Roman" panose="02020603050405020304"/>
            </a:endParaRPr>
          </a:p>
          <a:p>
            <a:pPr marL="342900" lvl="0" algn="just">
              <a:spcBef>
                <a:spcPts val="400"/>
              </a:spcBef>
              <a:buSzPts val="2000"/>
              <a:buFont typeface="Times New Roman" panose="02020603050405020304"/>
              <a:buChar char="•"/>
            </a:pPr>
            <a:r>
              <a:rPr lang="en-US" sz="2000" dirty="0" smtClean="0">
                <a:latin typeface="Times New Roman" pitchFamily="18" charset="0"/>
                <a:cs typeface="Times New Roman" pitchFamily="18" charset="0"/>
              </a:rPr>
              <a:t>Wireless Connectivity</a:t>
            </a:r>
            <a:endParaRPr sz="2000" dirty="0">
              <a:latin typeface="Times New Roman" pitchFamily="18" charset="0"/>
              <a:ea typeface="Times New Roman" panose="02020603050405020304"/>
              <a:cs typeface="Times New Roman" pitchFamily="18" charset="0"/>
              <a:sym typeface="Times New Roman" panose="02020603050405020304"/>
            </a:endParaRPr>
          </a:p>
          <a:p>
            <a:pPr marL="342900" lvl="0" indent="0" algn="just" rtl="0">
              <a:lnSpc>
                <a:spcPct val="100000"/>
              </a:lnSpc>
              <a:spcBef>
                <a:spcPts val="400"/>
              </a:spcBef>
              <a:spcAft>
                <a:spcPts val="0"/>
              </a:spcAft>
              <a:buSzPts val="1800"/>
              <a:buNone/>
            </a:pPr>
            <a:endParaRPr sz="2000" dirty="0">
              <a:latin typeface="Times New Roman" pitchFamily="18" charset="0"/>
              <a:ea typeface="Times New Roman" panose="02020603050405020304"/>
              <a:cs typeface="Times New Roman" pitchFamily="18" charset="0"/>
              <a:sym typeface="Times New Roman" panose="02020603050405020304"/>
            </a:endParaRPr>
          </a:p>
          <a:p>
            <a:pPr marL="342900" lvl="0" algn="just">
              <a:spcBef>
                <a:spcPts val="400"/>
              </a:spcBef>
              <a:buSzPts val="2000"/>
              <a:buFont typeface="Times New Roman" panose="02020603050405020304"/>
              <a:buChar char="•"/>
            </a:pPr>
            <a:r>
              <a:rPr lang="en-US" sz="2000" dirty="0" smtClean="0">
                <a:latin typeface="Times New Roman" pitchFamily="18" charset="0"/>
                <a:cs typeface="Times New Roman" pitchFamily="18" charset="0"/>
              </a:rPr>
              <a:t>Control and Monitoring through Programmed Instructions:</a:t>
            </a:r>
            <a:endParaRPr sz="2000" dirty="0">
              <a:latin typeface="Times New Roman" pitchFamily="18" charset="0"/>
              <a:ea typeface="Times New Roman" panose="02020603050405020304"/>
              <a:cs typeface="Times New Roman" pitchFamily="18" charset="0"/>
              <a:sym typeface="Times New Roman" panose="02020603050405020304"/>
            </a:endParaRPr>
          </a:p>
          <a:p>
            <a:pPr marL="342900" lvl="0" indent="0" algn="just" rtl="0">
              <a:lnSpc>
                <a:spcPct val="100000"/>
              </a:lnSpc>
              <a:spcBef>
                <a:spcPts val="400"/>
              </a:spcBef>
              <a:spcAft>
                <a:spcPts val="0"/>
              </a:spcAft>
              <a:buSzPts val="1800"/>
              <a:buNone/>
            </a:pPr>
            <a:endParaRPr sz="2000" dirty="0">
              <a:latin typeface="Times New Roman" pitchFamily="18" charset="0"/>
              <a:ea typeface="Times New Roman" panose="02020603050405020304"/>
              <a:cs typeface="Times New Roman" pitchFamily="18" charset="0"/>
              <a:sym typeface="Times New Roman" panose="02020603050405020304"/>
            </a:endParaRPr>
          </a:p>
          <a:p>
            <a:pPr marL="342900" lvl="0" indent="0" algn="just" rtl="0">
              <a:lnSpc>
                <a:spcPct val="100000"/>
              </a:lnSpc>
              <a:spcBef>
                <a:spcPts val="400"/>
              </a:spcBef>
              <a:spcAft>
                <a:spcPts val="0"/>
              </a:spcAft>
              <a:buSzPts val="1800"/>
              <a:buNone/>
            </a:pPr>
            <a:endParaRPr sz="2000" b="1" dirty="0">
              <a:latin typeface="Times New Roman" pitchFamily="18" charset="0"/>
              <a:cs typeface="Times New Roman" pitchFamily="18" charset="0"/>
            </a:endParaRPr>
          </a:p>
          <a:p>
            <a:pPr marL="0" lvl="0" indent="0" algn="just" rtl="0">
              <a:lnSpc>
                <a:spcPct val="100000"/>
              </a:lnSpc>
              <a:spcBef>
                <a:spcPts val="640"/>
              </a:spcBef>
              <a:spcAft>
                <a:spcPts val="0"/>
              </a:spcAft>
              <a:buClr>
                <a:schemeClr val="dk1"/>
              </a:buClr>
              <a:buSzPts val="3200"/>
              <a:buNone/>
            </a:pPr>
            <a:endParaRPr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1093</Words>
  <Application>Microsoft Office PowerPoint</Application>
  <PresentationFormat>On-screen Show (4:3)</PresentationFormat>
  <Paragraphs>133</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HOME AUTOMATION USING SINGLE BOARD COMPUTERS</vt:lpstr>
      <vt:lpstr>INTRODUCTION</vt:lpstr>
      <vt:lpstr>ABSTRACT</vt:lpstr>
      <vt:lpstr>LITERATURE SURVEY</vt:lpstr>
      <vt:lpstr>LITERATURE SURVEY</vt:lpstr>
      <vt:lpstr>LITERATURE SURVEY</vt:lpstr>
      <vt:lpstr>LITERATURE SURVEY</vt:lpstr>
      <vt:lpstr>DRAWBACKS IN EXISTING SYSTEM</vt:lpstr>
      <vt:lpstr>PROPOSED SOLUTION</vt:lpstr>
      <vt:lpstr> ADVANTAGES</vt:lpstr>
      <vt:lpstr>SYSTEM SPECIFICATION</vt:lpstr>
      <vt:lpstr>MODULES</vt:lpstr>
      <vt:lpstr>MODULE DESCRIPTION</vt:lpstr>
      <vt:lpstr>MODULE DESCRIPTION</vt:lpstr>
      <vt:lpstr>RESULT AND DISCUSSION</vt:lpstr>
      <vt:lpstr>RESULT AND DISCUSSION</vt:lpstr>
      <vt:lpstr>RESULT AND DISCUSSION</vt:lpstr>
      <vt:lpstr>RESULT AND DISCUSSION</vt:lpstr>
      <vt:lpstr>RESULT AND DISCUSSION</vt:lpstr>
      <vt:lpstr>CONCLUSION AND FUTURE ENHANCEMENT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CARE REGISTRY USING CLOUD APPLICATION DEVELOPMENT</dc:title>
  <dc:creator>Student</dc:creator>
  <cp:lastModifiedBy>WINDOWS 107</cp:lastModifiedBy>
  <cp:revision>33</cp:revision>
  <dcterms:created xsi:type="dcterms:W3CDTF">2023-05-16T09:09:16Z</dcterms:created>
  <dcterms:modified xsi:type="dcterms:W3CDTF">2023-05-27T04:11:49Z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8DC59EEB58334C7DBEDA05BA8DE49BD5</vt:lpwstr>
  </property>
  <property fmtid="{D5CDD505-2E9C-101B-9397-08002B2CF9AE}" pid="3" name="KSOProductBuildVer">
    <vt:lpwstr>1033-11.2.0.11537</vt:lpwstr>
  </property>
</Properties>
</file>