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59" r:id="rId8"/>
    <p:sldId id="263" r:id="rId9"/>
    <p:sldId id="264" r:id="rId10"/>
    <p:sldId id="265" r:id="rId11"/>
    <p:sldId id="267" r:id="rId12"/>
    <p:sldId id="268"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D42B-1A86-42B9-9AB8-3C8451E3A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0A54B6-03EF-48C8-B922-0C7AC8E7C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5691C2-8153-41DD-8ADE-827719A1AF98}"/>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6538E352-CD14-435B-A5FF-6286275AB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B74B0-9D7E-4B63-9073-20B4DB588DF9}"/>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318811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5D64-1A84-47A4-8AF9-F85052D87E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72DEF-568B-4E88-9502-815540300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9D4BC-AAA1-49FF-ABE6-173ABC55EDA0}"/>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11660742-B568-4E84-9701-752817F8C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BBB3F-28C8-4C32-B279-42E68F5F5273}"/>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171182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2223B-CEB6-4BFC-BD8F-E31B1B3602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FCACF3-7032-44D1-BF84-D01E7BFAC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5166-54F5-47CF-A688-CA71333BB5B5}"/>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456200BD-74E7-4A44-9330-CE84CFCE5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6054D-3BE4-4CDA-9120-3A3DCA5FFB70}"/>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311172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2216-D11E-482A-9314-49700ED20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45B16-5F4A-4894-BD05-EA4A01FB2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67BC6-F766-4C00-A9BD-E56CC3890458}"/>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88CBF9DE-79CD-429F-8271-EC09A76B9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67A59-04A6-4D37-A530-6C5AB0CAF521}"/>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172679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6A90-02AB-48C0-8611-7B706498B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D771B-7EEE-49EB-8A5F-427E1DE40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37FD4-E97A-4643-8EB3-0EA46977CE64}"/>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0B4F5BEF-60EC-4E60-B64D-96A09CDA6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4FD49-D81C-44FC-9C77-7842BEFFC904}"/>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302087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46D-8ABD-4BAA-BA66-B4C9E37C5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341E6-3010-4903-BFC7-D389D5FAB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3E4BE1-5C6D-410D-A101-54CDD9BEF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B500D-7BDC-465F-8D01-A109B26EE0CA}"/>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6" name="Footer Placeholder 5">
            <a:extLst>
              <a:ext uri="{FF2B5EF4-FFF2-40B4-BE49-F238E27FC236}">
                <a16:creationId xmlns:a16="http://schemas.microsoft.com/office/drawing/2014/main" id="{5AEB606A-090C-4639-AFAB-B0A1E4885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6464E-8D39-45C6-AF44-679868D31B2D}"/>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9608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5899-F07E-4BC8-91D8-2EF4BBC6B8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C478CA-8F3B-47BC-AEEB-061D72AD5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DBE1A-CEA8-4748-B040-8D3530507E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92D2F-BACF-4E9D-A776-936C51EBB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EE077-78C1-424A-91F5-3652BAF02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F5EFB9-EA46-40E0-9BCF-D6EBF3718F5D}"/>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8" name="Footer Placeholder 7">
            <a:extLst>
              <a:ext uri="{FF2B5EF4-FFF2-40B4-BE49-F238E27FC236}">
                <a16:creationId xmlns:a16="http://schemas.microsoft.com/office/drawing/2014/main" id="{49C76EDB-4C1C-4383-A5F5-BB986234E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6DD26-824B-47C2-BD29-7D74447E220A}"/>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398610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1B6F-24FF-4656-A9FE-CAB2D735F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4BC89-3BCA-4F85-ADFA-E8F9E28376FE}"/>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4" name="Footer Placeholder 3">
            <a:extLst>
              <a:ext uri="{FF2B5EF4-FFF2-40B4-BE49-F238E27FC236}">
                <a16:creationId xmlns:a16="http://schemas.microsoft.com/office/drawing/2014/main" id="{7FC38F52-4356-45FD-A19E-D27E7AD74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CE1E3-E445-4CC9-9C9D-2DA3386BF475}"/>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269274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EC342-7063-4CE8-8D54-9C9AE97007BD}"/>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3" name="Footer Placeholder 2">
            <a:extLst>
              <a:ext uri="{FF2B5EF4-FFF2-40B4-BE49-F238E27FC236}">
                <a16:creationId xmlns:a16="http://schemas.microsoft.com/office/drawing/2014/main" id="{92B20D85-9119-44EF-AADB-718C5D2B6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EE1E4-EF23-4689-A70A-10272C789010}"/>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32082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BE57-8482-42A7-B009-078362C15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050BC6-251F-43A5-B18E-C037356FD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E6C76D-57B7-41AC-BE2E-A5E0C5E64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48196-CE19-4F35-9C69-F9E705243A51}"/>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6" name="Footer Placeholder 5">
            <a:extLst>
              <a:ext uri="{FF2B5EF4-FFF2-40B4-BE49-F238E27FC236}">
                <a16:creationId xmlns:a16="http://schemas.microsoft.com/office/drawing/2014/main" id="{1C9C95FD-723A-44DF-A30F-3C6E4156B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21B90-8D81-4275-9C29-798CB03D03DF}"/>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93948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3063-4BCE-4741-A1CD-F26B246E3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FCA7C-D415-415C-A878-3CB178FDF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45C14-FC5F-4726-BE59-12D7796E8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314C7-A6A9-4085-854F-B6524AF1DA8F}"/>
              </a:ext>
            </a:extLst>
          </p:cNvPr>
          <p:cNvSpPr>
            <a:spLocks noGrp="1"/>
          </p:cNvSpPr>
          <p:nvPr>
            <p:ph type="dt" sz="half" idx="10"/>
          </p:nvPr>
        </p:nvSpPr>
        <p:spPr/>
        <p:txBody>
          <a:bodyPr/>
          <a:lstStyle/>
          <a:p>
            <a:fld id="{1DD18785-EBBE-4D96-9101-48F1CDBB1DEC}" type="datetimeFigureOut">
              <a:rPr lang="en-US" smtClean="0"/>
              <a:t>5/16/2024</a:t>
            </a:fld>
            <a:endParaRPr lang="en-US"/>
          </a:p>
        </p:txBody>
      </p:sp>
      <p:sp>
        <p:nvSpPr>
          <p:cNvPr id="6" name="Footer Placeholder 5">
            <a:extLst>
              <a:ext uri="{FF2B5EF4-FFF2-40B4-BE49-F238E27FC236}">
                <a16:creationId xmlns:a16="http://schemas.microsoft.com/office/drawing/2014/main" id="{8287A8B5-FA53-464C-BB7B-101A23505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8B0BF-BF2E-4282-A716-C5A16A695625}"/>
              </a:ext>
            </a:extLst>
          </p:cNvPr>
          <p:cNvSpPr>
            <a:spLocks noGrp="1"/>
          </p:cNvSpPr>
          <p:nvPr>
            <p:ph type="sldNum" sz="quarter" idx="12"/>
          </p:nvPr>
        </p:nvSpPr>
        <p:spPr/>
        <p:txBody>
          <a:bodyPr/>
          <a:lstStyle/>
          <a:p>
            <a:fld id="{1C3A4DA9-D890-4222-AF6C-E4D07F6F2604}" type="slidenum">
              <a:rPr lang="en-US" smtClean="0"/>
              <a:t>‹#›</a:t>
            </a:fld>
            <a:endParaRPr lang="en-US"/>
          </a:p>
        </p:txBody>
      </p:sp>
    </p:spTree>
    <p:extLst>
      <p:ext uri="{BB962C8B-B14F-4D97-AF65-F5344CB8AC3E}">
        <p14:creationId xmlns:p14="http://schemas.microsoft.com/office/powerpoint/2010/main" val="169896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0EF29-21F5-4460-B38C-E861793A5A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EC487C-81CB-4467-BBC7-FEC4BF82B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91A79-045B-48D0-81B6-2F8B627A0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18785-EBBE-4D96-9101-48F1CDBB1DEC}" type="datetimeFigureOut">
              <a:rPr lang="en-US" smtClean="0"/>
              <a:t>5/16/2024</a:t>
            </a:fld>
            <a:endParaRPr lang="en-US"/>
          </a:p>
        </p:txBody>
      </p:sp>
      <p:sp>
        <p:nvSpPr>
          <p:cNvPr id="5" name="Footer Placeholder 4">
            <a:extLst>
              <a:ext uri="{FF2B5EF4-FFF2-40B4-BE49-F238E27FC236}">
                <a16:creationId xmlns:a16="http://schemas.microsoft.com/office/drawing/2014/main" id="{5138719B-94AE-436C-A365-B718694E6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61626-4405-4D9E-93BE-EC10C83D2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A4DA9-D890-4222-AF6C-E4D07F6F2604}" type="slidenum">
              <a:rPr lang="en-US" smtClean="0"/>
              <a:t>‹#›</a:t>
            </a:fld>
            <a:endParaRPr lang="en-US"/>
          </a:p>
        </p:txBody>
      </p:sp>
    </p:spTree>
    <p:extLst>
      <p:ext uri="{BB962C8B-B14F-4D97-AF65-F5344CB8AC3E}">
        <p14:creationId xmlns:p14="http://schemas.microsoft.com/office/powerpoint/2010/main" val="219976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274D-DE98-4BB8-BEF8-FDE6E991A683}"/>
              </a:ext>
            </a:extLst>
          </p:cNvPr>
          <p:cNvSpPr>
            <a:spLocks noGrp="1"/>
          </p:cNvSpPr>
          <p:nvPr>
            <p:ph type="ctrTitle"/>
          </p:nvPr>
        </p:nvSpPr>
        <p:spPr/>
        <p:txBody>
          <a:bodyPr/>
          <a:lstStyle/>
          <a:p>
            <a:r>
              <a:rPr lang="en-US" dirty="0"/>
              <a:t>Foreign policy of Pakistan</a:t>
            </a:r>
          </a:p>
        </p:txBody>
      </p:sp>
      <p:sp>
        <p:nvSpPr>
          <p:cNvPr id="3" name="Subtitle 2">
            <a:extLst>
              <a:ext uri="{FF2B5EF4-FFF2-40B4-BE49-F238E27FC236}">
                <a16:creationId xmlns:a16="http://schemas.microsoft.com/office/drawing/2014/main" id="{1865B3BE-472C-48B3-A8F9-3CBC1DF6D8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804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CFCC-6B19-43DC-AADB-73DE393C533E}"/>
              </a:ext>
            </a:extLst>
          </p:cNvPr>
          <p:cNvSpPr>
            <a:spLocks noGrp="1"/>
          </p:cNvSpPr>
          <p:nvPr>
            <p:ph idx="1"/>
          </p:nvPr>
        </p:nvSpPr>
        <p:spPr>
          <a:xfrm>
            <a:off x="838200" y="466928"/>
            <a:ext cx="10515600" cy="5710035"/>
          </a:xfrm>
        </p:spPr>
        <p:txBody>
          <a:bodyPr/>
          <a:lstStyle/>
          <a:p>
            <a:r>
              <a:rPr lang="en-US" dirty="0"/>
              <a:t>8</a:t>
            </a:r>
            <a:r>
              <a:rPr lang="en-US" b="1" u="sng" dirty="0"/>
              <a:t>.an evolving world </a:t>
            </a:r>
            <a:r>
              <a:rPr lang="en-US" b="1" u="sng" dirty="0" err="1"/>
              <a:t>order:multi</a:t>
            </a:r>
            <a:r>
              <a:rPr lang="en-US" dirty="0" err="1"/>
              <a:t>polarity,tradewars,climate</a:t>
            </a:r>
            <a:r>
              <a:rPr lang="en-US" dirty="0"/>
              <a:t> </a:t>
            </a:r>
            <a:r>
              <a:rPr lang="en-US" dirty="0" err="1"/>
              <a:t>change,nationalism,populism,destabilized</a:t>
            </a:r>
            <a:r>
              <a:rPr lang="en-US" dirty="0"/>
              <a:t> world economy.</a:t>
            </a:r>
          </a:p>
          <a:p>
            <a:r>
              <a:rPr lang="en-US" dirty="0"/>
              <a:t>9</a:t>
            </a:r>
            <a:r>
              <a:rPr lang="en-US" b="1" u="sng" dirty="0"/>
              <a:t>.national interest</a:t>
            </a:r>
          </a:p>
          <a:p>
            <a:r>
              <a:rPr lang="en-US" b="1" u="sng" dirty="0"/>
              <a:t>10.sovereignty and security</a:t>
            </a:r>
          </a:p>
          <a:p>
            <a:r>
              <a:rPr lang="en-US" b="1" u="sng" dirty="0"/>
              <a:t>11.technological advancements</a:t>
            </a:r>
          </a:p>
          <a:p>
            <a:r>
              <a:rPr lang="en-US" b="1" u="sng" dirty="0"/>
              <a:t>12.role in world </a:t>
            </a:r>
            <a:r>
              <a:rPr lang="en-US" b="1" u="sng" dirty="0" err="1"/>
              <a:t>organisations</a:t>
            </a:r>
            <a:r>
              <a:rPr lang="en-US" b="1" u="sng" dirty="0"/>
              <a:t>.</a:t>
            </a:r>
            <a:endParaRPr lang="en-US" dirty="0"/>
          </a:p>
        </p:txBody>
      </p:sp>
    </p:spTree>
    <p:extLst>
      <p:ext uri="{BB962C8B-B14F-4D97-AF65-F5344CB8AC3E}">
        <p14:creationId xmlns:p14="http://schemas.microsoft.com/office/powerpoint/2010/main" val="409879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9229-4BB1-4CF0-B270-C007E3977775}"/>
              </a:ext>
            </a:extLst>
          </p:cNvPr>
          <p:cNvSpPr>
            <a:spLocks noGrp="1"/>
          </p:cNvSpPr>
          <p:nvPr>
            <p:ph type="title"/>
          </p:nvPr>
        </p:nvSpPr>
        <p:spPr/>
        <p:txBody>
          <a:bodyPr/>
          <a:lstStyle/>
          <a:p>
            <a:r>
              <a:rPr lang="en-US" dirty="0"/>
              <a:t>Certain important events</a:t>
            </a:r>
          </a:p>
        </p:txBody>
      </p:sp>
      <p:sp>
        <p:nvSpPr>
          <p:cNvPr id="3" name="Content Placeholder 2">
            <a:extLst>
              <a:ext uri="{FF2B5EF4-FFF2-40B4-BE49-F238E27FC236}">
                <a16:creationId xmlns:a16="http://schemas.microsoft.com/office/drawing/2014/main" id="{DF2070E6-B81B-454F-9080-A2A3F4B221C7}"/>
              </a:ext>
            </a:extLst>
          </p:cNvPr>
          <p:cNvSpPr>
            <a:spLocks noGrp="1"/>
          </p:cNvSpPr>
          <p:nvPr>
            <p:ph idx="1"/>
          </p:nvPr>
        </p:nvSpPr>
        <p:spPr>
          <a:xfrm>
            <a:off x="838200" y="1459148"/>
            <a:ext cx="10515600" cy="5398851"/>
          </a:xfrm>
        </p:spPr>
        <p:txBody>
          <a:bodyPr>
            <a:normAutofit fontScale="92500" lnSpcReduction="20000"/>
          </a:bodyPr>
          <a:lstStyle/>
          <a:p>
            <a:r>
              <a:rPr lang="en-US" b="1" u="sng" dirty="0"/>
              <a:t>World war 2</a:t>
            </a:r>
            <a:r>
              <a:rPr lang="en-US" dirty="0"/>
              <a:t>:started in 1939 and ended in 1945 a conflict </a:t>
            </a:r>
            <a:r>
              <a:rPr lang="en-US" dirty="0" err="1"/>
              <a:t>thet</a:t>
            </a:r>
            <a:r>
              <a:rPr lang="en-US" dirty="0"/>
              <a:t> involved virtually every part of the world, the principle belligerents were axis (Germany Italy and japan) against the allies (France&lt;</a:t>
            </a:r>
            <a:r>
              <a:rPr lang="en-US" dirty="0" err="1"/>
              <a:t>britian</a:t>
            </a:r>
            <a:r>
              <a:rPr lang="en-US" dirty="0"/>
              <a:t> and </a:t>
            </a:r>
            <a:r>
              <a:rPr lang="en-US" dirty="0" err="1"/>
              <a:t>usa</a:t>
            </a:r>
            <a:r>
              <a:rPr lang="en-US" dirty="0"/>
              <a:t>),it was basically a continuation of unsolved issues after world war 1, basic causes include the treaty of </a:t>
            </a:r>
            <a:r>
              <a:rPr lang="en-US" dirty="0" err="1"/>
              <a:t>varsailles</a:t>
            </a:r>
            <a:r>
              <a:rPr lang="en-US" dirty="0"/>
              <a:t>(signed by Germany they had to pay financial </a:t>
            </a:r>
            <a:r>
              <a:rPr lang="en-US" dirty="0" err="1"/>
              <a:t>reparations,disarm</a:t>
            </a:r>
            <a:r>
              <a:rPr lang="en-US" dirty="0"/>
              <a:t> ,loose </a:t>
            </a:r>
            <a:r>
              <a:rPr lang="en-US" dirty="0" err="1"/>
              <a:t>territorynd</a:t>
            </a:r>
            <a:r>
              <a:rPr lang="en-US" dirty="0"/>
              <a:t> give up all over seas colonies) economic depression all over the world and rise of Nazism</a:t>
            </a:r>
          </a:p>
          <a:p>
            <a:r>
              <a:rPr lang="en-US" b="1" u="sng" dirty="0" err="1"/>
              <a:t>Unipolarity</a:t>
            </a:r>
            <a:r>
              <a:rPr lang="en-US" dirty="0" err="1"/>
              <a:t>:at</a:t>
            </a:r>
            <a:r>
              <a:rPr lang="en-US" dirty="0"/>
              <a:t> the end of ww2 a new world order emerged where America became the sole super power </a:t>
            </a:r>
          </a:p>
          <a:p>
            <a:r>
              <a:rPr lang="en-US" b="1" dirty="0">
                <a:effectLst>
                  <a:outerShdw blurRad="38100" dist="38100" dir="2700000" algn="tl">
                    <a:srgbClr val="000000">
                      <a:alpha val="43137"/>
                    </a:srgbClr>
                  </a:outerShdw>
                </a:effectLst>
              </a:rPr>
              <a:t>Cold war:1945 :</a:t>
            </a:r>
            <a:r>
              <a:rPr lang="en-US" dirty="0"/>
              <a:t>It started at the foot hold of world war 2, an ongoing rivalry </a:t>
            </a:r>
            <a:r>
              <a:rPr lang="en-US" dirty="0" err="1"/>
              <a:t>beteen</a:t>
            </a:r>
            <a:r>
              <a:rPr lang="en-US" dirty="0"/>
              <a:t> us(western bloc) and soviet union,(eastern bloc)the term was used by George </a:t>
            </a:r>
            <a:r>
              <a:rPr lang="en-US" dirty="0" err="1"/>
              <a:t>orwell</a:t>
            </a:r>
            <a:r>
              <a:rPr lang="en-US" dirty="0"/>
              <a:t> in an </a:t>
            </a:r>
            <a:r>
              <a:rPr lang="en-US" dirty="0" err="1"/>
              <a:t>article,it</a:t>
            </a:r>
            <a:r>
              <a:rPr lang="en-US" dirty="0"/>
              <a:t> was a face off between communism and capitalism blocks were created and smaller countries that just got </a:t>
            </a:r>
            <a:r>
              <a:rPr lang="en-US" dirty="0" err="1"/>
              <a:t>independce</a:t>
            </a:r>
            <a:r>
              <a:rPr lang="en-US" dirty="0"/>
              <a:t> from </a:t>
            </a:r>
            <a:r>
              <a:rPr lang="en-US" dirty="0" err="1"/>
              <a:t>british</a:t>
            </a:r>
            <a:r>
              <a:rPr lang="en-US" dirty="0"/>
              <a:t> colonialism were expected to join the </a:t>
            </a:r>
            <a:r>
              <a:rPr lang="en-US" dirty="0" err="1"/>
              <a:t>either.nato</a:t>
            </a:r>
            <a:r>
              <a:rPr lang="en-US" dirty="0"/>
              <a:t> and </a:t>
            </a:r>
            <a:r>
              <a:rPr lang="en-US" dirty="0" err="1"/>
              <a:t>warsaw</a:t>
            </a:r>
            <a:r>
              <a:rPr lang="en-US" dirty="0"/>
              <a:t> pact were products of the cold </a:t>
            </a:r>
            <a:r>
              <a:rPr lang="en-US" dirty="0" err="1"/>
              <a:t>war,it</a:t>
            </a:r>
            <a:r>
              <a:rPr lang="en-US" dirty="0"/>
              <a:t> ended at disintegration of soviet union negative effects were arms race.</a:t>
            </a:r>
          </a:p>
        </p:txBody>
      </p:sp>
    </p:spTree>
    <p:extLst>
      <p:ext uri="{BB962C8B-B14F-4D97-AF65-F5344CB8AC3E}">
        <p14:creationId xmlns:p14="http://schemas.microsoft.com/office/powerpoint/2010/main" val="192978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013A5-E6B6-4761-B22E-D08DC1C651B1}"/>
              </a:ext>
            </a:extLst>
          </p:cNvPr>
          <p:cNvSpPr>
            <a:spLocks noGrp="1"/>
          </p:cNvSpPr>
          <p:nvPr>
            <p:ph idx="1"/>
          </p:nvPr>
        </p:nvSpPr>
        <p:spPr>
          <a:xfrm>
            <a:off x="838200" y="554477"/>
            <a:ext cx="10515600" cy="5622486"/>
          </a:xfrm>
        </p:spPr>
        <p:txBody>
          <a:bodyPr/>
          <a:lstStyle/>
          <a:p>
            <a:r>
              <a:rPr lang="en-US" b="1" u="sng" dirty="0"/>
              <a:t>Soviet invasion of Afghanistan:1979 --1991</a:t>
            </a:r>
            <a:r>
              <a:rPr lang="en-US" dirty="0"/>
              <a:t>:soviet union intervened in support of afghan communist government in its conflict with anti communist </a:t>
            </a:r>
            <a:r>
              <a:rPr lang="en-US" dirty="0" err="1"/>
              <a:t>gurellis,pro</a:t>
            </a:r>
            <a:r>
              <a:rPr lang="en-US" dirty="0"/>
              <a:t> communist leader ,MOHHAMAD DAUD KHAN when overthrown called in Russian help against the </a:t>
            </a:r>
            <a:r>
              <a:rPr lang="en-US" dirty="0" err="1"/>
              <a:t>userpers.after</a:t>
            </a:r>
            <a:r>
              <a:rPr lang="en-US" dirty="0"/>
              <a:t> 9 years of turbulence the war ended with disintegration of </a:t>
            </a:r>
            <a:r>
              <a:rPr lang="en-US" dirty="0" err="1"/>
              <a:t>ussr,internal</a:t>
            </a:r>
            <a:r>
              <a:rPr lang="en-US" dirty="0"/>
              <a:t> weaknesses lack of accountability and economic stagnation were also factors.</a:t>
            </a:r>
          </a:p>
          <a:p>
            <a:r>
              <a:rPr lang="en-US" b="1" u="sng" dirty="0"/>
              <a:t>Non aligned movement a for</a:t>
            </a:r>
            <a:r>
              <a:rPr lang="en-US" dirty="0"/>
              <a:t>um of 120 countries that was founded in the context of cold war confrontation ,it aimed at furthering the interest of developing countries and protect the world from extreme </a:t>
            </a:r>
            <a:r>
              <a:rPr lang="en-US" dirty="0" err="1"/>
              <a:t>polarization,it</a:t>
            </a:r>
            <a:r>
              <a:rPr lang="en-US" dirty="0"/>
              <a:t> was formed at the juncture where 2 major powers were pulling rest of the world in their </a:t>
            </a:r>
            <a:r>
              <a:rPr lang="en-US" dirty="0" err="1"/>
              <a:t>orbit.the</a:t>
            </a:r>
            <a:r>
              <a:rPr lang="en-US" dirty="0"/>
              <a:t> initiative was of </a:t>
            </a:r>
            <a:r>
              <a:rPr lang="en-US" dirty="0" err="1"/>
              <a:t>yugoslavianpresident</a:t>
            </a:r>
            <a:r>
              <a:rPr lang="en-US" dirty="0"/>
              <a:t> Josip </a:t>
            </a:r>
            <a:r>
              <a:rPr lang="en-US" dirty="0" err="1"/>
              <a:t>broz</a:t>
            </a:r>
            <a:r>
              <a:rPr lang="en-US" dirty="0"/>
              <a:t> </a:t>
            </a:r>
            <a:r>
              <a:rPr lang="en-US" dirty="0" err="1"/>
              <a:t>tito</a:t>
            </a:r>
            <a:r>
              <a:rPr lang="en-US" dirty="0"/>
              <a:t>, Indian pm Nehru Egyptian president </a:t>
            </a:r>
            <a:r>
              <a:rPr lang="en-US" dirty="0" err="1"/>
              <a:t>gamal</a:t>
            </a:r>
            <a:r>
              <a:rPr lang="en-US" dirty="0"/>
              <a:t> </a:t>
            </a:r>
            <a:r>
              <a:rPr lang="en-US" dirty="0" err="1"/>
              <a:t>abdel</a:t>
            </a:r>
            <a:r>
              <a:rPr lang="en-US" dirty="0"/>
              <a:t> </a:t>
            </a:r>
            <a:r>
              <a:rPr lang="en-US" dirty="0" err="1"/>
              <a:t>nassir</a:t>
            </a:r>
            <a:r>
              <a:rPr lang="en-US" dirty="0"/>
              <a:t> it gained traction from 1950 to 1960</a:t>
            </a:r>
            <a:endParaRPr lang="en-US" b="1" u="sng" dirty="0"/>
          </a:p>
          <a:p>
            <a:pPr marL="0" indent="0">
              <a:buNone/>
            </a:pPr>
            <a:endParaRPr lang="en-US" b="1" u="sng" dirty="0"/>
          </a:p>
        </p:txBody>
      </p:sp>
    </p:spTree>
    <p:extLst>
      <p:ext uri="{BB962C8B-B14F-4D97-AF65-F5344CB8AC3E}">
        <p14:creationId xmlns:p14="http://schemas.microsoft.com/office/powerpoint/2010/main" val="386318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23B7-9C9D-4A17-B640-0C6748576132}"/>
              </a:ext>
            </a:extLst>
          </p:cNvPr>
          <p:cNvSpPr>
            <a:spLocks noGrp="1"/>
          </p:cNvSpPr>
          <p:nvPr>
            <p:ph type="title"/>
          </p:nvPr>
        </p:nvSpPr>
        <p:spPr>
          <a:xfrm>
            <a:off x="838200" y="116733"/>
            <a:ext cx="10515600" cy="924127"/>
          </a:xfrm>
        </p:spPr>
        <p:txBody>
          <a:bodyPr/>
          <a:lstStyle/>
          <a:p>
            <a:r>
              <a:rPr lang="en-US" dirty="0"/>
              <a:t>Phases of </a:t>
            </a:r>
            <a:r>
              <a:rPr lang="en-US" dirty="0" err="1"/>
              <a:t>pakistans</a:t>
            </a:r>
            <a:r>
              <a:rPr lang="en-US" dirty="0"/>
              <a:t> foreign policy</a:t>
            </a:r>
          </a:p>
        </p:txBody>
      </p:sp>
      <p:sp>
        <p:nvSpPr>
          <p:cNvPr id="3" name="Content Placeholder 2">
            <a:extLst>
              <a:ext uri="{FF2B5EF4-FFF2-40B4-BE49-F238E27FC236}">
                <a16:creationId xmlns:a16="http://schemas.microsoft.com/office/drawing/2014/main" id="{277A4A9A-8F64-458B-BB34-ED82B7DBF8B2}"/>
              </a:ext>
            </a:extLst>
          </p:cNvPr>
          <p:cNvSpPr>
            <a:spLocks noGrp="1"/>
          </p:cNvSpPr>
          <p:nvPr>
            <p:ph idx="1"/>
          </p:nvPr>
        </p:nvSpPr>
        <p:spPr>
          <a:xfrm>
            <a:off x="838200" y="924127"/>
            <a:ext cx="10515600" cy="6352161"/>
          </a:xfrm>
        </p:spPr>
        <p:txBody>
          <a:bodyPr>
            <a:normAutofit fontScale="92500" lnSpcReduction="10000"/>
          </a:bodyPr>
          <a:lstStyle/>
          <a:p>
            <a:r>
              <a:rPr lang="en-US" dirty="0"/>
              <a:t>1</a:t>
            </a:r>
            <a:r>
              <a:rPr lang="en-US" b="1" u="sng" dirty="0"/>
              <a:t>.1947 –1953:</a:t>
            </a:r>
            <a:r>
              <a:rPr lang="en-US" dirty="0"/>
              <a:t> as per principles of </a:t>
            </a:r>
            <a:r>
              <a:rPr lang="en-US" dirty="0" err="1"/>
              <a:t>quaid</a:t>
            </a:r>
            <a:r>
              <a:rPr lang="en-US" dirty="0"/>
              <a:t> Pakistan aimed at developing friendly relation with the </a:t>
            </a:r>
            <a:r>
              <a:rPr lang="en-US" dirty="0" err="1"/>
              <a:t>states,Indian</a:t>
            </a:r>
            <a:r>
              <a:rPr lang="en-US" dirty="0"/>
              <a:t> in this juncture occupied Kashmir ,it had antagonistic behavior just to roll back </a:t>
            </a:r>
            <a:r>
              <a:rPr lang="en-US" dirty="0" err="1"/>
              <a:t>pakistans</a:t>
            </a:r>
            <a:r>
              <a:rPr lang="en-US" dirty="0"/>
              <a:t> new found </a:t>
            </a:r>
            <a:r>
              <a:rPr lang="en-US" dirty="0" err="1"/>
              <a:t>independence,the</a:t>
            </a:r>
            <a:r>
              <a:rPr lang="en-US" dirty="0"/>
              <a:t> relation were completely and permanently marred.</a:t>
            </a:r>
          </a:p>
          <a:p>
            <a:r>
              <a:rPr lang="en-US" b="1" u="sng" dirty="0"/>
              <a:t>2.1953—1963(joining western pacts):</a:t>
            </a:r>
            <a:r>
              <a:rPr lang="en-US" dirty="0" err="1"/>
              <a:t>pakistan</a:t>
            </a:r>
            <a:r>
              <a:rPr lang="en-US" dirty="0"/>
              <a:t> </a:t>
            </a:r>
            <a:r>
              <a:rPr lang="en-US" dirty="0" err="1"/>
              <a:t>primeminister</a:t>
            </a:r>
            <a:r>
              <a:rPr lang="en-US" dirty="0"/>
              <a:t> LIAQAT ALI KHAN getting invited from </a:t>
            </a:r>
            <a:r>
              <a:rPr lang="en-US" dirty="0" err="1"/>
              <a:t>usa</a:t>
            </a:r>
            <a:r>
              <a:rPr lang="en-US" dirty="0"/>
              <a:t> also </a:t>
            </a:r>
            <a:r>
              <a:rPr lang="en-US" dirty="0" err="1"/>
              <a:t>ussr</a:t>
            </a:r>
            <a:r>
              <a:rPr lang="en-US" dirty="0"/>
              <a:t>  choose to visit </a:t>
            </a:r>
            <a:r>
              <a:rPr lang="en-US" dirty="0" err="1"/>
              <a:t>usa</a:t>
            </a:r>
            <a:endParaRPr lang="en-US" dirty="0"/>
          </a:p>
          <a:p>
            <a:r>
              <a:rPr lang="en-US" dirty="0"/>
              <a:t>It was due to spread of communism and security threat from </a:t>
            </a:r>
            <a:r>
              <a:rPr lang="en-US" dirty="0" err="1"/>
              <a:t>india</a:t>
            </a:r>
            <a:r>
              <a:rPr lang="en-US" dirty="0"/>
              <a:t> and </a:t>
            </a:r>
            <a:r>
              <a:rPr lang="en-US" dirty="0" err="1"/>
              <a:t>ussrs</a:t>
            </a:r>
            <a:r>
              <a:rPr lang="en-US" dirty="0"/>
              <a:t>  ailing economy after world war 2 as it was not in position to support nascent Pakistan neither it could provide sophisticated weaponry this gesture invited the wrath of </a:t>
            </a:r>
            <a:r>
              <a:rPr lang="en-US" dirty="0" err="1"/>
              <a:t>russiand</a:t>
            </a:r>
            <a:r>
              <a:rPr lang="en-US" dirty="0"/>
              <a:t> who aligned with </a:t>
            </a:r>
            <a:r>
              <a:rPr lang="en-US" dirty="0" err="1"/>
              <a:t>india</a:t>
            </a:r>
            <a:r>
              <a:rPr lang="en-US" dirty="0"/>
              <a:t>.</a:t>
            </a:r>
          </a:p>
          <a:p>
            <a:r>
              <a:rPr lang="en-US" dirty="0"/>
              <a:t>Pakistan bagged MUTUAL DEFENCE ASSISTANCE AGREEEMENT in which us agreed to train </a:t>
            </a:r>
            <a:r>
              <a:rPr lang="en-US" dirty="0" err="1"/>
              <a:t>pakistans</a:t>
            </a:r>
            <a:r>
              <a:rPr lang="en-US" dirty="0"/>
              <a:t> military </a:t>
            </a:r>
            <a:r>
              <a:rPr lang="en-US" dirty="0" err="1"/>
              <a:t>personell</a:t>
            </a:r>
            <a:endParaRPr lang="en-US" dirty="0"/>
          </a:p>
          <a:p>
            <a:r>
              <a:rPr lang="en-US" dirty="0"/>
              <a:t>Pakistan joined </a:t>
            </a:r>
            <a:r>
              <a:rPr lang="en-US" dirty="0" err="1"/>
              <a:t>seato</a:t>
            </a:r>
            <a:r>
              <a:rPr lang="en-US" dirty="0"/>
              <a:t> and cento these pacts were aimed at curtailing spread of communism</a:t>
            </a:r>
          </a:p>
          <a:p>
            <a:r>
              <a:rPr lang="en-US" dirty="0"/>
              <a:t>Pakistan bagged massive military and economic aid later us backed off during1965 war u2 </a:t>
            </a:r>
            <a:r>
              <a:rPr lang="en-US" dirty="0" err="1"/>
              <a:t>incidenr</a:t>
            </a:r>
            <a:r>
              <a:rPr lang="en-US" dirty="0"/>
              <a:t> also soured the relations it also placed sanctions on </a:t>
            </a:r>
            <a:r>
              <a:rPr lang="en-US" dirty="0" err="1"/>
              <a:t>pakistan</a:t>
            </a:r>
            <a:endParaRPr lang="en-US" dirty="0"/>
          </a:p>
          <a:p>
            <a:pPr marL="0" indent="0">
              <a:buNone/>
            </a:pPr>
            <a:endParaRPr lang="en-US" dirty="0"/>
          </a:p>
        </p:txBody>
      </p:sp>
    </p:spTree>
    <p:extLst>
      <p:ext uri="{BB962C8B-B14F-4D97-AF65-F5344CB8AC3E}">
        <p14:creationId xmlns:p14="http://schemas.microsoft.com/office/powerpoint/2010/main" val="189741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39B75-B3BC-40F4-AA82-A5AA4A67FDF0}"/>
              </a:ext>
            </a:extLst>
          </p:cNvPr>
          <p:cNvSpPr>
            <a:spLocks noGrp="1"/>
          </p:cNvSpPr>
          <p:nvPr>
            <p:ph idx="1"/>
          </p:nvPr>
        </p:nvSpPr>
        <p:spPr>
          <a:xfrm>
            <a:off x="838200" y="165370"/>
            <a:ext cx="10515600" cy="6011593"/>
          </a:xfrm>
        </p:spPr>
        <p:txBody>
          <a:bodyPr>
            <a:normAutofit fontScale="85000" lnSpcReduction="20000"/>
          </a:bodyPr>
          <a:lstStyle/>
          <a:p>
            <a:r>
              <a:rPr lang="en-US" dirty="0"/>
              <a:t>3.</a:t>
            </a:r>
            <a:r>
              <a:rPr lang="en-US" b="1" u="sng" dirty="0"/>
              <a:t>the changeover(1963--1972):</a:t>
            </a:r>
          </a:p>
          <a:p>
            <a:r>
              <a:rPr lang="en-US" dirty="0"/>
              <a:t>Us offered assistance to </a:t>
            </a:r>
            <a:r>
              <a:rPr lang="en-US" dirty="0" err="1"/>
              <a:t>india</a:t>
            </a:r>
            <a:r>
              <a:rPr lang="en-US" dirty="0"/>
              <a:t> in </a:t>
            </a:r>
            <a:r>
              <a:rPr lang="en-US" dirty="0" err="1"/>
              <a:t>sino</a:t>
            </a:r>
            <a:r>
              <a:rPr lang="en-US" dirty="0"/>
              <a:t> Indian war &lt;soviet union threatened Pakistan due to u2 incident ,under these circumstances Pakistan was forced to </a:t>
            </a:r>
            <a:r>
              <a:rPr lang="en-US" dirty="0" err="1"/>
              <a:t>realighn</a:t>
            </a:r>
            <a:endParaRPr lang="en-US" dirty="0"/>
          </a:p>
          <a:p>
            <a:r>
              <a:rPr lang="en-US" dirty="0"/>
              <a:t>President </a:t>
            </a:r>
            <a:r>
              <a:rPr lang="en-US" dirty="0" err="1"/>
              <a:t>ayub</a:t>
            </a:r>
            <a:r>
              <a:rPr lang="en-US" dirty="0"/>
              <a:t> and pm </a:t>
            </a:r>
            <a:r>
              <a:rPr lang="en-US" dirty="0" err="1"/>
              <a:t>zulfiqar</a:t>
            </a:r>
            <a:r>
              <a:rPr lang="en-US" dirty="0"/>
              <a:t> </a:t>
            </a:r>
            <a:r>
              <a:rPr lang="en-US" dirty="0" err="1"/>
              <a:t>ali</a:t>
            </a:r>
            <a:r>
              <a:rPr lang="en-US" dirty="0"/>
              <a:t> </a:t>
            </a:r>
            <a:r>
              <a:rPr lang="en-US" dirty="0" err="1"/>
              <a:t>bhutto</a:t>
            </a:r>
            <a:r>
              <a:rPr lang="en-US" dirty="0"/>
              <a:t> paid a visit to Moscow despite its hostile attitude in 1965</a:t>
            </a:r>
          </a:p>
          <a:p>
            <a:r>
              <a:rPr lang="en-US" dirty="0"/>
              <a:t>Soviet union mediated the Tashkent declaration in 1965</a:t>
            </a:r>
          </a:p>
          <a:p>
            <a:r>
              <a:rPr lang="en-US" dirty="0"/>
              <a:t>Relations with china rapidly developed it also declared support for Kashmir cause.</a:t>
            </a:r>
          </a:p>
          <a:p>
            <a:r>
              <a:rPr lang="en-US" b="1" u="sng" dirty="0"/>
              <a:t>4.non alignment(1972—1979)</a:t>
            </a:r>
          </a:p>
          <a:p>
            <a:r>
              <a:rPr lang="en-US" dirty="0"/>
              <a:t>Za Bhutto assumed office as president after </a:t>
            </a:r>
            <a:r>
              <a:rPr lang="en-US" dirty="0" err="1"/>
              <a:t>didmemberment</a:t>
            </a:r>
            <a:r>
              <a:rPr lang="en-US" dirty="0"/>
              <a:t> of east Pakistan he launched efforts to restore confidence and </a:t>
            </a:r>
            <a:r>
              <a:rPr lang="en-US" dirty="0" err="1"/>
              <a:t>morale,reorient</a:t>
            </a:r>
            <a:r>
              <a:rPr lang="en-US" dirty="0"/>
              <a:t> failed policies at home and abroad and </a:t>
            </a:r>
            <a:r>
              <a:rPr lang="en-US" dirty="0" err="1"/>
              <a:t>rehabilate</a:t>
            </a:r>
            <a:r>
              <a:rPr lang="en-US" dirty="0"/>
              <a:t> </a:t>
            </a:r>
            <a:r>
              <a:rPr lang="en-US" dirty="0" err="1"/>
              <a:t>pakistans</a:t>
            </a:r>
            <a:r>
              <a:rPr lang="en-US" dirty="0"/>
              <a:t> juncture in world community</a:t>
            </a:r>
          </a:p>
          <a:p>
            <a:r>
              <a:rPr lang="en-US" dirty="0"/>
              <a:t>Left </a:t>
            </a:r>
            <a:r>
              <a:rPr lang="en-US" dirty="0" err="1"/>
              <a:t>ceato</a:t>
            </a:r>
            <a:r>
              <a:rPr lang="en-US" dirty="0"/>
              <a:t> and </a:t>
            </a:r>
            <a:r>
              <a:rPr lang="en-US" dirty="0" err="1"/>
              <a:t>sento</a:t>
            </a:r>
            <a:r>
              <a:rPr lang="en-US" dirty="0"/>
              <a:t> and joined non align movement in 1979</a:t>
            </a:r>
          </a:p>
          <a:p>
            <a:r>
              <a:rPr lang="en-US" dirty="0" err="1"/>
              <a:t>Bhuttu</a:t>
            </a:r>
            <a:r>
              <a:rPr lang="en-US" dirty="0"/>
              <a:t> also tried to maintain relations with </a:t>
            </a:r>
            <a:r>
              <a:rPr lang="en-US" dirty="0" err="1"/>
              <a:t>usa</a:t>
            </a:r>
            <a:r>
              <a:rPr lang="en-US" dirty="0"/>
              <a:t> (president Nixon)</a:t>
            </a:r>
          </a:p>
          <a:p>
            <a:r>
              <a:rPr lang="en-US" dirty="0" err="1"/>
              <a:t>Simla</a:t>
            </a:r>
            <a:r>
              <a:rPr lang="en-US" dirty="0"/>
              <a:t> agreement was </a:t>
            </a:r>
            <a:r>
              <a:rPr lang="en-US" dirty="0" err="1"/>
              <a:t>cocluded</a:t>
            </a:r>
            <a:r>
              <a:rPr lang="en-US" dirty="0"/>
              <a:t> to bring in </a:t>
            </a:r>
            <a:r>
              <a:rPr lang="en-US" dirty="0" err="1"/>
              <a:t>povs</a:t>
            </a:r>
            <a:r>
              <a:rPr lang="en-US" dirty="0"/>
              <a:t> from </a:t>
            </a:r>
            <a:r>
              <a:rPr lang="en-US" dirty="0" err="1"/>
              <a:t>india</a:t>
            </a:r>
            <a:endParaRPr lang="en-US" dirty="0"/>
          </a:p>
          <a:p>
            <a:r>
              <a:rPr lang="en-US" dirty="0"/>
              <a:t>Soviet union provided lavish loans to help </a:t>
            </a:r>
            <a:r>
              <a:rPr lang="en-US" dirty="0" err="1"/>
              <a:t>pakistans</a:t>
            </a:r>
            <a:r>
              <a:rPr lang="en-US" dirty="0"/>
              <a:t> economy</a:t>
            </a:r>
          </a:p>
          <a:p>
            <a:endParaRPr lang="en-US" dirty="0"/>
          </a:p>
        </p:txBody>
      </p:sp>
    </p:spTree>
    <p:extLst>
      <p:ext uri="{BB962C8B-B14F-4D97-AF65-F5344CB8AC3E}">
        <p14:creationId xmlns:p14="http://schemas.microsoft.com/office/powerpoint/2010/main" val="208447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A11AA-AF7E-451C-8B29-4E6BA7F06DD5}"/>
              </a:ext>
            </a:extLst>
          </p:cNvPr>
          <p:cNvSpPr>
            <a:spLocks noGrp="1"/>
          </p:cNvSpPr>
          <p:nvPr>
            <p:ph idx="1"/>
          </p:nvPr>
        </p:nvSpPr>
        <p:spPr>
          <a:xfrm>
            <a:off x="838200" y="136186"/>
            <a:ext cx="10515600" cy="6429983"/>
          </a:xfrm>
        </p:spPr>
        <p:txBody>
          <a:bodyPr/>
          <a:lstStyle/>
          <a:p>
            <a:r>
              <a:rPr lang="en-US" b="1" u="sng" dirty="0"/>
              <a:t>5.pakistans nuclear program</a:t>
            </a:r>
          </a:p>
          <a:p>
            <a:r>
              <a:rPr lang="en-US" dirty="0"/>
              <a:t>In </a:t>
            </a:r>
            <a:r>
              <a:rPr lang="en-US" dirty="0" err="1"/>
              <a:t>responve</a:t>
            </a:r>
            <a:r>
              <a:rPr lang="en-US" dirty="0"/>
              <a:t> to Indian nuclear armament Pakistan developed a nuclear ambition it was reinforced by 1971 chaos in which </a:t>
            </a:r>
            <a:r>
              <a:rPr lang="en-US" dirty="0" err="1"/>
              <a:t>india</a:t>
            </a:r>
            <a:r>
              <a:rPr lang="en-US" dirty="0"/>
              <a:t> had a covert and overt role.</a:t>
            </a:r>
          </a:p>
          <a:p>
            <a:r>
              <a:rPr lang="en-US" dirty="0"/>
              <a:t>This ambition invited us wrath</a:t>
            </a:r>
          </a:p>
          <a:p>
            <a:r>
              <a:rPr lang="en-US" dirty="0"/>
              <a:t>6.</a:t>
            </a:r>
            <a:r>
              <a:rPr lang="en-US" b="1" u="sng" dirty="0"/>
              <a:t>The Afghanistan war (1979—1988)</a:t>
            </a:r>
          </a:p>
          <a:p>
            <a:r>
              <a:rPr lang="en-US" dirty="0"/>
              <a:t>Soviet intervention irked the </a:t>
            </a:r>
            <a:r>
              <a:rPr lang="en-US" dirty="0" err="1"/>
              <a:t>neighbour</a:t>
            </a:r>
            <a:r>
              <a:rPr lang="en-US" dirty="0"/>
              <a:t> Pakistan it felt it would be next in line in soviets plan of action to reach warm waters</a:t>
            </a:r>
          </a:p>
          <a:p>
            <a:r>
              <a:rPr lang="en-US" dirty="0"/>
              <a:t>Pak us relation saw détente against soviet union soviet forces were defeated with the connivance of </a:t>
            </a:r>
            <a:r>
              <a:rPr lang="en-US" dirty="0" err="1"/>
              <a:t>cia</a:t>
            </a:r>
            <a:r>
              <a:rPr lang="en-US" dirty="0"/>
              <a:t> and </a:t>
            </a:r>
            <a:r>
              <a:rPr lang="en-US" dirty="0" err="1"/>
              <a:t>isi</a:t>
            </a:r>
            <a:endParaRPr lang="en-US" dirty="0"/>
          </a:p>
          <a:p>
            <a:r>
              <a:rPr lang="en-US" dirty="0"/>
              <a:t>Pakistan became the largest aid receiver from us after Israel</a:t>
            </a:r>
          </a:p>
          <a:p>
            <a:r>
              <a:rPr lang="en-US" dirty="0"/>
              <a:t>The refugee infiltration effected economy ,</a:t>
            </a:r>
            <a:r>
              <a:rPr lang="en-US" dirty="0" err="1"/>
              <a:t>klashinkov</a:t>
            </a:r>
            <a:r>
              <a:rPr lang="en-US" dirty="0"/>
              <a:t> culture weapon proliferation also extremism.</a:t>
            </a:r>
          </a:p>
        </p:txBody>
      </p:sp>
    </p:spTree>
    <p:extLst>
      <p:ext uri="{BB962C8B-B14F-4D97-AF65-F5344CB8AC3E}">
        <p14:creationId xmlns:p14="http://schemas.microsoft.com/office/powerpoint/2010/main" val="4234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11E09-9E69-4B16-A166-BB802933A26D}"/>
              </a:ext>
            </a:extLst>
          </p:cNvPr>
          <p:cNvSpPr>
            <a:spLocks noGrp="1"/>
          </p:cNvSpPr>
          <p:nvPr>
            <p:ph idx="1"/>
          </p:nvPr>
        </p:nvSpPr>
        <p:spPr>
          <a:xfrm>
            <a:off x="838200" y="379379"/>
            <a:ext cx="10515600" cy="5797584"/>
          </a:xfrm>
        </p:spPr>
        <p:txBody>
          <a:bodyPr>
            <a:normAutofit fontScale="92500" lnSpcReduction="20000"/>
          </a:bodyPr>
          <a:lstStyle/>
          <a:p>
            <a:r>
              <a:rPr lang="en-US" b="1" u="sng" dirty="0"/>
              <a:t>7,post cold war stance(990—2001)</a:t>
            </a:r>
          </a:p>
          <a:p>
            <a:r>
              <a:rPr lang="en-US" dirty="0"/>
              <a:t>Pak us relations nose dived as Pakistan refused to back off from </a:t>
            </a:r>
            <a:r>
              <a:rPr lang="en-US" dirty="0" err="1"/>
              <a:t>nucler</a:t>
            </a:r>
            <a:r>
              <a:rPr lang="en-US" dirty="0"/>
              <a:t> ambition</a:t>
            </a:r>
          </a:p>
          <a:p>
            <a:r>
              <a:rPr lang="en-US" dirty="0"/>
              <a:t>Us applied </a:t>
            </a:r>
            <a:r>
              <a:rPr lang="en-US" dirty="0" err="1"/>
              <a:t>pressler</a:t>
            </a:r>
            <a:r>
              <a:rPr lang="en-US" dirty="0"/>
              <a:t> </a:t>
            </a:r>
            <a:r>
              <a:rPr lang="en-US" dirty="0" err="1"/>
              <a:t>amendmet</a:t>
            </a:r>
            <a:r>
              <a:rPr lang="en-US" dirty="0"/>
              <a:t> and cut off $700 million that was promised to Pakistan</a:t>
            </a:r>
          </a:p>
          <a:p>
            <a:r>
              <a:rPr lang="en-US" dirty="0"/>
              <a:t>It also halted the promised f 16 supply an military equipment</a:t>
            </a:r>
          </a:p>
          <a:p>
            <a:r>
              <a:rPr lang="en-US" dirty="0"/>
              <a:t>Pakistan recognition of Taliban government in 1997 called our more disapproval from western world.</a:t>
            </a:r>
          </a:p>
          <a:p>
            <a:r>
              <a:rPr lang="en-US" dirty="0"/>
              <a:t>8</a:t>
            </a:r>
            <a:r>
              <a:rPr lang="en-US" b="1" u="sng" dirty="0"/>
              <a:t>.9/11 aftermath:</a:t>
            </a:r>
          </a:p>
          <a:p>
            <a:r>
              <a:rPr lang="en-US" dirty="0"/>
              <a:t>E perplexing situation for Pakistan us expected utmost cooperation from Pakistan certain sanctions on Pakistan were also lifted  it was with us or against us Pakistan was stuck between an unstable jingoist </a:t>
            </a:r>
            <a:r>
              <a:rPr lang="en-US" dirty="0" err="1"/>
              <a:t>muslim</a:t>
            </a:r>
            <a:r>
              <a:rPr lang="en-US" dirty="0"/>
              <a:t> neighbor and a revenge hungry superpower.</a:t>
            </a:r>
          </a:p>
          <a:p>
            <a:r>
              <a:rPr lang="en-US" dirty="0"/>
              <a:t>During </a:t>
            </a:r>
            <a:r>
              <a:rPr lang="en-US" dirty="0" err="1"/>
              <a:t>musharrafs</a:t>
            </a:r>
            <a:r>
              <a:rPr lang="en-US" dirty="0"/>
              <a:t> era an olive branch was lent to </a:t>
            </a:r>
            <a:r>
              <a:rPr lang="en-US" dirty="0" err="1"/>
              <a:t>inidia</a:t>
            </a:r>
            <a:r>
              <a:rPr lang="en-US" dirty="0"/>
              <a:t> </a:t>
            </a:r>
          </a:p>
          <a:p>
            <a:r>
              <a:rPr lang="en-US" dirty="0"/>
              <a:t>Soft </a:t>
            </a:r>
            <a:r>
              <a:rPr lang="en-US" dirty="0" err="1"/>
              <a:t>diplomavy</a:t>
            </a:r>
            <a:r>
              <a:rPr lang="en-US" dirty="0"/>
              <a:t> </a:t>
            </a:r>
            <a:r>
              <a:rPr lang="en-US" dirty="0" err="1"/>
              <a:t>wa</a:t>
            </a:r>
            <a:r>
              <a:rPr lang="en-US" dirty="0"/>
              <a:t> utilized to solve Kashmir issue yet </a:t>
            </a:r>
            <a:r>
              <a:rPr lang="en-US" dirty="0" err="1"/>
              <a:t>indias</a:t>
            </a:r>
            <a:r>
              <a:rPr lang="en-US" dirty="0"/>
              <a:t> stern stance </a:t>
            </a:r>
            <a:r>
              <a:rPr lang="en-US" dirty="0" err="1"/>
              <a:t>nd</a:t>
            </a:r>
            <a:r>
              <a:rPr lang="en-US" dirty="0"/>
              <a:t> certain spoilers ruined the efforts.(Indian parliament attack)</a:t>
            </a:r>
          </a:p>
          <a:p>
            <a:endParaRPr lang="en-US" dirty="0"/>
          </a:p>
        </p:txBody>
      </p:sp>
    </p:spTree>
    <p:extLst>
      <p:ext uri="{BB962C8B-B14F-4D97-AF65-F5344CB8AC3E}">
        <p14:creationId xmlns:p14="http://schemas.microsoft.com/office/powerpoint/2010/main" val="279933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253C4-890D-41A4-ABA3-F8D9A68A6941}"/>
              </a:ext>
            </a:extLst>
          </p:cNvPr>
          <p:cNvSpPr>
            <a:spLocks noGrp="1"/>
          </p:cNvSpPr>
          <p:nvPr>
            <p:ph idx="1"/>
          </p:nvPr>
        </p:nvSpPr>
        <p:spPr>
          <a:xfrm>
            <a:off x="330739" y="301556"/>
            <a:ext cx="11478639" cy="6284069"/>
          </a:xfrm>
        </p:spPr>
        <p:txBody>
          <a:bodyPr/>
          <a:lstStyle/>
          <a:p>
            <a:r>
              <a:rPr lang="en-US" dirty="0"/>
              <a:t>9</a:t>
            </a:r>
            <a:r>
              <a:rPr lang="en-US" b="1" u="sng" dirty="0"/>
              <a:t>2008—2013:</a:t>
            </a:r>
          </a:p>
          <a:p>
            <a:r>
              <a:rPr lang="en-US" dirty="0"/>
              <a:t>Pakistan had </a:t>
            </a:r>
            <a:r>
              <a:rPr lang="en-US" dirty="0" err="1"/>
              <a:t>ppps</a:t>
            </a:r>
            <a:r>
              <a:rPr lang="en-US" dirty="0"/>
              <a:t> government the tilt was towards </a:t>
            </a:r>
            <a:r>
              <a:rPr lang="en-US" dirty="0" err="1"/>
              <a:t>usa</a:t>
            </a:r>
            <a:r>
              <a:rPr lang="en-US" dirty="0"/>
              <a:t> however efforts wee being made to keep Russian in the loop as well</a:t>
            </a:r>
          </a:p>
          <a:p>
            <a:r>
              <a:rPr lang="en-US" dirty="0"/>
              <a:t>Pak </a:t>
            </a:r>
            <a:r>
              <a:rPr lang="en-US" dirty="0" err="1"/>
              <a:t>iran</a:t>
            </a:r>
            <a:r>
              <a:rPr lang="en-US" dirty="0"/>
              <a:t> relations also improved the gas pipeline project was signed.</a:t>
            </a:r>
          </a:p>
          <a:p>
            <a:r>
              <a:rPr lang="en-US" dirty="0"/>
              <a:t>10.</a:t>
            </a:r>
            <a:r>
              <a:rPr lang="en-US" b="1" u="sng" dirty="0"/>
              <a:t>2013 onwards:</a:t>
            </a:r>
          </a:p>
          <a:p>
            <a:r>
              <a:rPr lang="en-US" dirty="0" err="1"/>
              <a:t>Pmln</a:t>
            </a:r>
            <a:r>
              <a:rPr lang="en-US" dirty="0"/>
              <a:t> came to power the prime minister Nawaz </a:t>
            </a:r>
            <a:r>
              <a:rPr lang="en-US" dirty="0" err="1"/>
              <a:t>sharif</a:t>
            </a:r>
            <a:r>
              <a:rPr lang="en-US" dirty="0"/>
              <a:t> kept the position of foreign minister to himself</a:t>
            </a:r>
          </a:p>
          <a:p>
            <a:r>
              <a:rPr lang="en-US" dirty="0"/>
              <a:t>The tilt was towards </a:t>
            </a:r>
            <a:r>
              <a:rPr lang="en-US" dirty="0" err="1"/>
              <a:t>usa</a:t>
            </a:r>
            <a:endParaRPr lang="en-US" dirty="0"/>
          </a:p>
          <a:p>
            <a:r>
              <a:rPr lang="en-US" dirty="0"/>
              <a:t>Personal relations were </a:t>
            </a:r>
            <a:r>
              <a:rPr lang="en-US" dirty="0" err="1"/>
              <a:t>preffered</a:t>
            </a:r>
            <a:r>
              <a:rPr lang="en-US" dirty="0"/>
              <a:t> over national interest</a:t>
            </a:r>
          </a:p>
          <a:p>
            <a:r>
              <a:rPr lang="en-US" dirty="0"/>
              <a:t>India was again extended olive branch in the garb of business </a:t>
            </a:r>
          </a:p>
          <a:p>
            <a:endParaRPr lang="en-US" dirty="0"/>
          </a:p>
        </p:txBody>
      </p:sp>
    </p:spTree>
    <p:extLst>
      <p:ext uri="{BB962C8B-B14F-4D97-AF65-F5344CB8AC3E}">
        <p14:creationId xmlns:p14="http://schemas.microsoft.com/office/powerpoint/2010/main" val="282708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3BAF3-5144-4E3F-846C-0263E52D5872}"/>
              </a:ext>
            </a:extLst>
          </p:cNvPr>
          <p:cNvSpPr>
            <a:spLocks noGrp="1"/>
          </p:cNvSpPr>
          <p:nvPr>
            <p:ph idx="1"/>
          </p:nvPr>
        </p:nvSpPr>
        <p:spPr>
          <a:xfrm>
            <a:off x="838200" y="223736"/>
            <a:ext cx="10515600" cy="5953227"/>
          </a:xfrm>
        </p:spPr>
        <p:txBody>
          <a:bodyPr/>
          <a:lstStyle/>
          <a:p>
            <a:r>
              <a:rPr lang="en-US" dirty="0"/>
              <a:t>10.</a:t>
            </a:r>
            <a:r>
              <a:rPr lang="en-US" b="1" u="sng" dirty="0"/>
              <a:t>2019 onwards</a:t>
            </a:r>
          </a:p>
          <a:p>
            <a:r>
              <a:rPr lang="en-US" dirty="0" err="1"/>
              <a:t>Primeminister</a:t>
            </a:r>
            <a:r>
              <a:rPr lang="en-US" dirty="0"/>
              <a:t> Imran khan along with a poised foreign minister </a:t>
            </a:r>
            <a:r>
              <a:rPr lang="en-US" dirty="0" err="1"/>
              <a:t>shahb</a:t>
            </a:r>
            <a:r>
              <a:rPr lang="en-US" dirty="0"/>
              <a:t> Mahmood Qureshi refurbished a vibrant foreign policy</a:t>
            </a:r>
          </a:p>
          <a:p>
            <a:r>
              <a:rPr lang="en-US" dirty="0"/>
              <a:t> a major stance was taken over Kashmir all diplomatic ties were cut off on robbing Kashmir off its special status</a:t>
            </a:r>
          </a:p>
          <a:p>
            <a:r>
              <a:rPr lang="en-US" dirty="0" err="1"/>
              <a:t>Kartarpur</a:t>
            </a:r>
            <a:r>
              <a:rPr lang="en-US" dirty="0"/>
              <a:t> gate way was opened for </a:t>
            </a:r>
            <a:r>
              <a:rPr lang="en-US" dirty="0" err="1"/>
              <a:t>sikh</a:t>
            </a:r>
            <a:r>
              <a:rPr lang="en-US" dirty="0"/>
              <a:t> pilgrims to manage relations with </a:t>
            </a:r>
            <a:r>
              <a:rPr lang="en-US" dirty="0" err="1"/>
              <a:t>india</a:t>
            </a:r>
            <a:endParaRPr lang="en-US" dirty="0"/>
          </a:p>
          <a:p>
            <a:r>
              <a:rPr lang="en-US" dirty="0"/>
              <a:t>Ties with Islamic world were diversified</a:t>
            </a:r>
          </a:p>
          <a:p>
            <a:r>
              <a:rPr lang="en-US" dirty="0"/>
              <a:t>Russia was given due importance</a:t>
            </a:r>
          </a:p>
          <a:p>
            <a:r>
              <a:rPr lang="en-US" dirty="0"/>
              <a:t>Paid the price of aspiring for an independent foreign policy that would suit the national interest</a:t>
            </a:r>
          </a:p>
        </p:txBody>
      </p:sp>
    </p:spTree>
    <p:extLst>
      <p:ext uri="{BB962C8B-B14F-4D97-AF65-F5344CB8AC3E}">
        <p14:creationId xmlns:p14="http://schemas.microsoft.com/office/powerpoint/2010/main" val="235865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0AB-7992-4B61-A159-BAF2E619F7EA}"/>
              </a:ext>
            </a:extLst>
          </p:cNvPr>
          <p:cNvSpPr>
            <a:spLocks noGrp="1"/>
          </p:cNvSpPr>
          <p:nvPr>
            <p:ph type="title"/>
          </p:nvPr>
        </p:nvSpPr>
        <p:spPr/>
        <p:txBody>
          <a:bodyPr/>
          <a:lstStyle/>
          <a:p>
            <a:r>
              <a:rPr lang="en-US" dirty="0"/>
              <a:t>What is a foreign policy</a:t>
            </a:r>
          </a:p>
        </p:txBody>
      </p:sp>
      <p:sp>
        <p:nvSpPr>
          <p:cNvPr id="3" name="Content Placeholder 2">
            <a:extLst>
              <a:ext uri="{FF2B5EF4-FFF2-40B4-BE49-F238E27FC236}">
                <a16:creationId xmlns:a16="http://schemas.microsoft.com/office/drawing/2014/main" id="{834A069E-F385-437A-948C-7168106570A1}"/>
              </a:ext>
            </a:extLst>
          </p:cNvPr>
          <p:cNvSpPr>
            <a:spLocks noGrp="1"/>
          </p:cNvSpPr>
          <p:nvPr>
            <p:ph idx="1"/>
          </p:nvPr>
        </p:nvSpPr>
        <p:spPr/>
        <p:txBody>
          <a:bodyPr>
            <a:normAutofit fontScale="92500" lnSpcReduction="10000"/>
          </a:bodyPr>
          <a:lstStyle/>
          <a:p>
            <a:r>
              <a:rPr lang="en-US" dirty="0"/>
              <a:t>It is defined as a policy managing connections and associations amongst sovereign states</a:t>
            </a:r>
          </a:p>
          <a:p>
            <a:r>
              <a:rPr lang="en-US" dirty="0"/>
              <a:t>Those general principles by which state governs its reaction in the international arena</a:t>
            </a:r>
          </a:p>
          <a:p>
            <a:r>
              <a:rPr lang="en-US" dirty="0"/>
              <a:t>Hubert </a:t>
            </a:r>
            <a:r>
              <a:rPr lang="en-US" dirty="0" err="1"/>
              <a:t>huphrey</a:t>
            </a:r>
            <a:r>
              <a:rPr lang="en-US" dirty="0"/>
              <a:t> </a:t>
            </a:r>
            <a:r>
              <a:rPr lang="en-US" dirty="0" err="1"/>
              <a:t>said:it’s</a:t>
            </a:r>
            <a:r>
              <a:rPr lang="en-US" dirty="0"/>
              <a:t> a domestic policy with its hat on.</a:t>
            </a:r>
          </a:p>
          <a:p>
            <a:r>
              <a:rPr lang="en-US" dirty="0"/>
              <a:t>Set of guiding principles that lets a state steer smoothly in the ocean of sovereign state</a:t>
            </a:r>
          </a:p>
          <a:p>
            <a:r>
              <a:rPr lang="en-US" dirty="0"/>
              <a:t>A compatible stand point taken by state while dealing with other nation</a:t>
            </a:r>
          </a:p>
          <a:p>
            <a:r>
              <a:rPr lang="en-US" dirty="0"/>
              <a:t>Every state needs a concrete foreign policy determined keeping in mind the internal as well as external factors</a:t>
            </a:r>
          </a:p>
          <a:p>
            <a:r>
              <a:rPr lang="en-US" dirty="0" err="1"/>
              <a:t>Jf</a:t>
            </a:r>
            <a:r>
              <a:rPr lang="en-US" dirty="0"/>
              <a:t> </a:t>
            </a:r>
            <a:r>
              <a:rPr lang="en-US" dirty="0" err="1"/>
              <a:t>Kennedy:domestic</a:t>
            </a:r>
            <a:r>
              <a:rPr lang="en-US" dirty="0"/>
              <a:t> policy can defeat us ,foreign policy can kill us.</a:t>
            </a:r>
          </a:p>
        </p:txBody>
      </p:sp>
    </p:spTree>
    <p:extLst>
      <p:ext uri="{BB962C8B-B14F-4D97-AF65-F5344CB8AC3E}">
        <p14:creationId xmlns:p14="http://schemas.microsoft.com/office/powerpoint/2010/main" val="137699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3D04-25C0-4766-A0FE-4A03CABD5B8B}"/>
              </a:ext>
            </a:extLst>
          </p:cNvPr>
          <p:cNvSpPr>
            <a:spLocks noGrp="1"/>
          </p:cNvSpPr>
          <p:nvPr>
            <p:ph type="title"/>
          </p:nvPr>
        </p:nvSpPr>
        <p:spPr/>
        <p:txBody>
          <a:bodyPr/>
          <a:lstStyle/>
          <a:p>
            <a:r>
              <a:rPr lang="en-US" dirty="0"/>
              <a:t>Guiding principles of </a:t>
            </a:r>
            <a:r>
              <a:rPr lang="en-US" dirty="0" err="1"/>
              <a:t>Pakistans</a:t>
            </a:r>
            <a:r>
              <a:rPr lang="en-US" dirty="0"/>
              <a:t> foreign policy</a:t>
            </a:r>
          </a:p>
        </p:txBody>
      </p:sp>
      <p:sp>
        <p:nvSpPr>
          <p:cNvPr id="3" name="Content Placeholder 2">
            <a:extLst>
              <a:ext uri="{FF2B5EF4-FFF2-40B4-BE49-F238E27FC236}">
                <a16:creationId xmlns:a16="http://schemas.microsoft.com/office/drawing/2014/main" id="{66DDEFB6-0E35-4148-9276-2F1DEE4DD291}"/>
              </a:ext>
            </a:extLst>
          </p:cNvPr>
          <p:cNvSpPr>
            <a:spLocks noGrp="1"/>
          </p:cNvSpPr>
          <p:nvPr>
            <p:ph idx="1"/>
          </p:nvPr>
        </p:nvSpPr>
        <p:spPr/>
        <p:txBody>
          <a:bodyPr/>
          <a:lstStyle/>
          <a:p>
            <a:r>
              <a:rPr lang="en-US" dirty="0"/>
              <a:t>Based on countries Islamic </a:t>
            </a:r>
            <a:r>
              <a:rPr lang="en-US" dirty="0" err="1"/>
              <a:t>ideology,cultural</a:t>
            </a:r>
            <a:r>
              <a:rPr lang="en-US" dirty="0"/>
              <a:t> heritage and historical background</a:t>
            </a:r>
          </a:p>
          <a:p>
            <a:r>
              <a:rPr lang="en-US" dirty="0"/>
              <a:t>An Islamic and non aligned country Pakistan upholds Islamic principles</a:t>
            </a:r>
          </a:p>
          <a:p>
            <a:r>
              <a:rPr lang="en-US" dirty="0"/>
              <a:t>Respect for sovereignty independence and territorial integrity of states </a:t>
            </a:r>
          </a:p>
          <a:p>
            <a:r>
              <a:rPr lang="en-US" dirty="0"/>
              <a:t>Non use of </a:t>
            </a:r>
            <a:r>
              <a:rPr lang="en-US" dirty="0" err="1"/>
              <a:t>force,peacefull</a:t>
            </a:r>
            <a:r>
              <a:rPr lang="en-US" dirty="0"/>
              <a:t> coexistence amicable collaboration for mutual gains.</a:t>
            </a:r>
          </a:p>
          <a:p>
            <a:r>
              <a:rPr lang="en-US" dirty="0"/>
              <a:t>Respect for un charter and promotion of world peace</a:t>
            </a:r>
          </a:p>
        </p:txBody>
      </p:sp>
    </p:spTree>
    <p:extLst>
      <p:ext uri="{BB962C8B-B14F-4D97-AF65-F5344CB8AC3E}">
        <p14:creationId xmlns:p14="http://schemas.microsoft.com/office/powerpoint/2010/main" val="85899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1E1A-46F8-413D-BE3A-47075CBFB075}"/>
              </a:ext>
            </a:extLst>
          </p:cNvPr>
          <p:cNvSpPr>
            <a:spLocks noGrp="1"/>
          </p:cNvSpPr>
          <p:nvPr>
            <p:ph type="title"/>
          </p:nvPr>
        </p:nvSpPr>
        <p:spPr/>
        <p:txBody>
          <a:bodyPr/>
          <a:lstStyle/>
          <a:p>
            <a:r>
              <a:rPr lang="en-US" dirty="0"/>
              <a:t>Quaid e </a:t>
            </a:r>
            <a:r>
              <a:rPr lang="en-US" dirty="0" err="1"/>
              <a:t>azams</a:t>
            </a:r>
            <a:r>
              <a:rPr lang="en-US" dirty="0"/>
              <a:t> vision of </a:t>
            </a:r>
            <a:r>
              <a:rPr lang="en-US" dirty="0" err="1"/>
              <a:t>pakistans</a:t>
            </a:r>
            <a:r>
              <a:rPr lang="en-US" dirty="0"/>
              <a:t> foreign policy</a:t>
            </a:r>
          </a:p>
        </p:txBody>
      </p:sp>
      <p:sp>
        <p:nvSpPr>
          <p:cNvPr id="3" name="Content Placeholder 2">
            <a:extLst>
              <a:ext uri="{FF2B5EF4-FFF2-40B4-BE49-F238E27FC236}">
                <a16:creationId xmlns:a16="http://schemas.microsoft.com/office/drawing/2014/main" id="{57248330-E94C-49CD-B275-44E559C006EC}"/>
              </a:ext>
            </a:extLst>
          </p:cNvPr>
          <p:cNvSpPr>
            <a:spLocks noGrp="1"/>
          </p:cNvSpPr>
          <p:nvPr>
            <p:ph idx="1"/>
          </p:nvPr>
        </p:nvSpPr>
        <p:spPr/>
        <p:txBody>
          <a:bodyPr/>
          <a:lstStyle/>
          <a:p>
            <a:r>
              <a:rPr lang="en-US" dirty="0"/>
              <a:t>Quaid lived for one year after independence in this short period of time he described the major objectives of foreign policy and stated.</a:t>
            </a:r>
          </a:p>
          <a:p>
            <a:r>
              <a:rPr lang="en-US" b="1" i="1" dirty="0"/>
              <a:t>Our foreign policy </a:t>
            </a:r>
            <a:r>
              <a:rPr lang="en-US" b="1" i="1" dirty="0" err="1"/>
              <a:t>wil</a:t>
            </a:r>
            <a:r>
              <a:rPr lang="en-US" b="1" i="1" dirty="0"/>
              <a:t> be of friendship with all irrespective of </a:t>
            </a:r>
            <a:r>
              <a:rPr lang="en-US" b="1" i="1" dirty="0" err="1"/>
              <a:t>colour</a:t>
            </a:r>
            <a:r>
              <a:rPr lang="en-US" b="1" i="1" dirty="0"/>
              <a:t> creed or religion, we do not cherish aggressive designs against any country or nation there lies </a:t>
            </a:r>
            <a:r>
              <a:rPr lang="en-US" b="1" i="1" dirty="0" err="1"/>
              <a:t>infront</a:t>
            </a:r>
            <a:r>
              <a:rPr lang="en-US" b="1" i="1" dirty="0"/>
              <a:t> of us a new chapter and it will be our endeavor to create and maintain good will and friendship with Briton and our neighbor Hindustan along with other sisterly nations </a:t>
            </a:r>
            <a:r>
              <a:rPr lang="en-US" b="1" i="1" dirty="0" err="1"/>
              <a:t>toothat</a:t>
            </a:r>
            <a:r>
              <a:rPr lang="en-US" b="1" i="1" dirty="0"/>
              <a:t> we together make our greatest contribution for the peace and prosperity of human kind</a:t>
            </a:r>
          </a:p>
        </p:txBody>
      </p:sp>
    </p:spTree>
    <p:extLst>
      <p:ext uri="{BB962C8B-B14F-4D97-AF65-F5344CB8AC3E}">
        <p14:creationId xmlns:p14="http://schemas.microsoft.com/office/powerpoint/2010/main" val="427563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3832DB7-C9BF-4BF1-9632-01BA0444D66F}"/>
              </a:ext>
            </a:extLst>
          </p:cNvPr>
          <p:cNvPicPr>
            <a:picLocks noGrp="1" noChangeAspect="1"/>
          </p:cNvPicPr>
          <p:nvPr>
            <p:ph idx="1"/>
          </p:nvPr>
        </p:nvPicPr>
        <p:blipFill>
          <a:blip r:embed="rId2"/>
          <a:stretch>
            <a:fillRect/>
          </a:stretch>
        </p:blipFill>
        <p:spPr>
          <a:xfrm>
            <a:off x="710119" y="447472"/>
            <a:ext cx="10758792" cy="6478622"/>
          </a:xfrm>
          <a:prstGeom prst="rect">
            <a:avLst/>
          </a:prstGeom>
        </p:spPr>
      </p:pic>
    </p:spTree>
    <p:extLst>
      <p:ext uri="{BB962C8B-B14F-4D97-AF65-F5344CB8AC3E}">
        <p14:creationId xmlns:p14="http://schemas.microsoft.com/office/powerpoint/2010/main" val="172290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8D4BE0-4B6E-4BF8-BB16-50D40CD31EEF}"/>
              </a:ext>
            </a:extLst>
          </p:cNvPr>
          <p:cNvPicPr>
            <a:picLocks noGrp="1" noChangeAspect="1"/>
          </p:cNvPicPr>
          <p:nvPr>
            <p:ph idx="1"/>
          </p:nvPr>
        </p:nvPicPr>
        <p:blipFill>
          <a:blip r:embed="rId2"/>
          <a:stretch>
            <a:fillRect/>
          </a:stretch>
        </p:blipFill>
        <p:spPr>
          <a:xfrm>
            <a:off x="719847" y="330740"/>
            <a:ext cx="10525327" cy="6332707"/>
          </a:xfrm>
          <a:prstGeom prst="rect">
            <a:avLst/>
          </a:prstGeom>
        </p:spPr>
      </p:pic>
    </p:spTree>
    <p:extLst>
      <p:ext uri="{BB962C8B-B14F-4D97-AF65-F5344CB8AC3E}">
        <p14:creationId xmlns:p14="http://schemas.microsoft.com/office/powerpoint/2010/main" val="402513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A3B7-72C2-4C03-A8E8-708EDCA75194}"/>
              </a:ext>
            </a:extLst>
          </p:cNvPr>
          <p:cNvSpPr>
            <a:spLocks noGrp="1"/>
          </p:cNvSpPr>
          <p:nvPr>
            <p:ph type="title"/>
          </p:nvPr>
        </p:nvSpPr>
        <p:spPr/>
        <p:txBody>
          <a:bodyPr/>
          <a:lstStyle/>
          <a:p>
            <a:r>
              <a:rPr lang="en-US" dirty="0"/>
              <a:t>Determinants of Pakistan foreign policy</a:t>
            </a:r>
          </a:p>
        </p:txBody>
      </p:sp>
      <p:sp>
        <p:nvSpPr>
          <p:cNvPr id="3" name="Content Placeholder 2">
            <a:extLst>
              <a:ext uri="{FF2B5EF4-FFF2-40B4-BE49-F238E27FC236}">
                <a16:creationId xmlns:a16="http://schemas.microsoft.com/office/drawing/2014/main" id="{554D72F0-ED0F-4453-B074-9864AB58E4A9}"/>
              </a:ext>
            </a:extLst>
          </p:cNvPr>
          <p:cNvSpPr>
            <a:spLocks noGrp="1"/>
          </p:cNvSpPr>
          <p:nvPr>
            <p:ph idx="1"/>
          </p:nvPr>
        </p:nvSpPr>
        <p:spPr/>
        <p:txBody>
          <a:bodyPr/>
          <a:lstStyle/>
          <a:p>
            <a:r>
              <a:rPr lang="en-US" dirty="0"/>
              <a:t>Foreign policy of Pakistan is </a:t>
            </a:r>
            <a:r>
              <a:rPr lang="en-US" dirty="0" err="1"/>
              <a:t>extention</a:t>
            </a:r>
            <a:r>
              <a:rPr lang="en-US" dirty="0"/>
              <a:t> of its domestic </a:t>
            </a:r>
            <a:r>
              <a:rPr lang="en-US" dirty="0" err="1"/>
              <a:t>consideration.the</a:t>
            </a:r>
            <a:r>
              <a:rPr lang="en-US" dirty="0"/>
              <a:t> amalgamation of domestic as well as international determinants account for a comprehensive foreign policy:</a:t>
            </a:r>
          </a:p>
          <a:p>
            <a:r>
              <a:rPr lang="en-US" dirty="0"/>
              <a:t>1.</a:t>
            </a:r>
            <a:r>
              <a:rPr lang="en-US" b="1" u="sng" dirty="0"/>
              <a:t>ideological </a:t>
            </a:r>
            <a:r>
              <a:rPr lang="en-US" b="1" u="sng" dirty="0" err="1"/>
              <a:t>obligation:</a:t>
            </a:r>
            <a:r>
              <a:rPr lang="en-US" dirty="0" err="1"/>
              <a:t>Islamic</a:t>
            </a:r>
            <a:r>
              <a:rPr lang="en-US" dirty="0"/>
              <a:t> ideology is the bedrock of </a:t>
            </a:r>
            <a:r>
              <a:rPr lang="en-US" dirty="0" err="1"/>
              <a:t>pakistans</a:t>
            </a:r>
            <a:r>
              <a:rPr lang="en-US" dirty="0"/>
              <a:t> FP since it was created to meet the </a:t>
            </a:r>
            <a:r>
              <a:rPr lang="en-US" dirty="0" err="1"/>
              <a:t>irrestible</a:t>
            </a:r>
            <a:r>
              <a:rPr lang="en-US" dirty="0"/>
              <a:t> urge the need to practice </a:t>
            </a:r>
            <a:r>
              <a:rPr lang="en-US" dirty="0" err="1"/>
              <a:t>islam</a:t>
            </a:r>
            <a:r>
              <a:rPr lang="en-US" dirty="0"/>
              <a:t> freely as well s 85% of </a:t>
            </a:r>
            <a:r>
              <a:rPr lang="en-US" dirty="0" err="1"/>
              <a:t>pakistans</a:t>
            </a:r>
            <a:r>
              <a:rPr lang="en-US" dirty="0"/>
              <a:t> population is </a:t>
            </a:r>
            <a:r>
              <a:rPr lang="en-US" dirty="0" err="1"/>
              <a:t>muslim</a:t>
            </a:r>
            <a:r>
              <a:rPr lang="en-US" dirty="0"/>
              <a:t>.</a:t>
            </a:r>
          </a:p>
          <a:p>
            <a:pPr marL="0" indent="0">
              <a:buNone/>
            </a:pPr>
            <a:r>
              <a:rPr lang="en-US" b="1" u="sng" dirty="0"/>
              <a:t>First pm Liaqat </a:t>
            </a:r>
            <a:r>
              <a:rPr lang="en-US" b="1" u="sng" dirty="0" err="1"/>
              <a:t>ali</a:t>
            </a:r>
            <a:r>
              <a:rPr lang="en-US" b="1" u="sng" dirty="0"/>
              <a:t> khan </a:t>
            </a:r>
            <a:r>
              <a:rPr lang="en-US" b="1" u="sng" dirty="0" err="1"/>
              <a:t>said:</a:t>
            </a:r>
            <a:r>
              <a:rPr lang="en-US" b="1" dirty="0" err="1"/>
              <a:t>Pakistan</a:t>
            </a:r>
            <a:r>
              <a:rPr lang="en-US" b="1" dirty="0"/>
              <a:t> came into being as a result of the urge felt by </a:t>
            </a:r>
            <a:r>
              <a:rPr lang="en-US" b="1" dirty="0" err="1"/>
              <a:t>muslims</a:t>
            </a:r>
            <a:r>
              <a:rPr lang="en-US" b="1" dirty="0"/>
              <a:t> of the subcontinent to secure territory however limited where Islamic ideology and the </a:t>
            </a:r>
            <a:r>
              <a:rPr lang="en-US" b="1" dirty="0" err="1"/>
              <a:t>wayof</a:t>
            </a:r>
            <a:r>
              <a:rPr lang="en-US" b="1" dirty="0"/>
              <a:t> life could be practiced and demonstrated to the world.</a:t>
            </a:r>
            <a:endParaRPr lang="en-US" b="1" u="sng" dirty="0"/>
          </a:p>
        </p:txBody>
      </p:sp>
    </p:spTree>
    <p:extLst>
      <p:ext uri="{BB962C8B-B14F-4D97-AF65-F5344CB8AC3E}">
        <p14:creationId xmlns:p14="http://schemas.microsoft.com/office/powerpoint/2010/main" val="146706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47220-0700-477A-8B09-090808418402}"/>
              </a:ext>
            </a:extLst>
          </p:cNvPr>
          <p:cNvSpPr>
            <a:spLocks noGrp="1"/>
          </p:cNvSpPr>
          <p:nvPr>
            <p:ph idx="1"/>
          </p:nvPr>
        </p:nvSpPr>
        <p:spPr>
          <a:xfrm>
            <a:off x="865762" y="544749"/>
            <a:ext cx="10488038" cy="5632214"/>
          </a:xfrm>
        </p:spPr>
        <p:txBody>
          <a:bodyPr>
            <a:normAutofit fontScale="92500" lnSpcReduction="20000"/>
          </a:bodyPr>
          <a:lstStyle/>
          <a:p>
            <a:r>
              <a:rPr lang="en-US" dirty="0"/>
              <a:t>2.</a:t>
            </a:r>
            <a:r>
              <a:rPr lang="en-US" b="1" u="sng" dirty="0"/>
              <a:t>Geographical </a:t>
            </a:r>
            <a:r>
              <a:rPr lang="en-US" b="1" u="sng" dirty="0" err="1"/>
              <a:t>location:</a:t>
            </a:r>
            <a:r>
              <a:rPr lang="en-US" dirty="0" err="1"/>
              <a:t>Napolean</a:t>
            </a:r>
            <a:r>
              <a:rPr lang="en-US" dirty="0"/>
              <a:t> said foreign policy of a country is determined by its </a:t>
            </a:r>
            <a:r>
              <a:rPr lang="en-US" dirty="0" err="1"/>
              <a:t>geography,and</a:t>
            </a:r>
            <a:r>
              <a:rPr lang="en-US" dirty="0"/>
              <a:t> the FP of Pakistan particularly ends and </a:t>
            </a:r>
            <a:r>
              <a:rPr lang="en-US" dirty="0" err="1"/>
              <a:t>begind</a:t>
            </a:r>
            <a:r>
              <a:rPr lang="en-US" dirty="0"/>
              <a:t> at the Indian </a:t>
            </a:r>
            <a:r>
              <a:rPr lang="en-US" dirty="0" err="1"/>
              <a:t>border,roughly</a:t>
            </a:r>
            <a:r>
              <a:rPr lang="en-US" dirty="0"/>
              <a:t> half of the border coincide </a:t>
            </a:r>
            <a:r>
              <a:rPr lang="en-US" dirty="0" err="1"/>
              <a:t>eith</a:t>
            </a:r>
            <a:r>
              <a:rPr lang="en-US" dirty="0"/>
              <a:t> </a:t>
            </a:r>
            <a:r>
              <a:rPr lang="en-US" dirty="0" err="1"/>
              <a:t>india</a:t>
            </a:r>
            <a:r>
              <a:rPr lang="en-US" dirty="0"/>
              <a:t> one third with Afghanistan one sixth with </a:t>
            </a:r>
            <a:r>
              <a:rPr lang="en-US" dirty="0" err="1"/>
              <a:t>iran</a:t>
            </a:r>
            <a:r>
              <a:rPr lang="en-US" dirty="0"/>
              <a:t> and a small strip with china</a:t>
            </a:r>
          </a:p>
          <a:p>
            <a:r>
              <a:rPr lang="en-US" dirty="0" err="1"/>
              <a:t>russia</a:t>
            </a:r>
            <a:r>
              <a:rPr lang="en-US" dirty="0"/>
              <a:t> is in close proximity through </a:t>
            </a:r>
            <a:r>
              <a:rPr lang="en-US" dirty="0" err="1"/>
              <a:t>Tajikistan,Pakistan</a:t>
            </a:r>
            <a:r>
              <a:rPr lang="en-US" dirty="0"/>
              <a:t> is gate way to middle east and mineral rich central Asian nations</a:t>
            </a:r>
          </a:p>
          <a:p>
            <a:r>
              <a:rPr lang="en-US" dirty="0"/>
              <a:t>Borders with </a:t>
            </a:r>
            <a:r>
              <a:rPr lang="en-US" dirty="0" err="1"/>
              <a:t>india</a:t>
            </a:r>
            <a:r>
              <a:rPr lang="en-US" dirty="0"/>
              <a:t> are dominated by </a:t>
            </a:r>
            <a:r>
              <a:rPr lang="en-US" dirty="0" err="1"/>
              <a:t>fer</a:t>
            </a:r>
            <a:r>
              <a:rPr lang="en-US" dirty="0"/>
              <a:t> of aggression Pakistan is a neighbor to two emerging south Asian giants china and Russia </a:t>
            </a:r>
          </a:p>
          <a:p>
            <a:r>
              <a:rPr lang="en-US" dirty="0"/>
              <a:t>Climate topography and energy resources are also taken into account</a:t>
            </a:r>
          </a:p>
          <a:p>
            <a:r>
              <a:rPr lang="en-US" b="1" u="sng" dirty="0"/>
              <a:t>3.a hostile </a:t>
            </a:r>
            <a:r>
              <a:rPr lang="en-US" b="1" u="sng" dirty="0" err="1"/>
              <a:t>neighbor:</a:t>
            </a:r>
            <a:r>
              <a:rPr lang="en-US" dirty="0" err="1"/>
              <a:t>Pakistan</a:t>
            </a:r>
            <a:r>
              <a:rPr lang="en-US" dirty="0"/>
              <a:t> inherited a hostile neighbor </a:t>
            </a:r>
            <a:r>
              <a:rPr lang="en-US" dirty="0" err="1"/>
              <a:t>thatconsidered</a:t>
            </a:r>
            <a:r>
              <a:rPr lang="en-US" dirty="0"/>
              <a:t> Pakistan as an invalid state.it expected roll back of </a:t>
            </a:r>
            <a:r>
              <a:rPr lang="en-US" dirty="0" err="1"/>
              <a:t>independence,since</a:t>
            </a:r>
            <a:r>
              <a:rPr lang="en-US" dirty="0"/>
              <a:t> then </a:t>
            </a:r>
            <a:r>
              <a:rPr lang="en-US" dirty="0" err="1"/>
              <a:t>pakistans</a:t>
            </a:r>
            <a:r>
              <a:rPr lang="en-US" dirty="0"/>
              <a:t> has faced wars infiltrations machinations cyberwars hybrid warfare and full fledge wars</a:t>
            </a:r>
          </a:p>
          <a:p>
            <a:r>
              <a:rPr lang="en-US" b="1" u="sng" dirty="0"/>
              <a:t>4.Kashmir the jugular vein of </a:t>
            </a:r>
            <a:r>
              <a:rPr lang="en-US" b="1" u="sng" dirty="0" err="1"/>
              <a:t>Pakistan:</a:t>
            </a:r>
            <a:r>
              <a:rPr lang="en-US" dirty="0" err="1"/>
              <a:t>liberation</a:t>
            </a:r>
            <a:r>
              <a:rPr lang="en-US" dirty="0"/>
              <a:t> and right of self determination of Kashmiri brethren remained the top </a:t>
            </a:r>
            <a:r>
              <a:rPr lang="en-US" dirty="0" err="1"/>
              <a:t>priority.every</a:t>
            </a:r>
            <a:r>
              <a:rPr lang="en-US" dirty="0"/>
              <a:t> war with </a:t>
            </a:r>
            <a:r>
              <a:rPr lang="en-US" dirty="0" err="1"/>
              <a:t>india</a:t>
            </a:r>
            <a:r>
              <a:rPr lang="en-US" dirty="0"/>
              <a:t> had Kashmir as a reason</a:t>
            </a:r>
            <a:endParaRPr lang="en-US" b="1" u="sng" dirty="0"/>
          </a:p>
        </p:txBody>
      </p:sp>
    </p:spTree>
    <p:extLst>
      <p:ext uri="{BB962C8B-B14F-4D97-AF65-F5344CB8AC3E}">
        <p14:creationId xmlns:p14="http://schemas.microsoft.com/office/powerpoint/2010/main" val="268634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7479B-1D59-4130-8500-0DE3C4810411}"/>
              </a:ext>
            </a:extLst>
          </p:cNvPr>
          <p:cNvSpPr>
            <a:spLocks noGrp="1"/>
          </p:cNvSpPr>
          <p:nvPr>
            <p:ph idx="1"/>
          </p:nvPr>
        </p:nvSpPr>
        <p:spPr>
          <a:xfrm>
            <a:off x="838200" y="573932"/>
            <a:ext cx="10515600" cy="5603031"/>
          </a:xfrm>
        </p:spPr>
        <p:txBody>
          <a:bodyPr/>
          <a:lstStyle/>
          <a:p>
            <a:r>
              <a:rPr lang="en-US" b="1" u="sng" dirty="0"/>
              <a:t>5.Friendship with china and china Pakistan economic </a:t>
            </a:r>
            <a:r>
              <a:rPr lang="en-US" b="1" u="sng" dirty="0" err="1"/>
              <a:t>corridor:</a:t>
            </a:r>
            <a:r>
              <a:rPr lang="en-US" dirty="0" err="1"/>
              <a:t>this</a:t>
            </a:r>
            <a:r>
              <a:rPr lang="en-US" dirty="0"/>
              <a:t> friendship with china is prioritized and kept above all domestic and international </a:t>
            </a:r>
            <a:r>
              <a:rPr lang="en-US" dirty="0" err="1"/>
              <a:t>turbulations,completion</a:t>
            </a:r>
            <a:r>
              <a:rPr lang="en-US" dirty="0"/>
              <a:t> protection and stability of $64 billion project remains important.</a:t>
            </a:r>
          </a:p>
          <a:p>
            <a:r>
              <a:rPr lang="en-US" b="1" u="sng" dirty="0"/>
              <a:t>6.economic </a:t>
            </a:r>
            <a:r>
              <a:rPr lang="en-US" b="1" u="sng" dirty="0" err="1"/>
              <a:t>compulsions:</a:t>
            </a:r>
            <a:r>
              <a:rPr lang="en-US" dirty="0" err="1"/>
              <a:t>a</a:t>
            </a:r>
            <a:r>
              <a:rPr lang="en-US" dirty="0"/>
              <a:t> poor state since inception has defined FP objectives in the light of its ailing </a:t>
            </a:r>
            <a:r>
              <a:rPr lang="en-US" dirty="0" err="1"/>
              <a:t>economypakistan</a:t>
            </a:r>
            <a:r>
              <a:rPr lang="en-US" dirty="0"/>
              <a:t> sat in Americas lap initially then it moved to communist </a:t>
            </a:r>
            <a:r>
              <a:rPr lang="en-US" dirty="0" err="1"/>
              <a:t>corner.presently</a:t>
            </a:r>
            <a:r>
              <a:rPr lang="en-US" dirty="0"/>
              <a:t> it is an </a:t>
            </a:r>
            <a:r>
              <a:rPr lang="en-US" dirty="0" err="1"/>
              <a:t>ardous</a:t>
            </a:r>
            <a:r>
              <a:rPr lang="en-US" dirty="0"/>
              <a:t> task </a:t>
            </a:r>
            <a:r>
              <a:rPr lang="en-US" dirty="0" err="1"/>
              <a:t>mantainig</a:t>
            </a:r>
            <a:r>
              <a:rPr lang="en-US" dirty="0"/>
              <a:t> relations with china Russia </a:t>
            </a:r>
            <a:r>
              <a:rPr lang="en-US" dirty="0" err="1"/>
              <a:t>iran</a:t>
            </a:r>
            <a:r>
              <a:rPr lang="en-US" dirty="0"/>
              <a:t> and America in economic prism</a:t>
            </a:r>
          </a:p>
          <a:p>
            <a:r>
              <a:rPr lang="en-US" b="1" u="sng" dirty="0"/>
              <a:t>7.Domestic </a:t>
            </a:r>
            <a:r>
              <a:rPr lang="en-US" b="1" u="sng" dirty="0" err="1"/>
              <a:t>structure:</a:t>
            </a:r>
            <a:r>
              <a:rPr lang="en-US" dirty="0" err="1"/>
              <a:t>Pakistan</a:t>
            </a:r>
            <a:r>
              <a:rPr lang="en-US" dirty="0"/>
              <a:t> is a parliamentary democracy it upholds domestic principles though it has seen dictatorships as well as feudalistic chikanaries.it has untapped resources a booming population unemployment.</a:t>
            </a:r>
            <a:endParaRPr lang="en-US" b="1" u="sng" dirty="0"/>
          </a:p>
        </p:txBody>
      </p:sp>
    </p:spTree>
    <p:extLst>
      <p:ext uri="{BB962C8B-B14F-4D97-AF65-F5344CB8AC3E}">
        <p14:creationId xmlns:p14="http://schemas.microsoft.com/office/powerpoint/2010/main" val="2994706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1835</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Foreign policy of Pakistan</vt:lpstr>
      <vt:lpstr>What is a foreign policy</vt:lpstr>
      <vt:lpstr>Guiding principles of Pakistans foreign policy</vt:lpstr>
      <vt:lpstr>Quaid e azams vision of pakistans foreign policy</vt:lpstr>
      <vt:lpstr>PowerPoint Presentation</vt:lpstr>
      <vt:lpstr>PowerPoint Presentation</vt:lpstr>
      <vt:lpstr>Determinants of Pakistan foreign policy</vt:lpstr>
      <vt:lpstr>PowerPoint Presentation</vt:lpstr>
      <vt:lpstr>PowerPoint Presentation</vt:lpstr>
      <vt:lpstr>PowerPoint Presentation</vt:lpstr>
      <vt:lpstr>Certain important events</vt:lpstr>
      <vt:lpstr>PowerPoint Presentation</vt:lpstr>
      <vt:lpstr>Phases of pakistans foreign policy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policy of Pakistan</dc:title>
  <dc:creator>DC</dc:creator>
  <cp:lastModifiedBy>DC</cp:lastModifiedBy>
  <cp:revision>34</cp:revision>
  <dcterms:created xsi:type="dcterms:W3CDTF">2024-05-16T05:27:00Z</dcterms:created>
  <dcterms:modified xsi:type="dcterms:W3CDTF">2024-05-17T06:41:29Z</dcterms:modified>
</cp:coreProperties>
</file>