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61" r:id="rId6"/>
    <p:sldId id="262" r:id="rId7"/>
    <p:sldId id="260"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710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S.HARISANTHOSH</a:t>
            </a:r>
            <a:endParaRPr spc="15" dirty="0"/>
          </a:p>
        </p:txBody>
      </p:sp>
      <p:sp>
        <p:nvSpPr>
          <p:cNvPr id="8" name="object 8"/>
          <p:cNvSpPr txBox="1"/>
          <p:nvPr/>
        </p:nvSpPr>
        <p:spPr>
          <a:xfrm>
            <a:off x="6484620" y="2821622"/>
            <a:ext cx="296418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211521243063</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26" name="Picture 2" descr="PDF] GAN-based Data Augmentation for Chest X-ray Classification | Semantic  Scholar">
            <a:extLst>
              <a:ext uri="{FF2B5EF4-FFF2-40B4-BE49-F238E27FC236}">
                <a16:creationId xmlns:a16="http://schemas.microsoft.com/office/drawing/2014/main" id="{E76177CD-FB1F-902D-F6BA-6895E15F8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1208869"/>
            <a:ext cx="5638801" cy="477759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36E5311-BCE4-5C18-515A-32E4ADF38A86}"/>
              </a:ext>
            </a:extLst>
          </p:cNvPr>
          <p:cNvSpPr txBox="1"/>
          <p:nvPr/>
        </p:nvSpPr>
        <p:spPr>
          <a:xfrm>
            <a:off x="5847942" y="1143634"/>
            <a:ext cx="3505607" cy="4247317"/>
          </a:xfrm>
          <a:prstGeom prst="rect">
            <a:avLst/>
          </a:prstGeom>
          <a:noFill/>
        </p:spPr>
        <p:txBody>
          <a:bodyPr wrap="square">
            <a:spAutoFit/>
          </a:bodyPr>
          <a:lstStyle/>
          <a:p>
            <a:r>
              <a:rPr lang="en-US" b="0" i="0" dirty="0">
                <a:solidFill>
                  <a:srgbClr val="1F1F1F"/>
                </a:solidFill>
                <a:effectLst/>
                <a:latin typeface="Google Sans"/>
              </a:rPr>
              <a:t>considering these factors, you can increase your chances of achieving high-quality synthetic chest X-rays that are valuable for data augmentation, training robust deep learning models for medical diagnosis, and potentially reducing the need for real X-ray scans in specific scenarios. Remember, this is an active research area, and staying updated on the latest advancements in GAN architectures and training techniques will be crucial for achieving optimal results.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819B1DFF-EC28-7BBB-DD8A-7D2026518D6F}"/>
              </a:ext>
            </a:extLst>
          </p:cNvPr>
          <p:cNvSpPr txBox="1"/>
          <p:nvPr/>
        </p:nvSpPr>
        <p:spPr>
          <a:xfrm>
            <a:off x="739775" y="3113209"/>
            <a:ext cx="8411599" cy="1323439"/>
          </a:xfrm>
          <a:prstGeom prst="rect">
            <a:avLst/>
          </a:prstGeom>
          <a:noFill/>
        </p:spPr>
        <p:txBody>
          <a:bodyPr wrap="square">
            <a:spAutoFit/>
          </a:bodyPr>
          <a:lstStyle/>
          <a:p>
            <a:r>
              <a:rPr lang="en-US" sz="4000" b="1" i="0" dirty="0">
                <a:solidFill>
                  <a:srgbClr val="222222"/>
                </a:solidFill>
                <a:effectLst/>
                <a:latin typeface="Arial Rounded MT Bold" panose="020F0704030504030204" pitchFamily="34" charset="0"/>
              </a:rPr>
              <a:t>Medical Image Synthesis using GANs for Pulmonary Chest X-rays</a:t>
            </a:r>
            <a:endParaRPr lang="en-IN" sz="4000" b="1" dirty="0">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a:extLst>
              <a:ext uri="{FF2B5EF4-FFF2-40B4-BE49-F238E27FC236}">
                <a16:creationId xmlns:a16="http://schemas.microsoft.com/office/drawing/2014/main" id="{EF2C2619-4C4B-3FF8-71CB-426CF5234CAB}"/>
              </a:ext>
            </a:extLst>
          </p:cNvPr>
          <p:cNvSpPr txBox="1"/>
          <p:nvPr/>
        </p:nvSpPr>
        <p:spPr>
          <a:xfrm>
            <a:off x="533400" y="1695450"/>
            <a:ext cx="8626927" cy="1938992"/>
          </a:xfrm>
          <a:prstGeom prst="rect">
            <a:avLst/>
          </a:prstGeom>
          <a:noFill/>
        </p:spPr>
        <p:txBody>
          <a:bodyPr wrap="square">
            <a:spAutoFit/>
          </a:bodyPr>
          <a:lstStyle/>
          <a:p>
            <a:r>
              <a:rPr lang="en-US" sz="2000" b="0" i="0" dirty="0">
                <a:solidFill>
                  <a:srgbClr val="222222"/>
                </a:solidFill>
                <a:effectLst/>
                <a:latin typeface="Arial" panose="020B0604020202020204" pitchFamily="34" charset="0"/>
              </a:rPr>
              <a:t>"</a:t>
            </a:r>
            <a:r>
              <a:rPr lang="en-US" sz="2000" b="1" i="0" dirty="0">
                <a:solidFill>
                  <a:srgbClr val="222222"/>
                </a:solidFill>
                <a:effectLst/>
                <a:latin typeface="Arial" panose="020B0604020202020204" pitchFamily="34" charset="0"/>
              </a:rPr>
              <a:t>Developing an efficient and accurate method for medical image synthesis using Generative Adversarial Networks (GANs) to generate synthetic Pulmonary Chest X-rays, aiming to address the scarcity of labeled data for training deep learning models in pulmonary diagnostics and enhance the robustness and generalization of pulmonary disease detection algorithms."</a:t>
            </a:r>
            <a:endParaRPr lang="en-IN"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5" name="TextBox 24">
            <a:extLst>
              <a:ext uri="{FF2B5EF4-FFF2-40B4-BE49-F238E27FC236}">
                <a16:creationId xmlns:a16="http://schemas.microsoft.com/office/drawing/2014/main" id="{9208736C-A5FC-C666-BA67-F75D3ECAA4C0}"/>
              </a:ext>
            </a:extLst>
          </p:cNvPr>
          <p:cNvSpPr txBox="1"/>
          <p:nvPr/>
        </p:nvSpPr>
        <p:spPr>
          <a:xfrm>
            <a:off x="3050458" y="1312716"/>
            <a:ext cx="6100916" cy="4247317"/>
          </a:xfrm>
          <a:prstGeom prst="rect">
            <a:avLst/>
          </a:prstGeom>
          <a:noFill/>
        </p:spPr>
        <p:txBody>
          <a:bodyPr wrap="square">
            <a:spAutoFit/>
          </a:bodyPr>
          <a:lstStyle/>
          <a:p>
            <a:pPr marL="342900" indent="-342900">
              <a:buFont typeface="+mj-lt"/>
              <a:buAutoNum type="arabicPeriod"/>
            </a:pPr>
            <a:r>
              <a:rPr lang="en-IN" b="1" dirty="0">
                <a:latin typeface="+mj-lt"/>
                <a:cs typeface="Times New Roman" panose="02020603050405020304" pitchFamily="18" charset="0"/>
              </a:rPr>
              <a:t>Problem Statement</a:t>
            </a:r>
          </a:p>
          <a:p>
            <a:pPr marL="342900" indent="-342900">
              <a:buFont typeface="+mj-lt"/>
              <a:buAutoNum type="arabicPeriod"/>
            </a:pPr>
            <a:endParaRPr lang="en-IN" b="1" dirty="0">
              <a:latin typeface="+mj-lt"/>
              <a:cs typeface="Times New Roman" panose="02020603050405020304" pitchFamily="18" charset="0"/>
            </a:endParaRPr>
          </a:p>
          <a:p>
            <a:pPr marL="342900" indent="-342900">
              <a:buFont typeface="+mj-lt"/>
              <a:buAutoNum type="arabicPeriod"/>
            </a:pPr>
            <a:r>
              <a:rPr lang="en-IN" b="1" dirty="0">
                <a:latin typeface="+mj-lt"/>
                <a:cs typeface="Times New Roman" panose="02020603050405020304" pitchFamily="18" charset="0"/>
              </a:rPr>
              <a:t>Project Overview</a:t>
            </a:r>
          </a:p>
          <a:p>
            <a:pPr marL="342900" indent="-342900">
              <a:buFont typeface="+mj-lt"/>
              <a:buAutoNum type="arabicPeriod"/>
            </a:pPr>
            <a:endParaRPr lang="en-IN" b="1" dirty="0">
              <a:latin typeface="+mj-lt"/>
              <a:cs typeface="Times New Roman" panose="02020603050405020304" pitchFamily="18" charset="0"/>
            </a:endParaRPr>
          </a:p>
          <a:p>
            <a:pPr marL="342900" indent="-342900">
              <a:buFont typeface="+mj-lt"/>
              <a:buAutoNum type="arabicPeriod"/>
            </a:pPr>
            <a:r>
              <a:rPr lang="en-IN" b="1" dirty="0">
                <a:latin typeface="+mj-lt"/>
                <a:cs typeface="Times New Roman" panose="02020603050405020304" pitchFamily="18" charset="0"/>
              </a:rPr>
              <a:t>End Users</a:t>
            </a:r>
          </a:p>
          <a:p>
            <a:pPr marL="342900" indent="-342900">
              <a:buFont typeface="+mj-lt"/>
              <a:buAutoNum type="arabicPeriod"/>
            </a:pPr>
            <a:endParaRPr lang="en-IN" b="1" dirty="0">
              <a:latin typeface="+mj-lt"/>
              <a:cs typeface="Times New Roman" panose="02020603050405020304" pitchFamily="18" charset="0"/>
            </a:endParaRPr>
          </a:p>
          <a:p>
            <a:pPr marL="342900" indent="-342900">
              <a:buFont typeface="+mj-lt"/>
              <a:buAutoNum type="arabicPeriod"/>
            </a:pPr>
            <a:r>
              <a:rPr lang="en-IN" b="1" dirty="0">
                <a:latin typeface="+mj-lt"/>
                <a:cs typeface="Times New Roman" panose="02020603050405020304" pitchFamily="18" charset="0"/>
              </a:rPr>
              <a:t>Our Solution and Proposition</a:t>
            </a:r>
          </a:p>
          <a:p>
            <a:pPr marL="342900" indent="-342900">
              <a:buFont typeface="+mj-lt"/>
              <a:buAutoNum type="arabicPeriod"/>
            </a:pPr>
            <a:endParaRPr lang="en-IN" b="1" dirty="0">
              <a:latin typeface="+mj-lt"/>
              <a:cs typeface="Times New Roman" panose="02020603050405020304" pitchFamily="18" charset="0"/>
            </a:endParaRPr>
          </a:p>
          <a:p>
            <a:pPr marL="342900" indent="-342900">
              <a:buFont typeface="+mj-lt"/>
              <a:buAutoNum type="arabicPeriod"/>
            </a:pPr>
            <a:r>
              <a:rPr lang="en-IN" b="1" dirty="0">
                <a:latin typeface="+mj-lt"/>
                <a:cs typeface="Times New Roman" panose="02020603050405020304" pitchFamily="18" charset="0"/>
              </a:rPr>
              <a:t>Key Features</a:t>
            </a:r>
          </a:p>
          <a:p>
            <a:pPr marL="342900" indent="-342900">
              <a:buFont typeface="+mj-lt"/>
              <a:buAutoNum type="arabicPeriod"/>
            </a:pPr>
            <a:endParaRPr lang="en-IN" b="1" dirty="0">
              <a:latin typeface="+mj-lt"/>
              <a:cs typeface="Times New Roman" panose="02020603050405020304" pitchFamily="18" charset="0"/>
            </a:endParaRPr>
          </a:p>
          <a:p>
            <a:pPr marL="342900" indent="-342900">
              <a:buFont typeface="+mj-lt"/>
              <a:buAutoNum type="arabicPeriod"/>
            </a:pPr>
            <a:r>
              <a:rPr lang="en-IN" b="1" dirty="0">
                <a:latin typeface="+mj-lt"/>
                <a:cs typeface="Times New Roman" panose="02020603050405020304" pitchFamily="18" charset="0"/>
              </a:rPr>
              <a:t>Modelling Approach</a:t>
            </a:r>
          </a:p>
          <a:p>
            <a:pPr marL="342900" indent="-342900">
              <a:buFont typeface="+mj-lt"/>
              <a:buAutoNum type="arabicPeriod"/>
            </a:pPr>
            <a:endParaRPr lang="en-IN" b="1" dirty="0">
              <a:latin typeface="+mj-lt"/>
              <a:cs typeface="Times New Roman" panose="02020603050405020304" pitchFamily="18" charset="0"/>
            </a:endParaRPr>
          </a:p>
          <a:p>
            <a:pPr marL="342900" indent="-342900">
              <a:buFont typeface="+mj-lt"/>
              <a:buAutoNum type="arabicPeriod"/>
            </a:pPr>
            <a:r>
              <a:rPr lang="en-IN" b="1" dirty="0">
                <a:latin typeface="+mj-lt"/>
                <a:cs typeface="Times New Roman" panose="02020603050405020304" pitchFamily="18" charset="0"/>
              </a:rPr>
              <a:t>Result</a:t>
            </a:r>
          </a:p>
          <a:p>
            <a:pPr marL="342900" indent="-342900">
              <a:buFont typeface="+mj-lt"/>
              <a:buAutoNum type="arabicPeriod"/>
            </a:pPr>
            <a:endParaRPr lang="en-IN" b="1" dirty="0">
              <a:latin typeface="+mj-lt"/>
              <a:cs typeface="Times New Roman" panose="02020603050405020304" pitchFamily="18" charset="0"/>
            </a:endParaRPr>
          </a:p>
          <a:p>
            <a:pPr marL="342900" indent="-342900">
              <a:buFont typeface="+mj-lt"/>
              <a:buAutoNum type="arabicPeriod"/>
            </a:pPr>
            <a:r>
              <a:rPr lang="en-IN" b="1" dirty="0">
                <a:latin typeface="+mj-lt"/>
                <a:cs typeface="Times New Roman" panose="02020603050405020304" pitchFamily="18" charset="0"/>
              </a:rPr>
              <a:t>Conclusion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dirty="0"/>
              <a:t>WHO ARE THE END USER</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6" name="TextBox 15">
            <a:extLst>
              <a:ext uri="{FF2B5EF4-FFF2-40B4-BE49-F238E27FC236}">
                <a16:creationId xmlns:a16="http://schemas.microsoft.com/office/drawing/2014/main" id="{D097EDDB-6117-CA9D-DBC0-F9F248134AFE}"/>
              </a:ext>
            </a:extLst>
          </p:cNvPr>
          <p:cNvSpPr txBox="1"/>
          <p:nvPr/>
        </p:nvSpPr>
        <p:spPr>
          <a:xfrm>
            <a:off x="3053443" y="1905238"/>
            <a:ext cx="6106884" cy="3325847"/>
          </a:xfrm>
          <a:prstGeom prst="rect">
            <a:avLst/>
          </a:prstGeom>
          <a:noFill/>
        </p:spPr>
        <p:txBody>
          <a:bodyPr wrap="square">
            <a:spAutoFit/>
          </a:bodyPr>
          <a:lstStyle/>
          <a:p>
            <a:pPr marL="914400" lvl="1" indent="-457200" algn="just">
              <a:lnSpc>
                <a:spcPct val="107000"/>
              </a:lnSpc>
              <a:spcAft>
                <a:spcPts val="800"/>
              </a:spcAft>
              <a:buFont typeface="Arial" panose="020B0604020202020204" pitchFamily="34" charset="0"/>
              <a:buChar char="•"/>
            </a:pPr>
            <a:r>
              <a:rPr lang="en-IN" sz="2000" b="1"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Radiologists</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Arial" panose="020B0604020202020204" pitchFamily="34" charset="0"/>
              <a:buChar char="•"/>
            </a:pPr>
            <a:r>
              <a:rPr lang="en-IN" sz="2000" b="1"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Medical Students and Trainees</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Arial" panose="020B0604020202020204" pitchFamily="34" charset="0"/>
              <a:buChar char="•"/>
            </a:pPr>
            <a:r>
              <a:rPr lang="en-IN" sz="2000" b="1"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Healthcare Practitioners</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Arial" panose="020B0604020202020204" pitchFamily="34" charset="0"/>
              <a:buChar char="•"/>
            </a:pPr>
            <a:r>
              <a:rPr lang="en-IN" sz="2000" b="1"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Medical Imaging Researchers</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Arial" panose="020B0604020202020204" pitchFamily="34" charset="0"/>
              <a:buChar char="•"/>
            </a:pPr>
            <a:r>
              <a:rPr lang="en-IN" sz="2000" b="1"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Medical Device Manufacturers</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Arial" panose="020B0604020202020204" pitchFamily="34" charset="0"/>
              <a:buChar char="•"/>
            </a:pPr>
            <a:r>
              <a:rPr lang="en-IN" sz="2000" b="1"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Medical Device Manufacturers</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gn="just">
              <a:lnSpc>
                <a:spcPct val="107000"/>
              </a:lnSpc>
              <a:spcAft>
                <a:spcPts val="800"/>
              </a:spcAft>
              <a:buFont typeface="Arial" panose="020B0604020202020204" pitchFamily="34" charset="0"/>
              <a:buChar char="•"/>
            </a:pPr>
            <a:br>
              <a:rPr lang="en-IN" sz="2000" b="1" kern="0" dirty="0">
                <a:solidFill>
                  <a:srgbClr val="222222"/>
                </a:solidFill>
                <a:effectLst/>
                <a:latin typeface="Arial" panose="020B0604020202020204" pitchFamily="34" charset="0"/>
                <a:ea typeface="Times New Roman" panose="02020603050405020304" pitchFamily="18" charset="0"/>
              </a:rPr>
            </a:br>
            <a:r>
              <a:rPr lang="en-IN" sz="2000" b="1" kern="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AAD4A0CE-0A4A-9A91-AC29-AA389CE36848}"/>
              </a:ext>
            </a:extLst>
          </p:cNvPr>
          <p:cNvSpPr txBox="1"/>
          <p:nvPr/>
        </p:nvSpPr>
        <p:spPr>
          <a:xfrm>
            <a:off x="2759075" y="1433195"/>
            <a:ext cx="6401252" cy="5121980"/>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**Augmentation of Limited Data**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Medical datasets, especially those containing chest X-rays for pulmon</a:t>
            </a:r>
            <a:r>
              <a:rPr lang="en-IN" kern="100" dirty="0">
                <a:latin typeface="Times New Roman" panose="02020603050405020304" pitchFamily="18" charset="0"/>
                <a:ea typeface="Calibri" panose="020F0502020204030204" pitchFamily="34" charset="0"/>
                <a:cs typeface="Times New Roman" panose="02020603050405020304" pitchFamily="18" charset="0"/>
              </a:rPr>
              <a:t>ary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conditions, can be limited due to privacy concerns, data acquisition difficulties, or rarity of certain conditions.</a:t>
            </a: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**Generation of Realistic Images**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GANs have the capability to generate highly realistic and authentic-looking images. In the context of medical imaging, this means that the synthesized chest X-ray images closely resemble real patient data.</a:t>
            </a: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**Creation of Annotated Data**: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Generating synthetic images using GANs also allows for the creation of annotated data, where ground truth labels or annotations are known. This is valuable for supervised learning tasks in medical image analysis</a:t>
            </a: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**Enhanced Training and Validation**: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With a larger and more diverse dataset generated through GANs, machine learning models can be trained more comprehensively and validated more rigorously.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10712"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8" name="TextBox 17">
            <a:extLst>
              <a:ext uri="{FF2B5EF4-FFF2-40B4-BE49-F238E27FC236}">
                <a16:creationId xmlns:a16="http://schemas.microsoft.com/office/drawing/2014/main" id="{EDBDC2FA-2729-CADE-4FFA-B27A8A4B2DAC}"/>
              </a:ext>
            </a:extLst>
          </p:cNvPr>
          <p:cNvSpPr txBox="1"/>
          <p:nvPr/>
        </p:nvSpPr>
        <p:spPr>
          <a:xfrm>
            <a:off x="739775" y="2006003"/>
            <a:ext cx="9045121" cy="2308324"/>
          </a:xfrm>
          <a:prstGeom prst="rect">
            <a:avLst/>
          </a:prstGeom>
          <a:noFill/>
        </p:spPr>
        <p:txBody>
          <a:bodyPr wrap="square">
            <a:spAutoFit/>
          </a:bodyPr>
          <a:lstStyle/>
          <a:p>
            <a:pPr algn="l">
              <a:buFont typeface="Arial" panose="020B0604020202020204" pitchFamily="34" charset="0"/>
              <a:buChar char="•"/>
            </a:pPr>
            <a:r>
              <a:rPr lang="en-US" b="1" i="0" dirty="0">
                <a:solidFill>
                  <a:srgbClr val="1F1F1F"/>
                </a:solidFill>
                <a:effectLst/>
                <a:latin typeface="Google Sans"/>
              </a:rPr>
              <a:t>Benefits:</a:t>
            </a:r>
          </a:p>
          <a:p>
            <a:pPr marL="742950" lvl="1" indent="-285750" algn="l">
              <a:buFont typeface="Arial" panose="020B0604020202020204" pitchFamily="34" charset="0"/>
              <a:buChar char="•"/>
            </a:pPr>
            <a:r>
              <a:rPr lang="en-US" b="1" i="0" dirty="0">
                <a:solidFill>
                  <a:srgbClr val="1F1F1F"/>
                </a:solidFill>
                <a:effectLst/>
                <a:latin typeface="Google Sans"/>
              </a:rPr>
              <a:t>Improve training of deep learning models for chest X-ray analysis (e.g., pneumonia detection).</a:t>
            </a:r>
          </a:p>
          <a:p>
            <a:pPr marL="742950" lvl="1" indent="-285750" algn="l">
              <a:buFont typeface="Arial" panose="020B0604020202020204" pitchFamily="34" charset="0"/>
              <a:buChar char="•"/>
            </a:pPr>
            <a:r>
              <a:rPr lang="en-US" b="1" i="0" dirty="0">
                <a:solidFill>
                  <a:srgbClr val="1F1F1F"/>
                </a:solidFill>
                <a:effectLst/>
                <a:latin typeface="Google Sans"/>
              </a:rPr>
              <a:t>Potentially reduce need for real X-ray scans (lowering radiation exposure).</a:t>
            </a:r>
          </a:p>
          <a:p>
            <a:pPr algn="l">
              <a:buFont typeface="Arial" panose="020B0604020202020204" pitchFamily="34" charset="0"/>
              <a:buChar char="•"/>
            </a:pPr>
            <a:r>
              <a:rPr lang="en-US" b="1" i="0" dirty="0">
                <a:solidFill>
                  <a:srgbClr val="1F1F1F"/>
                </a:solidFill>
                <a:effectLst/>
                <a:latin typeface="Google Sans"/>
              </a:rPr>
              <a:t>Challenges:</a:t>
            </a:r>
          </a:p>
          <a:p>
            <a:pPr marL="742950" lvl="1" indent="-285750" algn="l">
              <a:buFont typeface="Arial" panose="020B0604020202020204" pitchFamily="34" charset="0"/>
              <a:buChar char="•"/>
            </a:pPr>
            <a:r>
              <a:rPr lang="en-US" b="1" i="0" dirty="0">
                <a:solidFill>
                  <a:srgbClr val="1F1F1F"/>
                </a:solidFill>
                <a:effectLst/>
                <a:latin typeface="Google Sans"/>
              </a:rPr>
              <a:t>Training GANs can be complex (e.g., mode collapse).</a:t>
            </a:r>
          </a:p>
          <a:p>
            <a:pPr marL="742950" lvl="1" indent="-285750" algn="l">
              <a:buFont typeface="Arial" panose="020B0604020202020204" pitchFamily="34" charset="0"/>
              <a:buChar char="•"/>
            </a:pPr>
            <a:r>
              <a:rPr lang="en-US" b="1" i="0" dirty="0">
                <a:solidFill>
                  <a:srgbClr val="1F1F1F"/>
                </a:solidFill>
                <a:effectLst/>
                <a:latin typeface="Google Sans"/>
              </a:rPr>
              <a:t>Ensuring medical accuracy and interpretation of synthetic images.</a:t>
            </a:r>
          </a:p>
          <a:p>
            <a:pPr marL="742950" lvl="1" indent="-285750" algn="l">
              <a:buFont typeface="Arial" panose="020B0604020202020204" pitchFamily="34" charset="0"/>
              <a:buChar char="•"/>
            </a:pPr>
            <a:r>
              <a:rPr lang="en-US" b="1" i="0" dirty="0">
                <a:solidFill>
                  <a:srgbClr val="1F1F1F"/>
                </a:solidFill>
                <a:effectLst/>
                <a:latin typeface="Google Sans"/>
              </a:rPr>
              <a:t>Ethical considerations regarding data privacy and usage.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08597BE8-1EB3-39CA-62F1-A93BDEFF250F}"/>
              </a:ext>
            </a:extLst>
          </p:cNvPr>
          <p:cNvSpPr txBox="1"/>
          <p:nvPr/>
        </p:nvSpPr>
        <p:spPr>
          <a:xfrm>
            <a:off x="2533650" y="1313506"/>
            <a:ext cx="6626677" cy="4247317"/>
          </a:xfrm>
          <a:prstGeom prst="rect">
            <a:avLst/>
          </a:prstGeom>
          <a:noFill/>
        </p:spPr>
        <p:txBody>
          <a:bodyPr wrap="square">
            <a:spAutoFit/>
          </a:bodyPr>
          <a:lstStyle/>
          <a:p>
            <a:pPr algn="just">
              <a:buFont typeface="Arial" panose="020B0604020202020204" pitchFamily="34" charset="0"/>
              <a:buChar char="•"/>
            </a:pPr>
            <a:r>
              <a:rPr lang="en-US" b="1" i="0" dirty="0">
                <a:solidFill>
                  <a:srgbClr val="0D0D0D"/>
                </a:solidFill>
                <a:effectLst/>
                <a:latin typeface="Söhne"/>
              </a:rPr>
              <a:t>Data Augmentation</a:t>
            </a:r>
            <a:r>
              <a:rPr lang="en-US" b="0" i="0" dirty="0">
                <a:solidFill>
                  <a:srgbClr val="0D0D0D"/>
                </a:solidFill>
                <a:effectLst/>
                <a:latin typeface="Söhne"/>
              </a:rPr>
              <a:t>: Addressing limited datasets by generating synthetic chest X-ray images through GANs, amplifying data diversity crucial for robust model training.</a:t>
            </a:r>
          </a:p>
          <a:p>
            <a:pPr algn="just">
              <a:buFont typeface="Arial" panose="020B0604020202020204" pitchFamily="34" charset="0"/>
              <a:buChar char="•"/>
            </a:pPr>
            <a:r>
              <a:rPr lang="en-US" b="1" i="0" dirty="0">
                <a:solidFill>
                  <a:srgbClr val="0D0D0D"/>
                </a:solidFill>
                <a:effectLst/>
                <a:latin typeface="Söhne"/>
              </a:rPr>
              <a:t>Realism</a:t>
            </a:r>
            <a:r>
              <a:rPr lang="en-US" b="0" i="0" dirty="0">
                <a:solidFill>
                  <a:srgbClr val="0D0D0D"/>
                </a:solidFill>
                <a:effectLst/>
                <a:latin typeface="Söhne"/>
              </a:rPr>
              <a:t>: Producing highly authentic images akin to real patient data, enhancing the efficacy of machine learning algorithms in diagnostic tasks.</a:t>
            </a:r>
          </a:p>
          <a:p>
            <a:pPr algn="just">
              <a:buFont typeface="Arial" panose="020B0604020202020204" pitchFamily="34" charset="0"/>
              <a:buChar char="•"/>
            </a:pPr>
            <a:r>
              <a:rPr lang="en-US" b="1" i="0" dirty="0">
                <a:solidFill>
                  <a:srgbClr val="0D0D0D"/>
                </a:solidFill>
                <a:effectLst/>
                <a:latin typeface="Söhne"/>
              </a:rPr>
              <a:t>Annotated Data Creation</a:t>
            </a:r>
            <a:r>
              <a:rPr lang="en-US" b="0" i="0" dirty="0">
                <a:solidFill>
                  <a:srgbClr val="0D0D0D"/>
                </a:solidFill>
                <a:effectLst/>
                <a:latin typeface="Söhne"/>
              </a:rPr>
              <a:t>: Enabling the generation of annotated datasets vital for supervised learning, supporting tasks like segmentation and abnormality detection.</a:t>
            </a:r>
          </a:p>
          <a:p>
            <a:pPr algn="just">
              <a:buFont typeface="Arial" panose="020B0604020202020204" pitchFamily="34" charset="0"/>
              <a:buChar char="•"/>
            </a:pPr>
            <a:r>
              <a:rPr lang="en-US" b="1" i="0" dirty="0">
                <a:solidFill>
                  <a:srgbClr val="0D0D0D"/>
                </a:solidFill>
                <a:effectLst/>
                <a:latin typeface="Söhne"/>
              </a:rPr>
              <a:t>Improved Training</a:t>
            </a:r>
            <a:r>
              <a:rPr lang="en-US" b="0" i="0" dirty="0">
                <a:solidFill>
                  <a:srgbClr val="0D0D0D"/>
                </a:solidFill>
                <a:effectLst/>
                <a:latin typeface="Söhne"/>
              </a:rPr>
              <a:t>: Offering a larger and more diverse dataset for training, leading to enhanced model performance and diagnostic accuracy.</a:t>
            </a:r>
          </a:p>
          <a:p>
            <a:pPr algn="just">
              <a:buFont typeface="Arial" panose="020B0604020202020204" pitchFamily="34" charset="0"/>
              <a:buChar char="•"/>
            </a:pPr>
            <a:r>
              <a:rPr lang="en-US" b="1" i="0" dirty="0">
                <a:solidFill>
                  <a:srgbClr val="0D0D0D"/>
                </a:solidFill>
                <a:effectLst/>
                <a:latin typeface="Söhne"/>
              </a:rPr>
              <a:t>Ethical Advancement</a:t>
            </a:r>
            <a:r>
              <a:rPr lang="en-US" b="0" i="0" dirty="0">
                <a:solidFill>
                  <a:srgbClr val="0D0D0D"/>
                </a:solidFill>
                <a:effectLst/>
                <a:latin typeface="Söhne"/>
              </a:rPr>
              <a:t>: Reducing reliance on acquiring new patient data, expediting solution development while navigating ethical concerns, ultimately benefiting patient care.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0820018" y="540845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3" name="TextBox 12">
            <a:extLst>
              <a:ext uri="{FF2B5EF4-FFF2-40B4-BE49-F238E27FC236}">
                <a16:creationId xmlns:a16="http://schemas.microsoft.com/office/drawing/2014/main" id="{C94557F3-07DB-4639-F8A2-5DC88C0A4EFF}"/>
              </a:ext>
            </a:extLst>
          </p:cNvPr>
          <p:cNvSpPr txBox="1"/>
          <p:nvPr/>
        </p:nvSpPr>
        <p:spPr>
          <a:xfrm>
            <a:off x="1905001" y="1067898"/>
            <a:ext cx="6934200" cy="5446171"/>
          </a:xfrm>
          <a:prstGeom prst="rect">
            <a:avLst/>
          </a:prstGeom>
          <a:noFill/>
        </p:spPr>
        <p:txBody>
          <a:bodyPr wrap="square">
            <a:spAutoFit/>
          </a:bodyPr>
          <a:lstStyle/>
          <a:p>
            <a:pPr>
              <a:lnSpc>
                <a:spcPct val="107000"/>
              </a:lnSpc>
              <a:spcAft>
                <a:spcPts val="800"/>
              </a:spcAft>
            </a:pPr>
            <a:r>
              <a:rPr lang="en-IN" sz="1800" b="1"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1. Data Collection: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Gather a real chest X-ray dataset..</a:t>
            </a:r>
            <a:endParaRPr lang="en-IN" sz="16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2. Generative Adversarial Network (GAN) Architecture: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Choose a well-suited GAN architecture like DCGAN (Deep Convolutional GAN) or WGAN-GP (Wasserstein GAN-Gradient Penalty).</a:t>
            </a:r>
            <a:endParaRPr lang="en-IN" sz="16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3. Training Process: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Train the Generator and Discriminator in an adversarial manner:</a:t>
            </a:r>
            <a:endParaRPr lang="en-IN" sz="16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4. Loss Functions: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Generator Loss:</a:t>
            </a:r>
            <a:r>
              <a:rPr lang="en-IN"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Measures how well the generated images can deceive the Discriminator. (e.g., Adversarial Loss)</a:t>
            </a:r>
            <a:endParaRPr lang="en-IN" sz="16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5. Evaluation: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Assess the quality of generated images using metrics like Inception Score (measures image realism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665</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Rounded MT Bold</vt:lpstr>
      <vt:lpstr>Calibri</vt:lpstr>
      <vt:lpstr>Google Sans</vt:lpstr>
      <vt:lpstr>Söhne</vt:lpstr>
      <vt:lpstr>Symbol</vt:lpstr>
      <vt:lpstr>Times New Roman</vt:lpstr>
      <vt:lpstr>Trebuchet MS</vt:lpstr>
      <vt:lpstr>Office Theme</vt:lpstr>
      <vt:lpstr>S.HARISANTHOSH</vt:lpstr>
      <vt:lpstr>PROJECT TITLE</vt:lpstr>
      <vt:lpstr>PROBLEM STATEMENT</vt:lpstr>
      <vt:lpstr>AGENDA</vt:lpstr>
      <vt:lpstr>WHO ARE THE END USER</vt:lpstr>
      <vt:lpstr>YOUR SOLUTION AND ITS VALUE PROPOSITION</vt:lpstr>
      <vt:lpstr>PROJECT OVERVIEW</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S.HARISANTHOSH</dc:title>
  <dc:creator>SwathiJothi</dc:creator>
  <cp:lastModifiedBy>Swathi Jothi</cp:lastModifiedBy>
  <cp:revision>2</cp:revision>
  <dcterms:created xsi:type="dcterms:W3CDTF">2024-04-01T05:34:23Z</dcterms:created>
  <dcterms:modified xsi:type="dcterms:W3CDTF">2024-04-01T15:17:48Z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