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56" r:id="rId2"/>
    <p:sldId id="259" r:id="rId3"/>
    <p:sldId id="263" r:id="rId4"/>
    <p:sldId id="260" r:id="rId5"/>
    <p:sldId id="261" r:id="rId6"/>
    <p:sldId id="262" r:id="rId7"/>
    <p:sldId id="264" r:id="rId8"/>
    <p:sldId id="265" r:id="rId9"/>
    <p:sldId id="266" r:id="rId10"/>
    <p:sldId id="267" r:id="rId11"/>
    <p:sldId id="268"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CC3EDEC-22D2-4A6E-A4A1-9CC029434333}">
          <p14:sldIdLst>
            <p14:sldId id="256"/>
            <p14:sldId id="259"/>
            <p14:sldId id="263"/>
            <p14:sldId id="260"/>
            <p14:sldId id="261"/>
            <p14:sldId id="262"/>
            <p14:sldId id="264"/>
            <p14:sldId id="265"/>
            <p14:sldId id="266"/>
            <p14:sldId id="267"/>
            <p14:sldId id="268"/>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ari saravanan" initials="hs" lastIdx="1" clrIdx="0">
    <p:extLst>
      <p:ext uri="{19B8F6BF-5375-455C-9EA6-DF929625EA0E}">
        <p15:presenceInfo xmlns:p15="http://schemas.microsoft.com/office/powerpoint/2012/main" userId="8ab678a99092971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8" d="100"/>
          <a:sy n="68" d="100"/>
        </p:scale>
        <p:origin x="616"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E645222-7FD7-4C1D-AD6B-32DB3E2D563F}" type="doc">
      <dgm:prSet loTypeId="urn:microsoft.com/office/officeart/2005/8/layout/target3" loCatId="relationship" qsTypeId="urn:microsoft.com/office/officeart/2005/8/quickstyle/simple1" qsCatId="simple" csTypeId="urn:microsoft.com/office/officeart/2005/8/colors/accent1_2" csCatId="accent1" phldr="1"/>
      <dgm:spPr/>
      <dgm:t>
        <a:bodyPr/>
        <a:lstStyle/>
        <a:p>
          <a:endParaRPr lang="en-IN"/>
        </a:p>
      </dgm:t>
    </dgm:pt>
    <dgm:pt modelId="{4014CFF4-7FD9-4D5F-B9ED-925E5B847E4E}">
      <dgm:prSet/>
      <dgm:spPr/>
      <dgm:t>
        <a:bodyPr/>
        <a:lstStyle/>
        <a:p>
          <a:r>
            <a:rPr lang="en-US" b="0" i="0" dirty="0"/>
            <a:t>Data cleaning and Preprocessing</a:t>
          </a:r>
          <a:endParaRPr lang="en-IN" dirty="0"/>
        </a:p>
      </dgm:t>
    </dgm:pt>
    <dgm:pt modelId="{0C1E6B74-E166-4006-95F3-F43498060D6A}" type="parTrans" cxnId="{46BF1CDE-B14D-402F-A30C-5F867889EA17}">
      <dgm:prSet/>
      <dgm:spPr/>
      <dgm:t>
        <a:bodyPr/>
        <a:lstStyle/>
        <a:p>
          <a:endParaRPr lang="en-IN"/>
        </a:p>
      </dgm:t>
    </dgm:pt>
    <dgm:pt modelId="{A80668BC-D979-482C-BF69-679095D46B88}" type="sibTrans" cxnId="{46BF1CDE-B14D-402F-A30C-5F867889EA17}">
      <dgm:prSet/>
      <dgm:spPr/>
      <dgm:t>
        <a:bodyPr/>
        <a:lstStyle/>
        <a:p>
          <a:endParaRPr lang="en-IN"/>
        </a:p>
      </dgm:t>
    </dgm:pt>
    <dgm:pt modelId="{510183C0-DF63-4E3B-94E1-2142A8AA4D2B}">
      <dgm:prSet/>
      <dgm:spPr/>
      <dgm:t>
        <a:bodyPr/>
        <a:lstStyle/>
        <a:p>
          <a:r>
            <a:rPr lang="en-US" b="0" i="0"/>
            <a:t>SQL</a:t>
          </a:r>
          <a:endParaRPr lang="en-IN"/>
        </a:p>
      </dgm:t>
    </dgm:pt>
    <dgm:pt modelId="{25EA9D7D-7DFE-4500-86DC-79A3BAC3CB09}" type="parTrans" cxnId="{B1634120-E194-44CF-BC8D-12DDF42617A2}">
      <dgm:prSet/>
      <dgm:spPr/>
      <dgm:t>
        <a:bodyPr/>
        <a:lstStyle/>
        <a:p>
          <a:endParaRPr lang="en-IN"/>
        </a:p>
      </dgm:t>
    </dgm:pt>
    <dgm:pt modelId="{6F9A40AB-E908-456D-B040-E22D662D3CB4}" type="sibTrans" cxnId="{B1634120-E194-44CF-BC8D-12DDF42617A2}">
      <dgm:prSet/>
      <dgm:spPr/>
      <dgm:t>
        <a:bodyPr/>
        <a:lstStyle/>
        <a:p>
          <a:endParaRPr lang="en-IN"/>
        </a:p>
      </dgm:t>
    </dgm:pt>
    <dgm:pt modelId="{9113168A-01F8-48AD-AF57-2E2EAB6B9C3C}">
      <dgm:prSet/>
      <dgm:spPr/>
      <dgm:t>
        <a:bodyPr/>
        <a:lstStyle/>
        <a:p>
          <a:r>
            <a:rPr lang="en-US" b="0" i="0"/>
            <a:t>Power bi</a:t>
          </a:r>
          <a:endParaRPr lang="en-IN"/>
        </a:p>
      </dgm:t>
    </dgm:pt>
    <dgm:pt modelId="{7A2A1816-1E89-4B8D-85E7-B1DE4C918ED0}" type="parTrans" cxnId="{2E1F7943-D6D9-4A09-B2EA-8D9C71560027}">
      <dgm:prSet/>
      <dgm:spPr/>
      <dgm:t>
        <a:bodyPr/>
        <a:lstStyle/>
        <a:p>
          <a:endParaRPr lang="en-IN"/>
        </a:p>
      </dgm:t>
    </dgm:pt>
    <dgm:pt modelId="{D1F03F2D-1520-4C82-BBB8-DCEF0E267315}" type="sibTrans" cxnId="{2E1F7943-D6D9-4A09-B2EA-8D9C71560027}">
      <dgm:prSet/>
      <dgm:spPr/>
      <dgm:t>
        <a:bodyPr/>
        <a:lstStyle/>
        <a:p>
          <a:endParaRPr lang="en-IN"/>
        </a:p>
      </dgm:t>
    </dgm:pt>
    <dgm:pt modelId="{BE837A5B-95A6-4F0B-8CFA-62A243B5B294}" type="pres">
      <dgm:prSet presAssocID="{5E645222-7FD7-4C1D-AD6B-32DB3E2D563F}" presName="Name0" presStyleCnt="0">
        <dgm:presLayoutVars>
          <dgm:chMax val="7"/>
          <dgm:dir/>
          <dgm:animLvl val="lvl"/>
          <dgm:resizeHandles val="exact"/>
        </dgm:presLayoutVars>
      </dgm:prSet>
      <dgm:spPr/>
    </dgm:pt>
    <dgm:pt modelId="{A7E2FB73-473F-4617-BA97-9009374E279D}" type="pres">
      <dgm:prSet presAssocID="{4014CFF4-7FD9-4D5F-B9ED-925E5B847E4E}" presName="circle1" presStyleLbl="node1" presStyleIdx="0" presStyleCnt="3"/>
      <dgm:spPr/>
    </dgm:pt>
    <dgm:pt modelId="{37226519-49BA-4772-AC78-B8345F2130B7}" type="pres">
      <dgm:prSet presAssocID="{4014CFF4-7FD9-4D5F-B9ED-925E5B847E4E}" presName="space" presStyleCnt="0"/>
      <dgm:spPr/>
    </dgm:pt>
    <dgm:pt modelId="{B59DC3CA-6A6D-482C-8A81-69339D347F32}" type="pres">
      <dgm:prSet presAssocID="{4014CFF4-7FD9-4D5F-B9ED-925E5B847E4E}" presName="rect1" presStyleLbl="alignAcc1" presStyleIdx="0" presStyleCnt="3"/>
      <dgm:spPr/>
    </dgm:pt>
    <dgm:pt modelId="{E15E733D-5037-45A7-BAC4-95604A4ACBB5}" type="pres">
      <dgm:prSet presAssocID="{510183C0-DF63-4E3B-94E1-2142A8AA4D2B}" presName="vertSpace2" presStyleLbl="node1" presStyleIdx="0" presStyleCnt="3"/>
      <dgm:spPr/>
    </dgm:pt>
    <dgm:pt modelId="{18FB53B1-23A2-4E48-8B7D-5CEB9B1C2281}" type="pres">
      <dgm:prSet presAssocID="{510183C0-DF63-4E3B-94E1-2142A8AA4D2B}" presName="circle2" presStyleLbl="node1" presStyleIdx="1" presStyleCnt="3"/>
      <dgm:spPr/>
    </dgm:pt>
    <dgm:pt modelId="{FC7A550B-5F33-4BA4-94FC-2CF2C937F3AC}" type="pres">
      <dgm:prSet presAssocID="{510183C0-DF63-4E3B-94E1-2142A8AA4D2B}" presName="rect2" presStyleLbl="alignAcc1" presStyleIdx="1" presStyleCnt="3"/>
      <dgm:spPr/>
    </dgm:pt>
    <dgm:pt modelId="{FB5285BD-1A07-491C-8726-661C51A31062}" type="pres">
      <dgm:prSet presAssocID="{9113168A-01F8-48AD-AF57-2E2EAB6B9C3C}" presName="vertSpace3" presStyleLbl="node1" presStyleIdx="1" presStyleCnt="3"/>
      <dgm:spPr/>
    </dgm:pt>
    <dgm:pt modelId="{DA324C9E-DD7A-4CB8-B1E0-FB08FEA95D83}" type="pres">
      <dgm:prSet presAssocID="{9113168A-01F8-48AD-AF57-2E2EAB6B9C3C}" presName="circle3" presStyleLbl="node1" presStyleIdx="2" presStyleCnt="3"/>
      <dgm:spPr/>
    </dgm:pt>
    <dgm:pt modelId="{42C1AB8A-49A4-401E-B2FF-366E9282F1AB}" type="pres">
      <dgm:prSet presAssocID="{9113168A-01F8-48AD-AF57-2E2EAB6B9C3C}" presName="rect3" presStyleLbl="alignAcc1" presStyleIdx="2" presStyleCnt="3" custLinFactNeighborX="559" custLinFactNeighborY="-1225"/>
      <dgm:spPr/>
    </dgm:pt>
    <dgm:pt modelId="{7464154D-0B6C-4B05-8DD3-E39FF4B6EE8C}" type="pres">
      <dgm:prSet presAssocID="{4014CFF4-7FD9-4D5F-B9ED-925E5B847E4E}" presName="rect1ParTxNoCh" presStyleLbl="alignAcc1" presStyleIdx="2" presStyleCnt="3">
        <dgm:presLayoutVars>
          <dgm:chMax val="1"/>
          <dgm:bulletEnabled val="1"/>
        </dgm:presLayoutVars>
      </dgm:prSet>
      <dgm:spPr/>
    </dgm:pt>
    <dgm:pt modelId="{1DE8EBC2-D50C-4CE7-A50A-D41721E7A6DE}" type="pres">
      <dgm:prSet presAssocID="{510183C0-DF63-4E3B-94E1-2142A8AA4D2B}" presName="rect2ParTxNoCh" presStyleLbl="alignAcc1" presStyleIdx="2" presStyleCnt="3">
        <dgm:presLayoutVars>
          <dgm:chMax val="1"/>
          <dgm:bulletEnabled val="1"/>
        </dgm:presLayoutVars>
      </dgm:prSet>
      <dgm:spPr/>
    </dgm:pt>
    <dgm:pt modelId="{0DF19B90-41CD-468A-8174-31E4EA3AA625}" type="pres">
      <dgm:prSet presAssocID="{9113168A-01F8-48AD-AF57-2E2EAB6B9C3C}" presName="rect3ParTxNoCh" presStyleLbl="alignAcc1" presStyleIdx="2" presStyleCnt="3">
        <dgm:presLayoutVars>
          <dgm:chMax val="1"/>
          <dgm:bulletEnabled val="1"/>
        </dgm:presLayoutVars>
      </dgm:prSet>
      <dgm:spPr/>
    </dgm:pt>
  </dgm:ptLst>
  <dgm:cxnLst>
    <dgm:cxn modelId="{B1634120-E194-44CF-BC8D-12DDF42617A2}" srcId="{5E645222-7FD7-4C1D-AD6B-32DB3E2D563F}" destId="{510183C0-DF63-4E3B-94E1-2142A8AA4D2B}" srcOrd="1" destOrd="0" parTransId="{25EA9D7D-7DFE-4500-86DC-79A3BAC3CB09}" sibTransId="{6F9A40AB-E908-456D-B040-E22D662D3CB4}"/>
    <dgm:cxn modelId="{02893E21-4588-4D69-9F68-6EA36FFA854A}" type="presOf" srcId="{9113168A-01F8-48AD-AF57-2E2EAB6B9C3C}" destId="{42C1AB8A-49A4-401E-B2FF-366E9282F1AB}" srcOrd="0" destOrd="0" presId="urn:microsoft.com/office/officeart/2005/8/layout/target3"/>
    <dgm:cxn modelId="{DF753C5D-11C8-4866-8862-280D513ED149}" type="presOf" srcId="{510183C0-DF63-4E3B-94E1-2142A8AA4D2B}" destId="{1DE8EBC2-D50C-4CE7-A50A-D41721E7A6DE}" srcOrd="1" destOrd="0" presId="urn:microsoft.com/office/officeart/2005/8/layout/target3"/>
    <dgm:cxn modelId="{DEC26161-C868-4A11-8AF5-D7C63A1F37DE}" type="presOf" srcId="{9113168A-01F8-48AD-AF57-2E2EAB6B9C3C}" destId="{0DF19B90-41CD-468A-8174-31E4EA3AA625}" srcOrd="1" destOrd="0" presId="urn:microsoft.com/office/officeart/2005/8/layout/target3"/>
    <dgm:cxn modelId="{2E1F7943-D6D9-4A09-B2EA-8D9C71560027}" srcId="{5E645222-7FD7-4C1D-AD6B-32DB3E2D563F}" destId="{9113168A-01F8-48AD-AF57-2E2EAB6B9C3C}" srcOrd="2" destOrd="0" parTransId="{7A2A1816-1E89-4B8D-85E7-B1DE4C918ED0}" sibTransId="{D1F03F2D-1520-4C82-BBB8-DCEF0E267315}"/>
    <dgm:cxn modelId="{FEE01F54-898F-45E9-82F8-59AED21C0811}" type="presOf" srcId="{4014CFF4-7FD9-4D5F-B9ED-925E5B847E4E}" destId="{B59DC3CA-6A6D-482C-8A81-69339D347F32}" srcOrd="0" destOrd="0" presId="urn:microsoft.com/office/officeart/2005/8/layout/target3"/>
    <dgm:cxn modelId="{4B0DFC89-049D-4F0F-8B23-117773357F80}" type="presOf" srcId="{4014CFF4-7FD9-4D5F-B9ED-925E5B847E4E}" destId="{7464154D-0B6C-4B05-8DD3-E39FF4B6EE8C}" srcOrd="1" destOrd="0" presId="urn:microsoft.com/office/officeart/2005/8/layout/target3"/>
    <dgm:cxn modelId="{3C669E9E-6CF4-4CEA-9832-C29EF38E209F}" type="presOf" srcId="{5E645222-7FD7-4C1D-AD6B-32DB3E2D563F}" destId="{BE837A5B-95A6-4F0B-8CFA-62A243B5B294}" srcOrd="0" destOrd="0" presId="urn:microsoft.com/office/officeart/2005/8/layout/target3"/>
    <dgm:cxn modelId="{46BF1CDE-B14D-402F-A30C-5F867889EA17}" srcId="{5E645222-7FD7-4C1D-AD6B-32DB3E2D563F}" destId="{4014CFF4-7FD9-4D5F-B9ED-925E5B847E4E}" srcOrd="0" destOrd="0" parTransId="{0C1E6B74-E166-4006-95F3-F43498060D6A}" sibTransId="{A80668BC-D979-482C-BF69-679095D46B88}"/>
    <dgm:cxn modelId="{6EDE3ADF-9BF1-4CA2-BB80-153C7F73A475}" type="presOf" srcId="{510183C0-DF63-4E3B-94E1-2142A8AA4D2B}" destId="{FC7A550B-5F33-4BA4-94FC-2CF2C937F3AC}" srcOrd="0" destOrd="0" presId="urn:microsoft.com/office/officeart/2005/8/layout/target3"/>
    <dgm:cxn modelId="{6B51540D-4630-4CD0-9BB6-FC8F174E34B0}" type="presParOf" srcId="{BE837A5B-95A6-4F0B-8CFA-62A243B5B294}" destId="{A7E2FB73-473F-4617-BA97-9009374E279D}" srcOrd="0" destOrd="0" presId="urn:microsoft.com/office/officeart/2005/8/layout/target3"/>
    <dgm:cxn modelId="{DF73BFBD-F0F0-4AE2-86CC-48658412D33E}" type="presParOf" srcId="{BE837A5B-95A6-4F0B-8CFA-62A243B5B294}" destId="{37226519-49BA-4772-AC78-B8345F2130B7}" srcOrd="1" destOrd="0" presId="urn:microsoft.com/office/officeart/2005/8/layout/target3"/>
    <dgm:cxn modelId="{DB417504-A12E-43E1-9843-A1D7F7F677EF}" type="presParOf" srcId="{BE837A5B-95A6-4F0B-8CFA-62A243B5B294}" destId="{B59DC3CA-6A6D-482C-8A81-69339D347F32}" srcOrd="2" destOrd="0" presId="urn:microsoft.com/office/officeart/2005/8/layout/target3"/>
    <dgm:cxn modelId="{DFB383C0-A17B-4F8C-A6A9-22931BF2ECA7}" type="presParOf" srcId="{BE837A5B-95A6-4F0B-8CFA-62A243B5B294}" destId="{E15E733D-5037-45A7-BAC4-95604A4ACBB5}" srcOrd="3" destOrd="0" presId="urn:microsoft.com/office/officeart/2005/8/layout/target3"/>
    <dgm:cxn modelId="{0C217118-F505-45C3-85AA-2CB279B2F902}" type="presParOf" srcId="{BE837A5B-95A6-4F0B-8CFA-62A243B5B294}" destId="{18FB53B1-23A2-4E48-8B7D-5CEB9B1C2281}" srcOrd="4" destOrd="0" presId="urn:microsoft.com/office/officeart/2005/8/layout/target3"/>
    <dgm:cxn modelId="{302425D9-CDF6-4E8F-BBBE-D7B28BE3601A}" type="presParOf" srcId="{BE837A5B-95A6-4F0B-8CFA-62A243B5B294}" destId="{FC7A550B-5F33-4BA4-94FC-2CF2C937F3AC}" srcOrd="5" destOrd="0" presId="urn:microsoft.com/office/officeart/2005/8/layout/target3"/>
    <dgm:cxn modelId="{96000820-B2BF-4D32-BB35-373A47154560}" type="presParOf" srcId="{BE837A5B-95A6-4F0B-8CFA-62A243B5B294}" destId="{FB5285BD-1A07-491C-8726-661C51A31062}" srcOrd="6" destOrd="0" presId="urn:microsoft.com/office/officeart/2005/8/layout/target3"/>
    <dgm:cxn modelId="{5C5A6283-3FD7-438F-9A47-C1358A9FF3E4}" type="presParOf" srcId="{BE837A5B-95A6-4F0B-8CFA-62A243B5B294}" destId="{DA324C9E-DD7A-4CB8-B1E0-FB08FEA95D83}" srcOrd="7" destOrd="0" presId="urn:microsoft.com/office/officeart/2005/8/layout/target3"/>
    <dgm:cxn modelId="{5AB9873C-27F8-4135-8330-5CB8EBE2156A}" type="presParOf" srcId="{BE837A5B-95A6-4F0B-8CFA-62A243B5B294}" destId="{42C1AB8A-49A4-401E-B2FF-366E9282F1AB}" srcOrd="8" destOrd="0" presId="urn:microsoft.com/office/officeart/2005/8/layout/target3"/>
    <dgm:cxn modelId="{E363EC35-9E79-4DD1-A873-D74CA88F4FB7}" type="presParOf" srcId="{BE837A5B-95A6-4F0B-8CFA-62A243B5B294}" destId="{7464154D-0B6C-4B05-8DD3-E39FF4B6EE8C}" srcOrd="9" destOrd="0" presId="urn:microsoft.com/office/officeart/2005/8/layout/target3"/>
    <dgm:cxn modelId="{C3C8F174-D4D9-42B6-B62C-4965B011CAF4}" type="presParOf" srcId="{BE837A5B-95A6-4F0B-8CFA-62A243B5B294}" destId="{1DE8EBC2-D50C-4CE7-A50A-D41721E7A6DE}" srcOrd="10" destOrd="0" presId="urn:microsoft.com/office/officeart/2005/8/layout/target3"/>
    <dgm:cxn modelId="{FED69A77-EA8B-4561-A065-08DD53BCD622}" type="presParOf" srcId="{BE837A5B-95A6-4F0B-8CFA-62A243B5B294}" destId="{0DF19B90-41CD-468A-8174-31E4EA3AA625}" srcOrd="11"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6B8E4D7-F144-4DE4-BC6F-B5EE8BFD829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74247CEB-F5C9-4C46-8435-68D43AD078AE}">
      <dgm:prSet/>
      <dgm:spPr/>
      <dgm:t>
        <a:bodyPr/>
        <a:lstStyle/>
        <a:p>
          <a:r>
            <a:rPr lang="en-US" dirty="0"/>
            <a:t>In this project, I did preprocessing of data and visualization of data to get better insights about the company named global electronics. The global electronics was a leading electronics manufacturing company. The data's of global electronics are given by them . I cleaned the data and creating dashboard to visualize the insights about the fields, where they perform well and where they are not. To get a better understanding about the companies growth and the areas that they want to perform well.</a:t>
          </a:r>
          <a:endParaRPr lang="en-IN" dirty="0"/>
        </a:p>
      </dgm:t>
    </dgm:pt>
    <dgm:pt modelId="{A89B634A-E60A-4D23-BED7-8B1A01722345}" type="parTrans" cxnId="{1B05F689-A212-4582-BAB5-0B7F6D6DF30E}">
      <dgm:prSet/>
      <dgm:spPr/>
      <dgm:t>
        <a:bodyPr/>
        <a:lstStyle/>
        <a:p>
          <a:endParaRPr lang="en-IN"/>
        </a:p>
      </dgm:t>
    </dgm:pt>
    <dgm:pt modelId="{731EA967-3F8E-4FE4-9542-81241B931FDB}" type="sibTrans" cxnId="{1B05F689-A212-4582-BAB5-0B7F6D6DF30E}">
      <dgm:prSet/>
      <dgm:spPr/>
      <dgm:t>
        <a:bodyPr/>
        <a:lstStyle/>
        <a:p>
          <a:endParaRPr lang="en-IN"/>
        </a:p>
      </dgm:t>
    </dgm:pt>
    <dgm:pt modelId="{96DC6D44-F1A2-4CE9-8BD4-7ACF04205470}" type="pres">
      <dgm:prSet presAssocID="{66B8E4D7-F144-4DE4-BC6F-B5EE8BFD829E}" presName="linear" presStyleCnt="0">
        <dgm:presLayoutVars>
          <dgm:animLvl val="lvl"/>
          <dgm:resizeHandles val="exact"/>
        </dgm:presLayoutVars>
      </dgm:prSet>
      <dgm:spPr/>
    </dgm:pt>
    <dgm:pt modelId="{1DF3C4C7-3877-4524-BACE-AAA2B6C5CCF1}" type="pres">
      <dgm:prSet presAssocID="{74247CEB-F5C9-4C46-8435-68D43AD078AE}" presName="parentText" presStyleLbl="node1" presStyleIdx="0" presStyleCnt="1">
        <dgm:presLayoutVars>
          <dgm:chMax val="0"/>
          <dgm:bulletEnabled val="1"/>
        </dgm:presLayoutVars>
      </dgm:prSet>
      <dgm:spPr/>
    </dgm:pt>
  </dgm:ptLst>
  <dgm:cxnLst>
    <dgm:cxn modelId="{1B05F689-A212-4582-BAB5-0B7F6D6DF30E}" srcId="{66B8E4D7-F144-4DE4-BC6F-B5EE8BFD829E}" destId="{74247CEB-F5C9-4C46-8435-68D43AD078AE}" srcOrd="0" destOrd="0" parTransId="{A89B634A-E60A-4D23-BED7-8B1A01722345}" sibTransId="{731EA967-3F8E-4FE4-9542-81241B931FDB}"/>
    <dgm:cxn modelId="{D5B7DABD-BD0E-47ED-97A5-E95F4BDC42BE}" type="presOf" srcId="{66B8E4D7-F144-4DE4-BC6F-B5EE8BFD829E}" destId="{96DC6D44-F1A2-4CE9-8BD4-7ACF04205470}" srcOrd="0" destOrd="0" presId="urn:microsoft.com/office/officeart/2005/8/layout/vList2"/>
    <dgm:cxn modelId="{436602F4-67D2-40DE-A813-E8AF3D1C8C68}" type="presOf" srcId="{74247CEB-F5C9-4C46-8435-68D43AD078AE}" destId="{1DF3C4C7-3877-4524-BACE-AAA2B6C5CCF1}" srcOrd="0" destOrd="0" presId="urn:microsoft.com/office/officeart/2005/8/layout/vList2"/>
    <dgm:cxn modelId="{7179FA4B-7E03-4839-A9E8-C1BDD1A3ECD6}" type="presParOf" srcId="{96DC6D44-F1A2-4CE9-8BD4-7ACF04205470}" destId="{1DF3C4C7-3877-4524-BACE-AAA2B6C5CCF1}"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A2D45E3-9346-4212-A31E-7291BF7DE725}"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IN"/>
        </a:p>
      </dgm:t>
    </dgm:pt>
    <dgm:pt modelId="{3FF0E26F-2EA7-44AE-A0A5-1E567E30E84A}">
      <dgm:prSet/>
      <dgm:spPr/>
      <dgm:t>
        <a:bodyPr/>
        <a:lstStyle/>
        <a:p>
          <a:r>
            <a:rPr lang="en-US" b="0" i="0" dirty="0"/>
            <a:t>After successful completion of data preprocessing and cleaning, I load the preprocessed data to PostgreSQL database.</a:t>
          </a:r>
          <a:endParaRPr lang="en-IN" dirty="0"/>
        </a:p>
      </dgm:t>
    </dgm:pt>
    <dgm:pt modelId="{BD8151B3-C8B7-4B63-ACFC-6540786D1E50}" type="parTrans" cxnId="{FF93FAC7-5D6B-41DF-BB32-9187CF5B2FC0}">
      <dgm:prSet/>
      <dgm:spPr/>
      <dgm:t>
        <a:bodyPr/>
        <a:lstStyle/>
        <a:p>
          <a:endParaRPr lang="en-IN"/>
        </a:p>
      </dgm:t>
    </dgm:pt>
    <dgm:pt modelId="{24B245D2-A3CF-4EB8-B89B-023DFE904848}" type="sibTrans" cxnId="{FF93FAC7-5D6B-41DF-BB32-9187CF5B2FC0}">
      <dgm:prSet/>
      <dgm:spPr/>
      <dgm:t>
        <a:bodyPr/>
        <a:lstStyle/>
        <a:p>
          <a:endParaRPr lang="en-IN"/>
        </a:p>
      </dgm:t>
    </dgm:pt>
    <dgm:pt modelId="{CE8F44BA-4DD6-4205-9FE7-EAB413AD420B}">
      <dgm:prSet/>
      <dgm:spPr/>
      <dgm:t>
        <a:bodyPr/>
        <a:lstStyle/>
        <a:p>
          <a:r>
            <a:rPr lang="en-US" b="0" i="0"/>
            <a:t>First I make the connection for python to PostgreSQL .After I creating the table and import the table to the PostgreSQL by using SQL Alchemy.</a:t>
          </a:r>
          <a:endParaRPr lang="en-IN"/>
        </a:p>
      </dgm:t>
    </dgm:pt>
    <dgm:pt modelId="{F6AD6441-6BB4-42B1-8FD5-155686A63D37}" type="parTrans" cxnId="{EE701F92-8CA1-4FFE-9C2D-237950055EA1}">
      <dgm:prSet/>
      <dgm:spPr/>
      <dgm:t>
        <a:bodyPr/>
        <a:lstStyle/>
        <a:p>
          <a:endParaRPr lang="en-IN"/>
        </a:p>
      </dgm:t>
    </dgm:pt>
    <dgm:pt modelId="{269A25C0-5875-4335-9E15-003158DBE630}" type="sibTrans" cxnId="{EE701F92-8CA1-4FFE-9C2D-237950055EA1}">
      <dgm:prSet/>
      <dgm:spPr/>
      <dgm:t>
        <a:bodyPr/>
        <a:lstStyle/>
        <a:p>
          <a:endParaRPr lang="en-IN"/>
        </a:p>
      </dgm:t>
    </dgm:pt>
    <dgm:pt modelId="{17AD7122-7A24-4790-A676-C182CB2DA687}" type="pres">
      <dgm:prSet presAssocID="{9A2D45E3-9346-4212-A31E-7291BF7DE725}" presName="linear" presStyleCnt="0">
        <dgm:presLayoutVars>
          <dgm:animLvl val="lvl"/>
          <dgm:resizeHandles val="exact"/>
        </dgm:presLayoutVars>
      </dgm:prSet>
      <dgm:spPr/>
    </dgm:pt>
    <dgm:pt modelId="{3DF1798A-6AF3-4B9B-9AB8-80EBACDCAC85}" type="pres">
      <dgm:prSet presAssocID="{3FF0E26F-2EA7-44AE-A0A5-1E567E30E84A}" presName="parentText" presStyleLbl="node1" presStyleIdx="0" presStyleCnt="2">
        <dgm:presLayoutVars>
          <dgm:chMax val="0"/>
          <dgm:bulletEnabled val="1"/>
        </dgm:presLayoutVars>
      </dgm:prSet>
      <dgm:spPr/>
    </dgm:pt>
    <dgm:pt modelId="{A1F32165-0649-4F70-928F-33FCDA977B94}" type="pres">
      <dgm:prSet presAssocID="{24B245D2-A3CF-4EB8-B89B-023DFE904848}" presName="spacer" presStyleCnt="0"/>
      <dgm:spPr/>
    </dgm:pt>
    <dgm:pt modelId="{F037A5F5-11D6-4D4B-85F6-62401B79FF1D}" type="pres">
      <dgm:prSet presAssocID="{CE8F44BA-4DD6-4205-9FE7-EAB413AD420B}" presName="parentText" presStyleLbl="node1" presStyleIdx="1" presStyleCnt="2">
        <dgm:presLayoutVars>
          <dgm:chMax val="0"/>
          <dgm:bulletEnabled val="1"/>
        </dgm:presLayoutVars>
      </dgm:prSet>
      <dgm:spPr/>
    </dgm:pt>
  </dgm:ptLst>
  <dgm:cxnLst>
    <dgm:cxn modelId="{0FCA3644-393B-434E-BCD6-1436E4DE630F}" type="presOf" srcId="{9A2D45E3-9346-4212-A31E-7291BF7DE725}" destId="{17AD7122-7A24-4790-A676-C182CB2DA687}" srcOrd="0" destOrd="0" presId="urn:microsoft.com/office/officeart/2005/8/layout/vList2"/>
    <dgm:cxn modelId="{0DE33C4A-985A-48F4-85E2-56D2477C2ECA}" type="presOf" srcId="{3FF0E26F-2EA7-44AE-A0A5-1E567E30E84A}" destId="{3DF1798A-6AF3-4B9B-9AB8-80EBACDCAC85}" srcOrd="0" destOrd="0" presId="urn:microsoft.com/office/officeart/2005/8/layout/vList2"/>
    <dgm:cxn modelId="{EE701F92-8CA1-4FFE-9C2D-237950055EA1}" srcId="{9A2D45E3-9346-4212-A31E-7291BF7DE725}" destId="{CE8F44BA-4DD6-4205-9FE7-EAB413AD420B}" srcOrd="1" destOrd="0" parTransId="{F6AD6441-6BB4-42B1-8FD5-155686A63D37}" sibTransId="{269A25C0-5875-4335-9E15-003158DBE630}"/>
    <dgm:cxn modelId="{FF93FAC7-5D6B-41DF-BB32-9187CF5B2FC0}" srcId="{9A2D45E3-9346-4212-A31E-7291BF7DE725}" destId="{3FF0E26F-2EA7-44AE-A0A5-1E567E30E84A}" srcOrd="0" destOrd="0" parTransId="{BD8151B3-C8B7-4B63-ACFC-6540786D1E50}" sibTransId="{24B245D2-A3CF-4EB8-B89B-023DFE904848}"/>
    <dgm:cxn modelId="{1581B3E0-14B6-435E-AEE4-C2739EBD97FA}" type="presOf" srcId="{CE8F44BA-4DD6-4205-9FE7-EAB413AD420B}" destId="{F037A5F5-11D6-4D4B-85F6-62401B79FF1D}" srcOrd="0" destOrd="0" presId="urn:microsoft.com/office/officeart/2005/8/layout/vList2"/>
    <dgm:cxn modelId="{CB925372-D849-4726-92C0-8E6E4FCB74CB}" type="presParOf" srcId="{17AD7122-7A24-4790-A676-C182CB2DA687}" destId="{3DF1798A-6AF3-4B9B-9AB8-80EBACDCAC85}" srcOrd="0" destOrd="0" presId="urn:microsoft.com/office/officeart/2005/8/layout/vList2"/>
    <dgm:cxn modelId="{EEC9BF7A-B715-4747-B031-DBB1EE054069}" type="presParOf" srcId="{17AD7122-7A24-4790-A676-C182CB2DA687}" destId="{A1F32165-0649-4F70-928F-33FCDA977B94}" srcOrd="1" destOrd="0" presId="urn:microsoft.com/office/officeart/2005/8/layout/vList2"/>
    <dgm:cxn modelId="{7C96CD1A-AC15-421F-BD65-86A8684620C0}" type="presParOf" srcId="{17AD7122-7A24-4790-A676-C182CB2DA687}" destId="{F037A5F5-11D6-4D4B-85F6-62401B79FF1D}"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7DBD53B-135F-41F5-B638-C5373581DF2E}"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IN"/>
        </a:p>
      </dgm:t>
    </dgm:pt>
    <dgm:pt modelId="{9B4AC9E2-D54E-4EBA-A421-AB7C3F23EEC2}">
      <dgm:prSet/>
      <dgm:spPr/>
      <dgm:t>
        <a:bodyPr/>
        <a:lstStyle/>
        <a:p>
          <a:r>
            <a:rPr lang="en-US" b="0" i="0" dirty="0"/>
            <a:t>From the charts and visualization, we clearly know what are all the things we need to concentrate and improve to get a better profit to the </a:t>
          </a:r>
          <a:r>
            <a:rPr lang="en-US" b="0" i="0" dirty="0" err="1"/>
            <a:t>the</a:t>
          </a:r>
          <a:r>
            <a:rPr lang="en-US" b="0" i="0" dirty="0"/>
            <a:t> company.</a:t>
          </a:r>
          <a:endParaRPr lang="en-IN" dirty="0"/>
        </a:p>
      </dgm:t>
    </dgm:pt>
    <dgm:pt modelId="{3DFDF639-FBAA-4CFD-8D73-7BA5D9440DEF}" type="parTrans" cxnId="{3A9C3D3B-1882-4D1B-B6EC-3A1E999FFB69}">
      <dgm:prSet/>
      <dgm:spPr/>
      <dgm:t>
        <a:bodyPr/>
        <a:lstStyle/>
        <a:p>
          <a:endParaRPr lang="en-IN"/>
        </a:p>
      </dgm:t>
    </dgm:pt>
    <dgm:pt modelId="{687A46E3-677F-4F41-A39B-D45B8644B0EC}" type="sibTrans" cxnId="{3A9C3D3B-1882-4D1B-B6EC-3A1E999FFB69}">
      <dgm:prSet/>
      <dgm:spPr/>
      <dgm:t>
        <a:bodyPr/>
        <a:lstStyle/>
        <a:p>
          <a:endParaRPr lang="en-IN"/>
        </a:p>
      </dgm:t>
    </dgm:pt>
    <dgm:pt modelId="{DA7746B1-3B91-4753-855E-9BFC3B1F159F}" type="pres">
      <dgm:prSet presAssocID="{37DBD53B-135F-41F5-B638-C5373581DF2E}" presName="linear" presStyleCnt="0">
        <dgm:presLayoutVars>
          <dgm:animLvl val="lvl"/>
          <dgm:resizeHandles val="exact"/>
        </dgm:presLayoutVars>
      </dgm:prSet>
      <dgm:spPr/>
    </dgm:pt>
    <dgm:pt modelId="{066261D0-B97D-4D02-A210-E3CF73E084C0}" type="pres">
      <dgm:prSet presAssocID="{9B4AC9E2-D54E-4EBA-A421-AB7C3F23EEC2}" presName="parentText" presStyleLbl="node1" presStyleIdx="0" presStyleCnt="1">
        <dgm:presLayoutVars>
          <dgm:chMax val="0"/>
          <dgm:bulletEnabled val="1"/>
        </dgm:presLayoutVars>
      </dgm:prSet>
      <dgm:spPr/>
    </dgm:pt>
  </dgm:ptLst>
  <dgm:cxnLst>
    <dgm:cxn modelId="{49519C2A-11B4-490A-A137-E3E1C57D2527}" type="presOf" srcId="{9B4AC9E2-D54E-4EBA-A421-AB7C3F23EEC2}" destId="{066261D0-B97D-4D02-A210-E3CF73E084C0}" srcOrd="0" destOrd="0" presId="urn:microsoft.com/office/officeart/2005/8/layout/vList2"/>
    <dgm:cxn modelId="{3A9C3D3B-1882-4D1B-B6EC-3A1E999FFB69}" srcId="{37DBD53B-135F-41F5-B638-C5373581DF2E}" destId="{9B4AC9E2-D54E-4EBA-A421-AB7C3F23EEC2}" srcOrd="0" destOrd="0" parTransId="{3DFDF639-FBAA-4CFD-8D73-7BA5D9440DEF}" sibTransId="{687A46E3-677F-4F41-A39B-D45B8644B0EC}"/>
    <dgm:cxn modelId="{62BD90B1-8E83-4960-89DA-477A1C5CB2A6}" type="presOf" srcId="{37DBD53B-135F-41F5-B638-C5373581DF2E}" destId="{DA7746B1-3B91-4753-855E-9BFC3B1F159F}" srcOrd="0" destOrd="0" presId="urn:microsoft.com/office/officeart/2005/8/layout/vList2"/>
    <dgm:cxn modelId="{0F6F9809-4301-47FC-8E42-C4993563942C}" type="presParOf" srcId="{DA7746B1-3B91-4753-855E-9BFC3B1F159F}" destId="{066261D0-B97D-4D02-A210-E3CF73E084C0}"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E2FB73-473F-4617-BA97-9009374E279D}">
      <dsp:nvSpPr>
        <dsp:cNvPr id="0" name=""/>
        <dsp:cNvSpPr/>
      </dsp:nvSpPr>
      <dsp:spPr>
        <a:xfrm>
          <a:off x="0" y="0"/>
          <a:ext cx="3416300" cy="3416300"/>
        </a:xfrm>
        <a:prstGeom prst="pie">
          <a:avLst>
            <a:gd name="adj1" fmla="val 5400000"/>
            <a:gd name="adj2" fmla="val 1620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59DC3CA-6A6D-482C-8A81-69339D347F32}">
      <dsp:nvSpPr>
        <dsp:cNvPr id="0" name=""/>
        <dsp:cNvSpPr/>
      </dsp:nvSpPr>
      <dsp:spPr>
        <a:xfrm>
          <a:off x="1708150" y="0"/>
          <a:ext cx="7117508" cy="34163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b="0" i="0" kern="1200" dirty="0"/>
            <a:t>Data cleaning and Preprocessing</a:t>
          </a:r>
          <a:endParaRPr lang="en-IN" sz="3300" kern="1200" dirty="0"/>
        </a:p>
      </dsp:txBody>
      <dsp:txXfrm>
        <a:off x="1708150" y="0"/>
        <a:ext cx="7117508" cy="1024892"/>
      </dsp:txXfrm>
    </dsp:sp>
    <dsp:sp modelId="{18FB53B1-23A2-4E48-8B7D-5CEB9B1C2281}">
      <dsp:nvSpPr>
        <dsp:cNvPr id="0" name=""/>
        <dsp:cNvSpPr/>
      </dsp:nvSpPr>
      <dsp:spPr>
        <a:xfrm>
          <a:off x="597853" y="1024892"/>
          <a:ext cx="2220592" cy="2220592"/>
        </a:xfrm>
        <a:prstGeom prst="pie">
          <a:avLst>
            <a:gd name="adj1" fmla="val 5400000"/>
            <a:gd name="adj2" fmla="val 1620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C7A550B-5F33-4BA4-94FC-2CF2C937F3AC}">
      <dsp:nvSpPr>
        <dsp:cNvPr id="0" name=""/>
        <dsp:cNvSpPr/>
      </dsp:nvSpPr>
      <dsp:spPr>
        <a:xfrm>
          <a:off x="1708150" y="1024892"/>
          <a:ext cx="7117508" cy="2220592"/>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b="0" i="0" kern="1200"/>
            <a:t>SQL</a:t>
          </a:r>
          <a:endParaRPr lang="en-IN" sz="3300" kern="1200"/>
        </a:p>
      </dsp:txBody>
      <dsp:txXfrm>
        <a:off x="1708150" y="1024892"/>
        <a:ext cx="7117508" cy="1024888"/>
      </dsp:txXfrm>
    </dsp:sp>
    <dsp:sp modelId="{DA324C9E-DD7A-4CB8-B1E0-FB08FEA95D83}">
      <dsp:nvSpPr>
        <dsp:cNvPr id="0" name=""/>
        <dsp:cNvSpPr/>
      </dsp:nvSpPr>
      <dsp:spPr>
        <a:xfrm>
          <a:off x="1195705" y="2049781"/>
          <a:ext cx="1024888" cy="1024888"/>
        </a:xfrm>
        <a:prstGeom prst="pie">
          <a:avLst>
            <a:gd name="adj1" fmla="val 5400000"/>
            <a:gd name="adj2" fmla="val 1620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2C1AB8A-49A4-401E-B2FF-366E9282F1AB}">
      <dsp:nvSpPr>
        <dsp:cNvPr id="0" name=""/>
        <dsp:cNvSpPr/>
      </dsp:nvSpPr>
      <dsp:spPr>
        <a:xfrm>
          <a:off x="1708150" y="2037226"/>
          <a:ext cx="7117508" cy="1024888"/>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b="0" i="0" kern="1200"/>
            <a:t>Power bi</a:t>
          </a:r>
          <a:endParaRPr lang="en-IN" sz="3300" kern="1200"/>
        </a:p>
      </dsp:txBody>
      <dsp:txXfrm>
        <a:off x="1708150" y="2037226"/>
        <a:ext cx="7117508" cy="102488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F3C4C7-3877-4524-BACE-AAA2B6C5CCF1}">
      <dsp:nvSpPr>
        <dsp:cNvPr id="0" name=""/>
        <dsp:cNvSpPr/>
      </dsp:nvSpPr>
      <dsp:spPr>
        <a:xfrm>
          <a:off x="0" y="60789"/>
          <a:ext cx="8825659" cy="329472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t>In this project, I did preprocessing of data and visualization of data to get better insights about the company named global electronics. The global electronics was a leading electronics manufacturing company. The data's of global electronics are given by them . I cleaned the data and creating dashboard to visualize the insights about the fields, where they perform well and where they are not. To get a better understanding about the companies growth and the areas that they want to perform well.</a:t>
          </a:r>
          <a:endParaRPr lang="en-IN" sz="2200" kern="1200" dirty="0"/>
        </a:p>
      </dsp:txBody>
      <dsp:txXfrm>
        <a:off x="160835" y="221624"/>
        <a:ext cx="8503989" cy="297305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F1798A-6AF3-4B9B-9AB8-80EBACDCAC85}">
      <dsp:nvSpPr>
        <dsp:cNvPr id="0" name=""/>
        <dsp:cNvSpPr/>
      </dsp:nvSpPr>
      <dsp:spPr>
        <a:xfrm>
          <a:off x="0" y="152949"/>
          <a:ext cx="8825659" cy="151632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b="0" i="0" kern="1200" dirty="0"/>
            <a:t>After successful completion of data preprocessing and cleaning, I load the preprocessed data to PostgreSQL database.</a:t>
          </a:r>
          <a:endParaRPr lang="en-IN" sz="2700" kern="1200" dirty="0"/>
        </a:p>
      </dsp:txBody>
      <dsp:txXfrm>
        <a:off x="74021" y="226970"/>
        <a:ext cx="8677617" cy="1368278"/>
      </dsp:txXfrm>
    </dsp:sp>
    <dsp:sp modelId="{F037A5F5-11D6-4D4B-85F6-62401B79FF1D}">
      <dsp:nvSpPr>
        <dsp:cNvPr id="0" name=""/>
        <dsp:cNvSpPr/>
      </dsp:nvSpPr>
      <dsp:spPr>
        <a:xfrm>
          <a:off x="0" y="1747030"/>
          <a:ext cx="8825659" cy="151632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b="0" i="0" kern="1200"/>
            <a:t>First I make the connection for python to PostgreSQL .After I creating the table and import the table to the PostgreSQL by using SQL Alchemy.</a:t>
          </a:r>
          <a:endParaRPr lang="en-IN" sz="2700" kern="1200"/>
        </a:p>
      </dsp:txBody>
      <dsp:txXfrm>
        <a:off x="74021" y="1821051"/>
        <a:ext cx="8677617" cy="136827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6261D0-B97D-4D02-A210-E3CF73E084C0}">
      <dsp:nvSpPr>
        <dsp:cNvPr id="0" name=""/>
        <dsp:cNvSpPr/>
      </dsp:nvSpPr>
      <dsp:spPr>
        <a:xfrm>
          <a:off x="0" y="19839"/>
          <a:ext cx="8825659" cy="337662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US" sz="3900" b="0" i="0" kern="1200" dirty="0"/>
            <a:t>From the charts and visualization, we clearly know what are all the things we need to concentrate and improve to get a better profit to the </a:t>
          </a:r>
          <a:r>
            <a:rPr lang="en-US" sz="3900" b="0" i="0" kern="1200" dirty="0" err="1"/>
            <a:t>the</a:t>
          </a:r>
          <a:r>
            <a:rPr lang="en-US" sz="3900" b="0" i="0" kern="1200" dirty="0"/>
            <a:t> company.</a:t>
          </a:r>
          <a:endParaRPr lang="en-IN" sz="3900" kern="1200" dirty="0"/>
        </a:p>
      </dsp:txBody>
      <dsp:txXfrm>
        <a:off x="164833" y="184672"/>
        <a:ext cx="8495993" cy="3046954"/>
      </dsp:txXfrm>
    </dsp:sp>
  </dsp:spTree>
</dsp:drawing>
</file>

<file path=ppt/diagrams/layout1.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B80555-C9A9-4FA7-AC3F-A22339A06B7E}" type="datetimeFigureOut">
              <a:rPr lang="en-IN" smtClean="0"/>
              <a:t>21-11-2024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086E4D-04E1-4752-993A-78407F944C7C}" type="slidenum">
              <a:rPr lang="en-IN" smtClean="0"/>
              <a:t>‹#›</a:t>
            </a:fld>
            <a:endParaRPr lang="en-IN"/>
          </a:p>
        </p:txBody>
      </p:sp>
    </p:spTree>
    <p:extLst>
      <p:ext uri="{BB962C8B-B14F-4D97-AF65-F5344CB8AC3E}">
        <p14:creationId xmlns:p14="http://schemas.microsoft.com/office/powerpoint/2010/main" val="18618237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0086E4D-04E1-4752-993A-78407F944C7C}" type="slidenum">
              <a:rPr lang="en-IN" smtClean="0"/>
              <a:t>7</a:t>
            </a:fld>
            <a:endParaRPr lang="en-IN"/>
          </a:p>
        </p:txBody>
      </p:sp>
    </p:spTree>
    <p:extLst>
      <p:ext uri="{BB962C8B-B14F-4D97-AF65-F5344CB8AC3E}">
        <p14:creationId xmlns:p14="http://schemas.microsoft.com/office/powerpoint/2010/main" val="53395001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6D0CEFD9-0322-4ABA-8C18-0EE6972B51BD}" type="datetimeFigureOut">
              <a:rPr lang="en-IN" smtClean="0"/>
              <a:t>21-11-2024</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8A4444FE-A940-4D0E-A862-53F67F7460FB}" type="slidenum">
              <a:rPr lang="en-IN" smtClean="0"/>
              <a:t>‹#›</a:t>
            </a:fld>
            <a:endParaRPr lang="en-IN"/>
          </a:p>
        </p:txBody>
      </p:sp>
    </p:spTree>
    <p:extLst>
      <p:ext uri="{BB962C8B-B14F-4D97-AF65-F5344CB8AC3E}">
        <p14:creationId xmlns:p14="http://schemas.microsoft.com/office/powerpoint/2010/main" val="26970079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D0CEFD9-0322-4ABA-8C18-0EE6972B51BD}" type="datetimeFigureOut">
              <a:rPr lang="en-IN" smtClean="0"/>
              <a:t>21-11-2024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8A4444FE-A940-4D0E-A862-53F67F7460FB}" type="slidenum">
              <a:rPr lang="en-IN" smtClean="0"/>
              <a:t>‹#›</a:t>
            </a:fld>
            <a:endParaRPr lang="en-IN"/>
          </a:p>
        </p:txBody>
      </p:sp>
    </p:spTree>
    <p:extLst>
      <p:ext uri="{BB962C8B-B14F-4D97-AF65-F5344CB8AC3E}">
        <p14:creationId xmlns:p14="http://schemas.microsoft.com/office/powerpoint/2010/main" val="3876515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D0CEFD9-0322-4ABA-8C18-0EE6972B51BD}" type="datetimeFigureOut">
              <a:rPr lang="en-IN" smtClean="0"/>
              <a:t>21-11-2024</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A4444FE-A940-4D0E-A862-53F67F7460FB}" type="slidenum">
              <a:rPr lang="en-IN" smtClean="0"/>
              <a:t>‹#›</a:t>
            </a:fld>
            <a:endParaRPr lang="en-IN"/>
          </a:p>
        </p:txBody>
      </p:sp>
    </p:spTree>
    <p:extLst>
      <p:ext uri="{BB962C8B-B14F-4D97-AF65-F5344CB8AC3E}">
        <p14:creationId xmlns:p14="http://schemas.microsoft.com/office/powerpoint/2010/main" val="8159649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D0CEFD9-0322-4ABA-8C18-0EE6972B51BD}" type="datetimeFigureOut">
              <a:rPr lang="en-IN" smtClean="0"/>
              <a:t>21-11-2024</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A4444FE-A940-4D0E-A862-53F67F7460FB}" type="slidenum">
              <a:rPr lang="en-IN" smtClean="0"/>
              <a:t>‹#›</a:t>
            </a:fld>
            <a:endParaRPr lang="en-IN"/>
          </a:p>
        </p:txBody>
      </p:sp>
    </p:spTree>
    <p:extLst>
      <p:ext uri="{BB962C8B-B14F-4D97-AF65-F5344CB8AC3E}">
        <p14:creationId xmlns:p14="http://schemas.microsoft.com/office/powerpoint/2010/main" val="21999795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D0CEFD9-0322-4ABA-8C18-0EE6972B51BD}" type="datetimeFigureOut">
              <a:rPr lang="en-IN" smtClean="0"/>
              <a:t>21-11-2024</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A4444FE-A940-4D0E-A862-53F67F7460FB}" type="slidenum">
              <a:rPr lang="en-IN" smtClean="0"/>
              <a:t>‹#›</a:t>
            </a:fld>
            <a:endParaRPr lang="en-IN"/>
          </a:p>
        </p:txBody>
      </p:sp>
    </p:spTree>
    <p:extLst>
      <p:ext uri="{BB962C8B-B14F-4D97-AF65-F5344CB8AC3E}">
        <p14:creationId xmlns:p14="http://schemas.microsoft.com/office/powerpoint/2010/main" val="28970513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D0CEFD9-0322-4ABA-8C18-0EE6972B51BD}" type="datetimeFigureOut">
              <a:rPr lang="en-IN" smtClean="0"/>
              <a:t>21-11-2024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A4444FE-A940-4D0E-A862-53F67F7460FB}" type="slidenum">
              <a:rPr lang="en-IN" smtClean="0"/>
              <a:t>‹#›</a:t>
            </a:fld>
            <a:endParaRPr lang="en-IN"/>
          </a:p>
        </p:txBody>
      </p:sp>
    </p:spTree>
    <p:extLst>
      <p:ext uri="{BB962C8B-B14F-4D97-AF65-F5344CB8AC3E}">
        <p14:creationId xmlns:p14="http://schemas.microsoft.com/office/powerpoint/2010/main" val="37397940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D0CEFD9-0322-4ABA-8C18-0EE6972B51BD}" type="datetimeFigureOut">
              <a:rPr lang="en-IN" smtClean="0"/>
              <a:t>21-11-2024</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8A4444FE-A940-4D0E-A862-53F67F7460FB}" type="slidenum">
              <a:rPr lang="en-IN" smtClean="0"/>
              <a:t>‹#›</a:t>
            </a:fld>
            <a:endParaRPr lang="en-IN"/>
          </a:p>
        </p:txBody>
      </p:sp>
    </p:spTree>
    <p:extLst>
      <p:ext uri="{BB962C8B-B14F-4D97-AF65-F5344CB8AC3E}">
        <p14:creationId xmlns:p14="http://schemas.microsoft.com/office/powerpoint/2010/main" val="30726658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6D0CEFD9-0322-4ABA-8C18-0EE6972B51BD}" type="datetimeFigureOut">
              <a:rPr lang="en-IN" smtClean="0"/>
              <a:t>21-11-2024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4444FE-A940-4D0E-A862-53F67F7460FB}" type="slidenum">
              <a:rPr lang="en-IN" smtClean="0"/>
              <a:t>‹#›</a:t>
            </a:fld>
            <a:endParaRPr lang="en-IN"/>
          </a:p>
        </p:txBody>
      </p:sp>
    </p:spTree>
    <p:extLst>
      <p:ext uri="{BB962C8B-B14F-4D97-AF65-F5344CB8AC3E}">
        <p14:creationId xmlns:p14="http://schemas.microsoft.com/office/powerpoint/2010/main" val="41426303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6D0CEFD9-0322-4ABA-8C18-0EE6972B51BD}" type="datetimeFigureOut">
              <a:rPr lang="en-IN" smtClean="0"/>
              <a:t>21-11-2024</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A4444FE-A940-4D0E-A862-53F67F7460FB}" type="slidenum">
              <a:rPr lang="en-IN" smtClean="0"/>
              <a:t>‹#›</a:t>
            </a:fld>
            <a:endParaRPr lang="en-IN"/>
          </a:p>
        </p:txBody>
      </p:sp>
    </p:spTree>
    <p:extLst>
      <p:ext uri="{BB962C8B-B14F-4D97-AF65-F5344CB8AC3E}">
        <p14:creationId xmlns:p14="http://schemas.microsoft.com/office/powerpoint/2010/main" val="34711308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0CEFD9-0322-4ABA-8C18-0EE6972B51BD}" type="datetimeFigureOut">
              <a:rPr lang="en-IN" smtClean="0"/>
              <a:t>21-11-2024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4444FE-A940-4D0E-A862-53F67F7460FB}" type="slidenum">
              <a:rPr lang="en-IN" smtClean="0"/>
              <a:t>‹#›</a:t>
            </a:fld>
            <a:endParaRPr lang="en-IN"/>
          </a:p>
        </p:txBody>
      </p:sp>
    </p:spTree>
    <p:extLst>
      <p:ext uri="{BB962C8B-B14F-4D97-AF65-F5344CB8AC3E}">
        <p14:creationId xmlns:p14="http://schemas.microsoft.com/office/powerpoint/2010/main" val="424178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D0CEFD9-0322-4ABA-8C18-0EE6972B51BD}" type="datetimeFigureOut">
              <a:rPr lang="en-IN" smtClean="0"/>
              <a:t>21-11-2024</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A4444FE-A940-4D0E-A862-53F67F7460FB}" type="slidenum">
              <a:rPr lang="en-IN" smtClean="0"/>
              <a:t>‹#›</a:t>
            </a:fld>
            <a:endParaRPr lang="en-IN"/>
          </a:p>
        </p:txBody>
      </p:sp>
    </p:spTree>
    <p:extLst>
      <p:ext uri="{BB962C8B-B14F-4D97-AF65-F5344CB8AC3E}">
        <p14:creationId xmlns:p14="http://schemas.microsoft.com/office/powerpoint/2010/main" val="13432629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D0CEFD9-0322-4ABA-8C18-0EE6972B51BD}" type="datetimeFigureOut">
              <a:rPr lang="en-IN" smtClean="0"/>
              <a:t>21-11-2024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A4444FE-A940-4D0E-A862-53F67F7460FB}" type="slidenum">
              <a:rPr lang="en-IN" smtClean="0"/>
              <a:t>‹#›</a:t>
            </a:fld>
            <a:endParaRPr lang="en-IN"/>
          </a:p>
        </p:txBody>
      </p:sp>
    </p:spTree>
    <p:extLst>
      <p:ext uri="{BB962C8B-B14F-4D97-AF65-F5344CB8AC3E}">
        <p14:creationId xmlns:p14="http://schemas.microsoft.com/office/powerpoint/2010/main" val="12031812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D0CEFD9-0322-4ABA-8C18-0EE6972B51BD}" type="datetimeFigureOut">
              <a:rPr lang="en-IN" smtClean="0"/>
              <a:t>21-11-2024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A4444FE-A940-4D0E-A862-53F67F7460FB}" type="slidenum">
              <a:rPr lang="en-IN" smtClean="0"/>
              <a:t>‹#›</a:t>
            </a:fld>
            <a:endParaRPr lang="en-IN"/>
          </a:p>
        </p:txBody>
      </p:sp>
    </p:spTree>
    <p:extLst>
      <p:ext uri="{BB962C8B-B14F-4D97-AF65-F5344CB8AC3E}">
        <p14:creationId xmlns:p14="http://schemas.microsoft.com/office/powerpoint/2010/main" val="23594912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D0CEFD9-0322-4ABA-8C18-0EE6972B51BD}" type="datetimeFigureOut">
              <a:rPr lang="en-IN" smtClean="0"/>
              <a:t>21-11-2024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A4444FE-A940-4D0E-A862-53F67F7460FB}" type="slidenum">
              <a:rPr lang="en-IN" smtClean="0"/>
              <a:t>‹#›</a:t>
            </a:fld>
            <a:endParaRPr lang="en-IN"/>
          </a:p>
        </p:txBody>
      </p:sp>
    </p:spTree>
    <p:extLst>
      <p:ext uri="{BB962C8B-B14F-4D97-AF65-F5344CB8AC3E}">
        <p14:creationId xmlns:p14="http://schemas.microsoft.com/office/powerpoint/2010/main" val="20666872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0CEFD9-0322-4ABA-8C18-0EE6972B51BD}" type="datetimeFigureOut">
              <a:rPr lang="en-IN" smtClean="0"/>
              <a:t>21-11-2024</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8A4444FE-A940-4D0E-A862-53F67F7460FB}" type="slidenum">
              <a:rPr lang="en-IN" smtClean="0"/>
              <a:t>‹#›</a:t>
            </a:fld>
            <a:endParaRPr lang="en-IN"/>
          </a:p>
        </p:txBody>
      </p:sp>
    </p:spTree>
    <p:extLst>
      <p:ext uri="{BB962C8B-B14F-4D97-AF65-F5344CB8AC3E}">
        <p14:creationId xmlns:p14="http://schemas.microsoft.com/office/powerpoint/2010/main" val="702922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D0CEFD9-0322-4ABA-8C18-0EE6972B51BD}" type="datetimeFigureOut">
              <a:rPr lang="en-IN" smtClean="0"/>
              <a:t>21-11-2024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8A4444FE-A940-4D0E-A862-53F67F7460FB}" type="slidenum">
              <a:rPr lang="en-IN" smtClean="0"/>
              <a:t>‹#›</a:t>
            </a:fld>
            <a:endParaRPr lang="en-IN"/>
          </a:p>
        </p:txBody>
      </p:sp>
    </p:spTree>
    <p:extLst>
      <p:ext uri="{BB962C8B-B14F-4D97-AF65-F5344CB8AC3E}">
        <p14:creationId xmlns:p14="http://schemas.microsoft.com/office/powerpoint/2010/main" val="6487140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D0CEFD9-0322-4ABA-8C18-0EE6972B51BD}" type="datetimeFigureOut">
              <a:rPr lang="en-IN" smtClean="0"/>
              <a:t>21-11-2024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8A4444FE-A940-4D0E-A862-53F67F7460FB}" type="slidenum">
              <a:rPr lang="en-IN" smtClean="0"/>
              <a:t>‹#›</a:t>
            </a:fld>
            <a:endParaRPr lang="en-IN"/>
          </a:p>
        </p:txBody>
      </p:sp>
    </p:spTree>
    <p:extLst>
      <p:ext uri="{BB962C8B-B14F-4D97-AF65-F5344CB8AC3E}">
        <p14:creationId xmlns:p14="http://schemas.microsoft.com/office/powerpoint/2010/main" val="7345270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6D0CEFD9-0322-4ABA-8C18-0EE6972B51BD}" type="datetimeFigureOut">
              <a:rPr lang="en-IN" smtClean="0"/>
              <a:t>21-11-2024</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8A4444FE-A940-4D0E-A862-53F67F7460FB}" type="slidenum">
              <a:rPr lang="en-IN" smtClean="0"/>
              <a:t>‹#›</a:t>
            </a:fld>
            <a:endParaRPr lang="en-IN"/>
          </a:p>
        </p:txBody>
      </p:sp>
    </p:spTree>
    <p:extLst>
      <p:ext uri="{BB962C8B-B14F-4D97-AF65-F5344CB8AC3E}">
        <p14:creationId xmlns:p14="http://schemas.microsoft.com/office/powerpoint/2010/main" val="824915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25309-938C-2F55-103B-4E82650F431B}"/>
              </a:ext>
            </a:extLst>
          </p:cNvPr>
          <p:cNvSpPr>
            <a:spLocks noGrp="1"/>
          </p:cNvSpPr>
          <p:nvPr>
            <p:ph type="ctrTitle"/>
          </p:nvPr>
        </p:nvSpPr>
        <p:spPr>
          <a:xfrm>
            <a:off x="1524000" y="273377"/>
            <a:ext cx="9144000" cy="3236586"/>
          </a:xfrm>
        </p:spPr>
        <p:txBody>
          <a:bodyPr/>
          <a:lstStyle/>
          <a:p>
            <a:r>
              <a:rPr lang="en-US" dirty="0"/>
              <a:t>DATASPARK:ILLUMINATING INSIGHTS FOR GLOBAL ELECTRONICS</a:t>
            </a:r>
            <a:endParaRPr lang="en-IN" dirty="0"/>
          </a:p>
        </p:txBody>
      </p:sp>
      <p:sp>
        <p:nvSpPr>
          <p:cNvPr id="3" name="Subtitle 2">
            <a:extLst>
              <a:ext uri="{FF2B5EF4-FFF2-40B4-BE49-F238E27FC236}">
                <a16:creationId xmlns:a16="http://schemas.microsoft.com/office/drawing/2014/main" id="{5BC63548-FC48-8118-4969-C90005BC4B19}"/>
              </a:ext>
            </a:extLst>
          </p:cNvPr>
          <p:cNvSpPr>
            <a:spLocks noGrp="1"/>
          </p:cNvSpPr>
          <p:nvPr>
            <p:ph type="subTitle" idx="1"/>
          </p:nvPr>
        </p:nvSpPr>
        <p:spPr>
          <a:xfrm>
            <a:off x="1154955" y="4656841"/>
            <a:ext cx="8825658" cy="981959"/>
          </a:xfrm>
        </p:spPr>
        <p:txBody>
          <a:bodyPr/>
          <a:lstStyle/>
          <a:p>
            <a:pPr algn="r"/>
            <a:r>
              <a:rPr lang="en-US" sz="3200" dirty="0"/>
              <a:t>BY</a:t>
            </a:r>
            <a:r>
              <a:rPr lang="en-US" dirty="0"/>
              <a:t> </a:t>
            </a:r>
            <a:r>
              <a:rPr lang="en-US" sz="3200" dirty="0"/>
              <a:t>HARI</a:t>
            </a:r>
            <a:r>
              <a:rPr lang="en-US" dirty="0"/>
              <a:t>  </a:t>
            </a:r>
            <a:r>
              <a:rPr lang="en-US" sz="3200" dirty="0"/>
              <a:t>SARAVANAN</a:t>
            </a:r>
            <a:r>
              <a:rPr lang="en-US" dirty="0"/>
              <a:t> </a:t>
            </a:r>
          </a:p>
          <a:p>
            <a:endParaRPr lang="en-US" dirty="0"/>
          </a:p>
          <a:p>
            <a:endParaRPr lang="en-IN" dirty="0"/>
          </a:p>
        </p:txBody>
      </p:sp>
    </p:spTree>
    <p:extLst>
      <p:ext uri="{BB962C8B-B14F-4D97-AF65-F5344CB8AC3E}">
        <p14:creationId xmlns:p14="http://schemas.microsoft.com/office/powerpoint/2010/main" val="3239043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childTnLst>
                    </p:cTn>
                  </p:par>
                  <p:par>
                    <p:cTn id="9" fill="hold">
                      <p:stCondLst>
                        <p:cond delay="indefinite"/>
                      </p:stCondLst>
                      <p:childTnLst>
                        <p:par>
                          <p:cTn id="10" fill="hold">
                            <p:stCondLst>
                              <p:cond delay="0"/>
                            </p:stCondLst>
                            <p:childTnLst>
                              <p:par>
                                <p:cTn id="11" presetID="26"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wipe(down)">
                                      <p:cBhvr>
                                        <p:cTn id="13" dur="580">
                                          <p:stCondLst>
                                            <p:cond delay="0"/>
                                          </p:stCondLst>
                                        </p:cTn>
                                        <p:tgtEl>
                                          <p:spTgt spid="3">
                                            <p:txEl>
                                              <p:pRg st="0" end="0"/>
                                            </p:txEl>
                                          </p:spTgt>
                                        </p:tgtEl>
                                      </p:cBhvr>
                                    </p:animEffect>
                                    <p:anim calcmode="lin" valueType="num">
                                      <p:cBhvr>
                                        <p:cTn id="14"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15"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6"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7"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8"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9" dur="26">
                                          <p:stCondLst>
                                            <p:cond delay="650"/>
                                          </p:stCondLst>
                                        </p:cTn>
                                        <p:tgtEl>
                                          <p:spTgt spid="3">
                                            <p:txEl>
                                              <p:pRg st="0" end="0"/>
                                            </p:txEl>
                                          </p:spTgt>
                                        </p:tgtEl>
                                      </p:cBhvr>
                                      <p:to x="100000" y="60000"/>
                                    </p:animScale>
                                    <p:animScale>
                                      <p:cBhvr>
                                        <p:cTn id="20" dur="166" decel="50000">
                                          <p:stCondLst>
                                            <p:cond delay="676"/>
                                          </p:stCondLst>
                                        </p:cTn>
                                        <p:tgtEl>
                                          <p:spTgt spid="3">
                                            <p:txEl>
                                              <p:pRg st="0" end="0"/>
                                            </p:txEl>
                                          </p:spTgt>
                                        </p:tgtEl>
                                      </p:cBhvr>
                                      <p:to x="100000" y="100000"/>
                                    </p:animScale>
                                    <p:animScale>
                                      <p:cBhvr>
                                        <p:cTn id="21" dur="26">
                                          <p:stCondLst>
                                            <p:cond delay="1312"/>
                                          </p:stCondLst>
                                        </p:cTn>
                                        <p:tgtEl>
                                          <p:spTgt spid="3">
                                            <p:txEl>
                                              <p:pRg st="0" end="0"/>
                                            </p:txEl>
                                          </p:spTgt>
                                        </p:tgtEl>
                                      </p:cBhvr>
                                      <p:to x="100000" y="80000"/>
                                    </p:animScale>
                                    <p:animScale>
                                      <p:cBhvr>
                                        <p:cTn id="22" dur="166" decel="50000">
                                          <p:stCondLst>
                                            <p:cond delay="1338"/>
                                          </p:stCondLst>
                                        </p:cTn>
                                        <p:tgtEl>
                                          <p:spTgt spid="3">
                                            <p:txEl>
                                              <p:pRg st="0" end="0"/>
                                            </p:txEl>
                                          </p:spTgt>
                                        </p:tgtEl>
                                      </p:cBhvr>
                                      <p:to x="100000" y="100000"/>
                                    </p:animScale>
                                    <p:animScale>
                                      <p:cBhvr>
                                        <p:cTn id="23" dur="26">
                                          <p:stCondLst>
                                            <p:cond delay="1642"/>
                                          </p:stCondLst>
                                        </p:cTn>
                                        <p:tgtEl>
                                          <p:spTgt spid="3">
                                            <p:txEl>
                                              <p:pRg st="0" end="0"/>
                                            </p:txEl>
                                          </p:spTgt>
                                        </p:tgtEl>
                                      </p:cBhvr>
                                      <p:to x="100000" y="90000"/>
                                    </p:animScale>
                                    <p:animScale>
                                      <p:cBhvr>
                                        <p:cTn id="24" dur="166" decel="50000">
                                          <p:stCondLst>
                                            <p:cond delay="1668"/>
                                          </p:stCondLst>
                                        </p:cTn>
                                        <p:tgtEl>
                                          <p:spTgt spid="3">
                                            <p:txEl>
                                              <p:pRg st="0" end="0"/>
                                            </p:txEl>
                                          </p:spTgt>
                                        </p:tgtEl>
                                      </p:cBhvr>
                                      <p:to x="100000" y="100000"/>
                                    </p:animScale>
                                    <p:animScale>
                                      <p:cBhvr>
                                        <p:cTn id="25" dur="26">
                                          <p:stCondLst>
                                            <p:cond delay="1808"/>
                                          </p:stCondLst>
                                        </p:cTn>
                                        <p:tgtEl>
                                          <p:spTgt spid="3">
                                            <p:txEl>
                                              <p:pRg st="0" end="0"/>
                                            </p:txEl>
                                          </p:spTgt>
                                        </p:tgtEl>
                                      </p:cBhvr>
                                      <p:to x="100000" y="95000"/>
                                    </p:animScale>
                                    <p:animScale>
                                      <p:cBhvr>
                                        <p:cTn id="26" dur="166" decel="50000">
                                          <p:stCondLst>
                                            <p:cond delay="1834"/>
                                          </p:stCondLst>
                                        </p:cTn>
                                        <p:tgtEl>
                                          <p:spTgt spid="3">
                                            <p:txEl>
                                              <p:pRg st="0" end="0"/>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D30C8-BBC6-DF8F-B96A-FC7083B41FE3}"/>
              </a:ext>
            </a:extLst>
          </p:cNvPr>
          <p:cNvSpPr>
            <a:spLocks noGrp="1"/>
          </p:cNvSpPr>
          <p:nvPr>
            <p:ph type="title"/>
          </p:nvPr>
        </p:nvSpPr>
        <p:spPr/>
        <p:txBody>
          <a:bodyPr/>
          <a:lstStyle/>
          <a:p>
            <a:r>
              <a:rPr lang="en-US" dirty="0"/>
              <a:t>POWER BI</a:t>
            </a:r>
            <a:endParaRPr lang="en-IN" dirty="0"/>
          </a:p>
        </p:txBody>
      </p:sp>
      <p:pic>
        <p:nvPicPr>
          <p:cNvPr id="6" name="Picture Placeholder 5">
            <a:extLst>
              <a:ext uri="{FF2B5EF4-FFF2-40B4-BE49-F238E27FC236}">
                <a16:creationId xmlns:a16="http://schemas.microsoft.com/office/drawing/2014/main" id="{3BD38281-147E-AED8-6805-2C63FD51138B}"/>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692" r="-5128"/>
          <a:stretch/>
        </p:blipFill>
        <p:spPr>
          <a:xfrm>
            <a:off x="437322" y="640021"/>
            <a:ext cx="11754677" cy="3429000"/>
          </a:xfrm>
        </p:spPr>
      </p:pic>
      <p:sp>
        <p:nvSpPr>
          <p:cNvPr id="4" name="Text Placeholder 3">
            <a:extLst>
              <a:ext uri="{FF2B5EF4-FFF2-40B4-BE49-F238E27FC236}">
                <a16:creationId xmlns:a16="http://schemas.microsoft.com/office/drawing/2014/main" id="{1FF0EC6B-AC26-AAAE-C209-7D5384A6CC89}"/>
              </a:ext>
            </a:extLst>
          </p:cNvPr>
          <p:cNvSpPr>
            <a:spLocks noGrp="1"/>
          </p:cNvSpPr>
          <p:nvPr>
            <p:ph type="body" sz="half" idx="2"/>
          </p:nvPr>
        </p:nvSpPr>
        <p:spPr/>
        <p:txBody>
          <a:bodyPr>
            <a:normAutofit fontScale="85000" lnSpcReduction="10000"/>
          </a:bodyPr>
          <a:lstStyle/>
          <a:p>
            <a:r>
              <a:rPr lang="en-US" sz="1800" dirty="0"/>
              <a:t>This pie chart showing that the year 2019 has the highest number of sales than any other year</a:t>
            </a:r>
            <a:r>
              <a:rPr lang="en-US" dirty="0"/>
              <a:t>.</a:t>
            </a:r>
            <a:endParaRPr lang="en-IN" dirty="0"/>
          </a:p>
        </p:txBody>
      </p:sp>
    </p:spTree>
    <p:extLst>
      <p:ext uri="{BB962C8B-B14F-4D97-AF65-F5344CB8AC3E}">
        <p14:creationId xmlns:p14="http://schemas.microsoft.com/office/powerpoint/2010/main" val="2214583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0F03B7C-A3F6-09C9-8444-ED7EB23A81FB}"/>
              </a:ext>
            </a:extLst>
          </p:cNvPr>
          <p:cNvSpPr>
            <a:spLocks noGrp="1"/>
          </p:cNvSpPr>
          <p:nvPr>
            <p:ph type="title"/>
          </p:nvPr>
        </p:nvSpPr>
        <p:spPr/>
        <p:txBody>
          <a:bodyPr/>
          <a:lstStyle/>
          <a:p>
            <a:r>
              <a:rPr lang="en-US" dirty="0"/>
              <a:t>Conclusion</a:t>
            </a:r>
            <a:endParaRPr lang="en-IN" dirty="0"/>
          </a:p>
        </p:txBody>
      </p:sp>
      <p:graphicFrame>
        <p:nvGraphicFramePr>
          <p:cNvPr id="7" name="Content Placeholder 6">
            <a:extLst>
              <a:ext uri="{FF2B5EF4-FFF2-40B4-BE49-F238E27FC236}">
                <a16:creationId xmlns:a16="http://schemas.microsoft.com/office/drawing/2014/main" id="{D93F9FC0-BF08-8331-8344-9396BBED0F93}"/>
              </a:ext>
            </a:extLst>
          </p:cNvPr>
          <p:cNvGraphicFramePr>
            <a:graphicFrameLocks noGrp="1"/>
          </p:cNvGraphicFramePr>
          <p:nvPr>
            <p:ph idx="1"/>
            <p:extLst>
              <p:ext uri="{D42A27DB-BD31-4B8C-83A1-F6EECF244321}">
                <p14:modId xmlns:p14="http://schemas.microsoft.com/office/powerpoint/2010/main" val="3234901717"/>
              </p:ext>
            </p:extLst>
          </p:nvPr>
        </p:nvGraphicFramePr>
        <p:xfrm>
          <a:off x="1154954" y="2603500"/>
          <a:ext cx="8825659" cy="34163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53602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AFD6C-9537-A402-B6C7-D0D52BFB3F57}"/>
              </a:ext>
            </a:extLst>
          </p:cNvPr>
          <p:cNvSpPr>
            <a:spLocks noGrp="1"/>
          </p:cNvSpPr>
          <p:nvPr>
            <p:ph type="title"/>
          </p:nvPr>
        </p:nvSpPr>
        <p:spPr/>
        <p:txBody>
          <a:bodyPr/>
          <a:lstStyle/>
          <a:p>
            <a:r>
              <a:rPr lang="en-US" dirty="0"/>
              <a:t>SYNOPSIS:</a:t>
            </a:r>
            <a:endParaRPr lang="en-IN" dirty="0"/>
          </a:p>
        </p:txBody>
      </p:sp>
      <p:graphicFrame>
        <p:nvGraphicFramePr>
          <p:cNvPr id="4" name="Content Placeholder 3">
            <a:extLst>
              <a:ext uri="{FF2B5EF4-FFF2-40B4-BE49-F238E27FC236}">
                <a16:creationId xmlns:a16="http://schemas.microsoft.com/office/drawing/2014/main" id="{BA4C4624-3C7B-040A-BD24-7C9B6CE801EA}"/>
              </a:ext>
            </a:extLst>
          </p:cNvPr>
          <p:cNvGraphicFramePr>
            <a:graphicFrameLocks noGrp="1"/>
          </p:cNvGraphicFramePr>
          <p:nvPr>
            <p:ph idx="1"/>
            <p:extLst>
              <p:ext uri="{D42A27DB-BD31-4B8C-83A1-F6EECF244321}">
                <p14:modId xmlns:p14="http://schemas.microsoft.com/office/powerpoint/2010/main" val="2515647951"/>
              </p:ext>
            </p:extLst>
          </p:nvPr>
        </p:nvGraphicFramePr>
        <p:xfrm>
          <a:off x="1154954" y="2603500"/>
          <a:ext cx="8825659" cy="34163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96782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85A7E-E6B8-592D-F933-35D87EBE59DC}"/>
              </a:ext>
            </a:extLst>
          </p:cNvPr>
          <p:cNvSpPr>
            <a:spLocks noGrp="1"/>
          </p:cNvSpPr>
          <p:nvPr>
            <p:ph type="title"/>
          </p:nvPr>
        </p:nvSpPr>
        <p:spPr/>
        <p:txBody>
          <a:bodyPr/>
          <a:lstStyle/>
          <a:p>
            <a:r>
              <a:rPr lang="en-US" dirty="0"/>
              <a:t>Introduction</a:t>
            </a:r>
            <a:endParaRPr lang="en-IN" dirty="0"/>
          </a:p>
        </p:txBody>
      </p:sp>
      <p:graphicFrame>
        <p:nvGraphicFramePr>
          <p:cNvPr id="4" name="Content Placeholder 3">
            <a:extLst>
              <a:ext uri="{FF2B5EF4-FFF2-40B4-BE49-F238E27FC236}">
                <a16:creationId xmlns:a16="http://schemas.microsoft.com/office/drawing/2014/main" id="{82D20416-1DCE-1BE2-79E2-05743B0DCBF2}"/>
              </a:ext>
            </a:extLst>
          </p:cNvPr>
          <p:cNvGraphicFramePr>
            <a:graphicFrameLocks noGrp="1"/>
          </p:cNvGraphicFramePr>
          <p:nvPr>
            <p:ph idx="1"/>
            <p:extLst>
              <p:ext uri="{D42A27DB-BD31-4B8C-83A1-F6EECF244321}">
                <p14:modId xmlns:p14="http://schemas.microsoft.com/office/powerpoint/2010/main" val="1626656633"/>
              </p:ext>
            </p:extLst>
          </p:nvPr>
        </p:nvGraphicFramePr>
        <p:xfrm>
          <a:off x="1154954" y="2603500"/>
          <a:ext cx="8825659" cy="34163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428349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1701C-C1D0-6EB9-168D-0BCD5656D24A}"/>
              </a:ext>
            </a:extLst>
          </p:cNvPr>
          <p:cNvSpPr>
            <a:spLocks noGrp="1"/>
          </p:cNvSpPr>
          <p:nvPr>
            <p:ph type="title"/>
          </p:nvPr>
        </p:nvSpPr>
        <p:spPr/>
        <p:txBody>
          <a:bodyPr/>
          <a:lstStyle/>
          <a:p>
            <a:r>
              <a:rPr lang="en-US" dirty="0"/>
              <a:t>Data Cleaning and PREPROCESSING</a:t>
            </a:r>
            <a:endParaRPr lang="en-IN" dirty="0"/>
          </a:p>
        </p:txBody>
      </p:sp>
      <p:sp>
        <p:nvSpPr>
          <p:cNvPr id="3" name="Content Placeholder 2">
            <a:extLst>
              <a:ext uri="{FF2B5EF4-FFF2-40B4-BE49-F238E27FC236}">
                <a16:creationId xmlns:a16="http://schemas.microsoft.com/office/drawing/2014/main" id="{28EED656-61B4-6EE5-3C6D-101B4AD871BA}"/>
              </a:ext>
            </a:extLst>
          </p:cNvPr>
          <p:cNvSpPr>
            <a:spLocks noGrp="1"/>
          </p:cNvSpPr>
          <p:nvPr>
            <p:ph idx="1"/>
          </p:nvPr>
        </p:nvSpPr>
        <p:spPr/>
        <p:txBody>
          <a:bodyPr/>
          <a:lstStyle/>
          <a:p>
            <a:r>
              <a:rPr lang="en-US" dirty="0"/>
              <a:t>In Data preprocessing, I found the </a:t>
            </a:r>
            <a:r>
              <a:rPr lang="en-US" b="1" dirty="0"/>
              <a:t>null values </a:t>
            </a:r>
            <a:r>
              <a:rPr lang="en-US" dirty="0"/>
              <a:t>present in the csv files and remove that ,to make the csv files better for the visualization.</a:t>
            </a:r>
          </a:p>
          <a:p>
            <a:r>
              <a:rPr lang="en-US" dirty="0"/>
              <a:t>While preprocessing, I found that the datatypes are different for many columns, especially the column with the day, month and year. I changed the datatype to </a:t>
            </a:r>
            <a:r>
              <a:rPr lang="en-US" b="1" dirty="0"/>
              <a:t>date</a:t>
            </a:r>
            <a:r>
              <a:rPr lang="en-US" dirty="0"/>
              <a:t> from </a:t>
            </a:r>
            <a:r>
              <a:rPr lang="en-US" b="1" dirty="0"/>
              <a:t>object</a:t>
            </a:r>
            <a:r>
              <a:rPr lang="en-US" dirty="0"/>
              <a:t>.</a:t>
            </a:r>
          </a:p>
          <a:p>
            <a:r>
              <a:rPr lang="en-US" dirty="0"/>
              <a:t>The datatype for some columns are also in </a:t>
            </a:r>
            <a:r>
              <a:rPr lang="en-US" b="1" dirty="0"/>
              <a:t>object</a:t>
            </a:r>
            <a:r>
              <a:rPr lang="en-US" dirty="0"/>
              <a:t> instead of </a:t>
            </a:r>
            <a:r>
              <a:rPr lang="en-US" b="1" dirty="0"/>
              <a:t>integer</a:t>
            </a:r>
            <a:r>
              <a:rPr lang="en-US" dirty="0"/>
              <a:t>.</a:t>
            </a:r>
          </a:p>
          <a:p>
            <a:r>
              <a:rPr lang="en-US" dirty="0"/>
              <a:t>There also some columns ,which consist more than 60% Nan values ,So I dropped the column form the table.</a:t>
            </a:r>
          </a:p>
          <a:p>
            <a:endParaRPr lang="en-IN" dirty="0"/>
          </a:p>
        </p:txBody>
      </p:sp>
    </p:spTree>
    <p:extLst>
      <p:ext uri="{BB962C8B-B14F-4D97-AF65-F5344CB8AC3E}">
        <p14:creationId xmlns:p14="http://schemas.microsoft.com/office/powerpoint/2010/main" val="1077665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89316-40A6-C3DE-682E-53651829A8BA}"/>
              </a:ext>
            </a:extLst>
          </p:cNvPr>
          <p:cNvSpPr>
            <a:spLocks noGrp="1"/>
          </p:cNvSpPr>
          <p:nvPr>
            <p:ph type="title"/>
          </p:nvPr>
        </p:nvSpPr>
        <p:spPr/>
        <p:txBody>
          <a:bodyPr/>
          <a:lstStyle/>
          <a:p>
            <a:r>
              <a:rPr lang="en-US" dirty="0"/>
              <a:t>SQL DATA LOADING</a:t>
            </a:r>
            <a:endParaRPr lang="en-IN" dirty="0"/>
          </a:p>
        </p:txBody>
      </p:sp>
      <p:graphicFrame>
        <p:nvGraphicFramePr>
          <p:cNvPr id="4" name="Content Placeholder 3">
            <a:extLst>
              <a:ext uri="{FF2B5EF4-FFF2-40B4-BE49-F238E27FC236}">
                <a16:creationId xmlns:a16="http://schemas.microsoft.com/office/drawing/2014/main" id="{0F978373-45EA-2AD1-2271-D66E8F0A5735}"/>
              </a:ext>
            </a:extLst>
          </p:cNvPr>
          <p:cNvGraphicFramePr>
            <a:graphicFrameLocks noGrp="1"/>
          </p:cNvGraphicFramePr>
          <p:nvPr>
            <p:ph idx="1"/>
            <p:extLst>
              <p:ext uri="{D42A27DB-BD31-4B8C-83A1-F6EECF244321}">
                <p14:modId xmlns:p14="http://schemas.microsoft.com/office/powerpoint/2010/main" val="1789604489"/>
              </p:ext>
            </p:extLst>
          </p:nvPr>
        </p:nvGraphicFramePr>
        <p:xfrm>
          <a:off x="1154954" y="2603500"/>
          <a:ext cx="8825659" cy="34163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43479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26476-B10B-AA09-2E6E-B209456223BE}"/>
              </a:ext>
            </a:extLst>
          </p:cNvPr>
          <p:cNvSpPr>
            <a:spLocks noGrp="1"/>
          </p:cNvSpPr>
          <p:nvPr>
            <p:ph type="title"/>
          </p:nvPr>
        </p:nvSpPr>
        <p:spPr/>
        <p:txBody>
          <a:bodyPr/>
          <a:lstStyle/>
          <a:p>
            <a:r>
              <a:rPr lang="en-US" dirty="0"/>
              <a:t>Power BI </a:t>
            </a:r>
            <a:endParaRPr lang="en-IN" dirty="0"/>
          </a:p>
        </p:txBody>
      </p:sp>
      <p:sp>
        <p:nvSpPr>
          <p:cNvPr id="3" name="Content Placeholder 2">
            <a:extLst>
              <a:ext uri="{FF2B5EF4-FFF2-40B4-BE49-F238E27FC236}">
                <a16:creationId xmlns:a16="http://schemas.microsoft.com/office/drawing/2014/main" id="{F023B3B9-F89C-D644-FE34-250193A85D90}"/>
              </a:ext>
            </a:extLst>
          </p:cNvPr>
          <p:cNvSpPr>
            <a:spLocks noGrp="1"/>
          </p:cNvSpPr>
          <p:nvPr>
            <p:ph idx="1"/>
          </p:nvPr>
        </p:nvSpPr>
        <p:spPr/>
        <p:txBody>
          <a:bodyPr/>
          <a:lstStyle/>
          <a:p>
            <a:r>
              <a:rPr lang="en-US" dirty="0"/>
              <a:t>Actually in power BI , I export the data from PostgreSQL . After exporting, we load and transform the changes in the respective table to create understandable dashboards.</a:t>
            </a:r>
          </a:p>
          <a:p>
            <a:r>
              <a:rPr lang="en-US" dirty="0"/>
              <a:t>I done the ELT(Export Load Transform)method in the power BI.</a:t>
            </a:r>
          </a:p>
          <a:p>
            <a:r>
              <a:rPr lang="en-US" dirty="0"/>
              <a:t>I created separated dashboards for separate table.</a:t>
            </a:r>
          </a:p>
          <a:p>
            <a:r>
              <a:rPr lang="en-US" dirty="0"/>
              <a:t>In the power bi , I learned more about the total orders ,total sales, store values by visualizing them in the form of charts and graphs. I attached few visualization for better insights . </a:t>
            </a:r>
            <a:endParaRPr lang="en-IN" dirty="0"/>
          </a:p>
        </p:txBody>
      </p:sp>
    </p:spTree>
    <p:extLst>
      <p:ext uri="{BB962C8B-B14F-4D97-AF65-F5344CB8AC3E}">
        <p14:creationId xmlns:p14="http://schemas.microsoft.com/office/powerpoint/2010/main" val="7479461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328B3-775E-A0EA-B47D-8B4949EE4342}"/>
              </a:ext>
            </a:extLst>
          </p:cNvPr>
          <p:cNvSpPr>
            <a:spLocks noGrp="1"/>
          </p:cNvSpPr>
          <p:nvPr>
            <p:ph type="title"/>
          </p:nvPr>
        </p:nvSpPr>
        <p:spPr/>
        <p:txBody>
          <a:bodyPr/>
          <a:lstStyle/>
          <a:p>
            <a:r>
              <a:rPr lang="en-US" dirty="0"/>
              <a:t>Power BI</a:t>
            </a:r>
            <a:endParaRPr lang="en-IN" dirty="0"/>
          </a:p>
        </p:txBody>
      </p:sp>
      <p:pic>
        <p:nvPicPr>
          <p:cNvPr id="5" name="Content Placeholder 4">
            <a:extLst>
              <a:ext uri="{FF2B5EF4-FFF2-40B4-BE49-F238E27FC236}">
                <a16:creationId xmlns:a16="http://schemas.microsoft.com/office/drawing/2014/main" id="{3DC06EC7-3F6B-D32E-FAB2-5A12F027171C}"/>
              </a:ext>
            </a:extLst>
          </p:cNvPr>
          <p:cNvPicPr>
            <a:picLocks noGrp="1" noChangeAspect="1"/>
          </p:cNvPicPr>
          <p:nvPr>
            <p:ph type="pic" idx="1"/>
          </p:nvPr>
        </p:nvPicPr>
        <p:blipFill>
          <a:blip r:embed="rId3">
            <a:extLst>
              <a:ext uri="{28A0092B-C50C-407E-A947-70E740481C1C}">
                <a14:useLocalDpi xmlns:a14="http://schemas.microsoft.com/office/drawing/2010/main" val="0"/>
              </a:ext>
            </a:extLst>
          </a:blip>
          <a:srcRect t="2763" b="2763"/>
          <a:stretch/>
        </p:blipFill>
        <p:spPr>
          <a:xfrm>
            <a:off x="1154954" y="149087"/>
            <a:ext cx="8825659" cy="4045226"/>
          </a:xfrm>
        </p:spPr>
      </p:pic>
      <p:sp>
        <p:nvSpPr>
          <p:cNvPr id="6" name="Text Placeholder 5">
            <a:extLst>
              <a:ext uri="{FF2B5EF4-FFF2-40B4-BE49-F238E27FC236}">
                <a16:creationId xmlns:a16="http://schemas.microsoft.com/office/drawing/2014/main" id="{5A86415D-07CF-E1CF-EE20-B5073B20D7A1}"/>
              </a:ext>
            </a:extLst>
          </p:cNvPr>
          <p:cNvSpPr>
            <a:spLocks noGrp="1"/>
          </p:cNvSpPr>
          <p:nvPr>
            <p:ph type="body" sz="half" idx="2"/>
          </p:nvPr>
        </p:nvSpPr>
        <p:spPr>
          <a:xfrm>
            <a:off x="1292086" y="5536665"/>
            <a:ext cx="8688525" cy="493712"/>
          </a:xfrm>
        </p:spPr>
        <p:txBody>
          <a:bodyPr>
            <a:normAutofit fontScale="25000" lnSpcReduction="20000"/>
          </a:bodyPr>
          <a:lstStyle/>
          <a:p>
            <a:r>
              <a:rPr lang="en-US" sz="7200" dirty="0"/>
              <a:t>In this visualization, it shows how the total customers are varies from different countries, we are able to find out that united states has more customers for global electronics than other countries</a:t>
            </a:r>
            <a:r>
              <a:rPr lang="en-US" sz="1800" dirty="0"/>
              <a:t>.</a:t>
            </a:r>
            <a:endParaRPr lang="en-IN" sz="1800" dirty="0"/>
          </a:p>
        </p:txBody>
      </p:sp>
    </p:spTree>
    <p:extLst>
      <p:ext uri="{BB962C8B-B14F-4D97-AF65-F5344CB8AC3E}">
        <p14:creationId xmlns:p14="http://schemas.microsoft.com/office/powerpoint/2010/main" val="3719173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4EE6F-6EBB-D688-6C24-BA743C5CEED4}"/>
              </a:ext>
            </a:extLst>
          </p:cNvPr>
          <p:cNvSpPr>
            <a:spLocks noGrp="1"/>
          </p:cNvSpPr>
          <p:nvPr>
            <p:ph type="title"/>
          </p:nvPr>
        </p:nvSpPr>
        <p:spPr/>
        <p:txBody>
          <a:bodyPr/>
          <a:lstStyle/>
          <a:p>
            <a:r>
              <a:rPr lang="en-US" dirty="0"/>
              <a:t>Power BI</a:t>
            </a:r>
            <a:endParaRPr lang="en-IN" dirty="0"/>
          </a:p>
        </p:txBody>
      </p:sp>
      <p:pic>
        <p:nvPicPr>
          <p:cNvPr id="6" name="Picture Placeholder 5">
            <a:extLst>
              <a:ext uri="{FF2B5EF4-FFF2-40B4-BE49-F238E27FC236}">
                <a16:creationId xmlns:a16="http://schemas.microsoft.com/office/drawing/2014/main" id="{3E8539F8-94F0-B2F9-D970-D1A06C2E6E89}"/>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2702" t="8802" r="2702" b="13857"/>
          <a:stretch/>
        </p:blipFill>
        <p:spPr>
          <a:xfrm>
            <a:off x="1154954" y="139149"/>
            <a:ext cx="8825659" cy="4337066"/>
          </a:xfrm>
        </p:spPr>
      </p:pic>
      <p:sp>
        <p:nvSpPr>
          <p:cNvPr id="4" name="Text Placeholder 3">
            <a:extLst>
              <a:ext uri="{FF2B5EF4-FFF2-40B4-BE49-F238E27FC236}">
                <a16:creationId xmlns:a16="http://schemas.microsoft.com/office/drawing/2014/main" id="{EB9A1039-B100-8279-921F-B166B3E34386}"/>
              </a:ext>
            </a:extLst>
          </p:cNvPr>
          <p:cNvSpPr>
            <a:spLocks noGrp="1"/>
          </p:cNvSpPr>
          <p:nvPr>
            <p:ph type="body" sz="half" idx="2"/>
          </p:nvPr>
        </p:nvSpPr>
        <p:spPr/>
        <p:txBody>
          <a:bodyPr>
            <a:noAutofit/>
          </a:bodyPr>
          <a:lstStyle/>
          <a:p>
            <a:r>
              <a:rPr lang="en-US" sz="1800" dirty="0"/>
              <a:t>The pie chart shows ,that the number of customers in north America was higher than all other customers in the continent.</a:t>
            </a:r>
            <a:endParaRPr lang="en-IN" sz="1800" dirty="0"/>
          </a:p>
        </p:txBody>
      </p:sp>
    </p:spTree>
    <p:extLst>
      <p:ext uri="{BB962C8B-B14F-4D97-AF65-F5344CB8AC3E}">
        <p14:creationId xmlns:p14="http://schemas.microsoft.com/office/powerpoint/2010/main" val="3432567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22D08-1991-E153-7673-7AE34CFC5CAE}"/>
              </a:ext>
            </a:extLst>
          </p:cNvPr>
          <p:cNvSpPr>
            <a:spLocks noGrp="1"/>
          </p:cNvSpPr>
          <p:nvPr>
            <p:ph type="title"/>
          </p:nvPr>
        </p:nvSpPr>
        <p:spPr/>
        <p:txBody>
          <a:bodyPr/>
          <a:lstStyle/>
          <a:p>
            <a:r>
              <a:rPr lang="en-US" dirty="0"/>
              <a:t>Power BI</a:t>
            </a:r>
            <a:endParaRPr lang="en-IN" dirty="0"/>
          </a:p>
        </p:txBody>
      </p:sp>
      <p:pic>
        <p:nvPicPr>
          <p:cNvPr id="6" name="Picture Placeholder 5">
            <a:extLst>
              <a:ext uri="{FF2B5EF4-FFF2-40B4-BE49-F238E27FC236}">
                <a16:creationId xmlns:a16="http://schemas.microsoft.com/office/drawing/2014/main" id="{F16FB1C9-213D-51F5-2EC1-6A2B5F43DF6F}"/>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4280" t="16968" r="-4280" b="-3462"/>
          <a:stretch/>
        </p:blipFill>
        <p:spPr>
          <a:xfrm>
            <a:off x="1335873" y="198421"/>
            <a:ext cx="8825659" cy="4184736"/>
          </a:xfrm>
        </p:spPr>
      </p:pic>
      <p:sp>
        <p:nvSpPr>
          <p:cNvPr id="4" name="Text Placeholder 3">
            <a:extLst>
              <a:ext uri="{FF2B5EF4-FFF2-40B4-BE49-F238E27FC236}">
                <a16:creationId xmlns:a16="http://schemas.microsoft.com/office/drawing/2014/main" id="{3373CFD4-5556-9225-5836-32268A22F827}"/>
              </a:ext>
            </a:extLst>
          </p:cNvPr>
          <p:cNvSpPr>
            <a:spLocks noGrp="1"/>
          </p:cNvSpPr>
          <p:nvPr>
            <p:ph type="body" sz="half" idx="2"/>
          </p:nvPr>
        </p:nvSpPr>
        <p:spPr/>
        <p:txBody>
          <a:bodyPr>
            <a:noAutofit/>
          </a:bodyPr>
          <a:lstStyle/>
          <a:p>
            <a:r>
              <a:rPr lang="en-US" sz="1600" dirty="0"/>
              <a:t>This bar chart was showing which color has highest number of products, from this bar chart we clearly see that mostly every product with black has high and it is the most demanding color.</a:t>
            </a:r>
            <a:endParaRPr lang="en-IN" sz="1600" dirty="0"/>
          </a:p>
        </p:txBody>
      </p:sp>
    </p:spTree>
    <p:extLst>
      <p:ext uri="{BB962C8B-B14F-4D97-AF65-F5344CB8AC3E}">
        <p14:creationId xmlns:p14="http://schemas.microsoft.com/office/powerpoint/2010/main" val="426683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454</TotalTime>
  <Words>503</Words>
  <Application>Microsoft Office PowerPoint</Application>
  <PresentationFormat>Widescreen</PresentationFormat>
  <Paragraphs>32</Paragraphs>
  <Slides>11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Century Gothic</vt:lpstr>
      <vt:lpstr>Wingdings 3</vt:lpstr>
      <vt:lpstr>Ion Boardroom</vt:lpstr>
      <vt:lpstr>DATASPARK:ILLUMINATING INSIGHTS FOR GLOBAL ELECTRONICS</vt:lpstr>
      <vt:lpstr>SYNOPSIS:</vt:lpstr>
      <vt:lpstr>Introduction</vt:lpstr>
      <vt:lpstr>Data Cleaning and PREPROCESSING</vt:lpstr>
      <vt:lpstr>SQL DATA LOADING</vt:lpstr>
      <vt:lpstr>Power BI </vt:lpstr>
      <vt:lpstr>Power BI</vt:lpstr>
      <vt:lpstr>Power BI</vt:lpstr>
      <vt:lpstr>Power BI</vt:lpstr>
      <vt:lpstr>POWER BI</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hari saravanan</dc:creator>
  <cp:lastModifiedBy>hari saravanan</cp:lastModifiedBy>
  <cp:revision>3</cp:revision>
  <dcterms:created xsi:type="dcterms:W3CDTF">2024-11-20T11:53:31Z</dcterms:created>
  <dcterms:modified xsi:type="dcterms:W3CDTF">2024-11-21T13:18:21Z</dcterms:modified>
</cp:coreProperties>
</file>