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295524" y="2934507"/>
            <a:ext cx="8694390" cy="2246769"/>
          </a:xfrm>
          <a:prstGeom prst="rect">
            <a:avLst/>
          </a:prstGeom>
          <a:noFill/>
        </p:spPr>
        <p:txBody>
          <a:bodyPr wrap="square" rtlCol="0">
            <a:spAutoFit/>
          </a:bodyPr>
          <a:lstStyle/>
          <a:p>
            <a:pPr marL="342900" indent="-342900">
              <a:buFont typeface="Arial" panose="020B0604020202020204" pitchFamily="34" charset="0"/>
              <a:buChar char="•"/>
            </a:pPr>
            <a:r>
              <a:rPr lang="en-US" sz="2800" b="1" i="1" dirty="0"/>
              <a:t>STUDENT NAME: E.HARISH</a:t>
            </a:r>
          </a:p>
          <a:p>
            <a:pPr marL="342900" indent="-342900">
              <a:buFont typeface="Arial" panose="020B0604020202020204" pitchFamily="34" charset="0"/>
              <a:buChar char="•"/>
            </a:pPr>
            <a:r>
              <a:rPr lang="en-US" sz="2800" b="1" i="1" dirty="0"/>
              <a:t>REGISTER NO: 312200425</a:t>
            </a:r>
          </a:p>
          <a:p>
            <a:pPr marL="342900" indent="-342900">
              <a:buFont typeface="Arial" panose="020B0604020202020204" pitchFamily="34" charset="0"/>
              <a:buChar char="•"/>
            </a:pPr>
            <a:r>
              <a:rPr lang="en-US" sz="2800" b="1" i="1" dirty="0"/>
              <a:t>DEPARTMENT: B.COM CA</a:t>
            </a:r>
          </a:p>
          <a:p>
            <a:pPr marL="342900" indent="-342900">
              <a:buFont typeface="Arial" panose="020B0604020202020204" pitchFamily="34" charset="0"/>
              <a:buChar char="•"/>
            </a:pPr>
            <a:r>
              <a:rPr lang="en-US" sz="2800" b="1" i="1" dirty="0"/>
              <a:t>COLLEGE: S.I.V.E.T COLLEGE</a:t>
            </a:r>
          </a:p>
          <a:p>
            <a:r>
              <a:rPr lang="en-US" sz="2800" b="1" i="1" dirty="0"/>
              <a:t>           </a:t>
            </a:r>
            <a:endParaRPr lang="en-IN" sz="2800" b="1" i="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DA25B558-E0BE-6689-3F31-A7F2CC212B5A}"/>
              </a:ext>
            </a:extLst>
          </p:cNvPr>
          <p:cNvSpPr txBox="1"/>
          <p:nvPr/>
        </p:nvSpPr>
        <p:spPr>
          <a:xfrm>
            <a:off x="739775" y="1225689"/>
            <a:ext cx="7120642" cy="5632311"/>
          </a:xfrm>
          <a:prstGeom prst="rect">
            <a:avLst/>
          </a:prstGeom>
          <a:noFill/>
        </p:spPr>
        <p:txBody>
          <a:bodyPr wrap="square">
            <a:spAutoFit/>
          </a:bodyPr>
          <a:lstStyle/>
          <a:p>
            <a:pPr marL="571500" indent="-571500">
              <a:buFont typeface="Arial" panose="020B0604020202020204" pitchFamily="34" charset="0"/>
              <a:buChar char="•"/>
            </a:pPr>
            <a:r>
              <a:rPr lang="en-US" sz="3600" b="1" dirty="0"/>
              <a:t>Modeling in an Excel project typically involves creating a structured, mathematical representation of a real-world situation or problem. This could be anything from financial forecasting to optimizing operations or analyzing data. Here’s how you can approach modeling in Excel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flipV="1">
            <a:off x="8845229" y="1418053"/>
            <a:ext cx="359895" cy="647903"/>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E30EF75A-1693-CF3E-DF56-01D74DDC48EB}"/>
              </a:ext>
            </a:extLst>
          </p:cNvPr>
          <p:cNvSpPr txBox="1"/>
          <p:nvPr/>
        </p:nvSpPr>
        <p:spPr>
          <a:xfrm>
            <a:off x="686182" y="1136075"/>
            <a:ext cx="6100074" cy="5509200"/>
          </a:xfrm>
          <a:prstGeom prst="rect">
            <a:avLst/>
          </a:prstGeom>
          <a:noFill/>
        </p:spPr>
        <p:txBody>
          <a:bodyPr wrap="square">
            <a:spAutoFit/>
          </a:bodyPr>
          <a:lstStyle/>
          <a:p>
            <a:pPr marL="457200" indent="-457200">
              <a:buFont typeface="Arial" panose="020B0604020202020204" pitchFamily="34" charset="0"/>
              <a:buChar char="•"/>
            </a:pPr>
            <a:r>
              <a:rPr lang="en-US" sz="3200" b="1" dirty="0"/>
              <a:t>In an Excel project, the "result" refers to the outcomes or conclusions derived from your model, analysis, or data processing. The results are the final outputs that your project aims to present, and they should be clear, accurate, and easy to interpret. Here’s how to effectively present and manage results in an Excel project: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2604AF1-7B94-A50E-4CF4-C10ED5BA8962}"/>
              </a:ext>
            </a:extLst>
          </p:cNvPr>
          <p:cNvSpPr txBox="1"/>
          <p:nvPr/>
        </p:nvSpPr>
        <p:spPr>
          <a:xfrm>
            <a:off x="755331" y="1480100"/>
            <a:ext cx="8119727" cy="4524315"/>
          </a:xfrm>
          <a:prstGeom prst="rect">
            <a:avLst/>
          </a:prstGeom>
          <a:noFill/>
        </p:spPr>
        <p:txBody>
          <a:bodyPr wrap="square">
            <a:spAutoFit/>
          </a:bodyPr>
          <a:lstStyle/>
          <a:p>
            <a:pPr marL="285750" indent="-285750">
              <a:buFont typeface="Arial" panose="020B0604020202020204" pitchFamily="34" charset="0"/>
              <a:buChar char="•"/>
            </a:pPr>
            <a:r>
              <a:rPr lang="en-US" sz="3600" b="1" dirty="0"/>
              <a:t>In an Excel project, the conclusion summarizes the key findings, insights, and recommendations based on your analysis. It's the final step that ties together all the work you've done and communicates the main takeaways to your audience. Here's how to effectively craft a conclusion for your Excel project</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896095" y="3209925"/>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3080F38D-196F-678F-1066-372575416AD7}"/>
              </a:ext>
            </a:extLst>
          </p:cNvPr>
          <p:cNvSpPr txBox="1"/>
          <p:nvPr/>
        </p:nvSpPr>
        <p:spPr>
          <a:xfrm>
            <a:off x="375601" y="1680569"/>
            <a:ext cx="9134475" cy="3046988"/>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anchor="ctr">
            <a:spAutoFit/>
          </a:bodyPr>
          <a:lstStyle/>
          <a:p>
            <a:pPr algn="ctr"/>
            <a:r>
              <a:rPr lang="en-US" sz="4800" dirty="0">
                <a:solidFill>
                  <a:schemeClr val="tx1"/>
                </a:solidFill>
                <a:latin typeface="Abadi" panose="020B0604020104020204" pitchFamily="34" charset="0"/>
                <a:ea typeface="Amasis MT Pro Black" panose="02000000000000000000" pitchFamily="2" charset="0"/>
                <a:cs typeface="ADLaM Display" panose="02010000000000000000" pitchFamily="2" charset="0"/>
              </a:rPr>
              <a:t>A statement that discusses what the problem is, why it's a problem in the first place, and how you propose it should be fixed</a:t>
            </a:r>
          </a:p>
        </p:txBody>
      </p:sp>
      <p:sp>
        <p:nvSpPr>
          <p:cNvPr id="12" name="TextBox 11">
            <a:extLst>
              <a:ext uri="{FF2B5EF4-FFF2-40B4-BE49-F238E27FC236}">
                <a16:creationId xmlns:a16="http://schemas.microsoft.com/office/drawing/2014/main" id="{4B31754F-B15C-AC23-37B8-B979A9CA723B}"/>
              </a:ext>
              <a:ext uri="{C183D7F6-B498-43B3-948B-1728B52AA6E4}">
                <adec:decorative xmlns:adec="http://schemas.microsoft.com/office/drawing/2017/decorative" val="0"/>
              </a:ext>
            </a:extLst>
          </p:cNvPr>
          <p:cNvSpPr txBox="1"/>
          <p:nvPr/>
        </p:nvSpPr>
        <p:spPr>
          <a:xfrm flipV="1">
            <a:off x="259161" y="904620"/>
            <a:ext cx="5969272" cy="369332"/>
          </a:xfrm>
          <a:prstGeom prst="rect">
            <a:avLst/>
          </a:prstGeom>
          <a:noFill/>
        </p:spPr>
        <p:txBody>
          <a:bodyPr wrap="square" rtlCol="0">
            <a:spAutoFit/>
          </a:bodyPr>
          <a:lstStyle/>
          <a:p>
            <a:pPr algn="l"/>
            <a:endParaRPr lang="en-US"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1954589"/>
            <a:ext cx="7667625" cy="4031873"/>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l">
              <a:buFont typeface="Arial" panose="020B0604020202020204" pitchFamily="34" charset="0"/>
              <a:buChar char="•"/>
            </a:pPr>
            <a:r>
              <a:rPr lang="en-US" sz="3200" b="1" i="1"/>
              <a:t>Excel uses a large collection of cells formatted to organize and manipulate data and solve mathematical functions. Users can arrange data in the spreadsheet using graphing tools, pivot tables and formulas. The spreadsheet application also has a macro programming language called Visual Basic for Applications.</a:t>
            </a:r>
            <a:endParaRPr lang="en-IN" sz="3200" b="1" i="1" dirty="0"/>
          </a:p>
        </p:txBody>
      </p:sp>
      <p:sp>
        <p:nvSpPr>
          <p:cNvPr id="9" name="TextBox 8">
            <a:extLst>
              <a:ext uri="{FF2B5EF4-FFF2-40B4-BE49-F238E27FC236}">
                <a16:creationId xmlns:a16="http://schemas.microsoft.com/office/drawing/2014/main" id="{EC47D58B-AA7A-F3B0-319F-DDA12387C091}"/>
              </a:ext>
            </a:extLst>
          </p:cNvPr>
          <p:cNvSpPr txBox="1"/>
          <p:nvPr/>
        </p:nvSpPr>
        <p:spPr>
          <a:xfrm>
            <a:off x="5187398" y="2518719"/>
            <a:ext cx="1828800" cy="1828800"/>
          </a:xfrm>
          <a:prstGeom prst="rect">
            <a:avLst/>
          </a:prstGeom>
          <a:noFill/>
        </p:spPr>
        <p:txBody>
          <a:bodyPr wrap="square" rtlCol="0">
            <a:spAutoFit/>
          </a:bodyPr>
          <a:lstStyle/>
          <a:p>
            <a:pPr algn="l"/>
            <a:endParaRPr lang="en-US" dirty="0"/>
          </a:p>
        </p:txBody>
      </p:sp>
      <p:sp>
        <p:nvSpPr>
          <p:cNvPr id="12" name="TextBox 11">
            <a:extLst>
              <a:ext uri="{FF2B5EF4-FFF2-40B4-BE49-F238E27FC236}">
                <a16:creationId xmlns:a16="http://schemas.microsoft.com/office/drawing/2014/main" id="{7D46EA7F-DE89-32FA-DEF5-F9EB60A4464A}"/>
              </a:ext>
            </a:extLst>
          </p:cNvPr>
          <p:cNvSpPr txBox="1"/>
          <p:nvPr/>
        </p:nvSpPr>
        <p:spPr>
          <a:xfrm>
            <a:off x="5187398" y="2518719"/>
            <a:ext cx="1828800" cy="369332"/>
          </a:xfrm>
          <a:prstGeom prst="rect">
            <a:avLst/>
          </a:prstGeom>
          <a:noFill/>
        </p:spPr>
        <p:txBody>
          <a:bodyPr wrap="square" rtlCol="0">
            <a:spAutoFit/>
          </a:bodyPr>
          <a:lstStyle/>
          <a:p>
            <a:pPr algn="l"/>
            <a:endParaRPr lang="en-US" dirty="0">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933A1476-D4FD-DA8E-EBB8-0F1B5D6EB791}"/>
              </a:ext>
            </a:extLst>
          </p:cNvPr>
          <p:cNvSpPr txBox="1"/>
          <p:nvPr/>
        </p:nvSpPr>
        <p:spPr>
          <a:xfrm>
            <a:off x="723900" y="1695450"/>
            <a:ext cx="6104658" cy="1569660"/>
          </a:xfrm>
          <a:prstGeom prst="rect">
            <a:avLst/>
          </a:prstGeom>
          <a:noFill/>
        </p:spPr>
        <p:txBody>
          <a:bodyPr wrap="square">
            <a:spAutoFit/>
          </a:bodyPr>
          <a:lstStyle/>
          <a:p>
            <a:r>
              <a:rPr lang="en-US" sz="2400" b="1" dirty="0"/>
              <a:t>In an Excel project, the "end users" are typically the individuals who will interact with the final spreadsheet or workbook to perform their tasks. These users could be:</a:t>
            </a:r>
          </a:p>
        </p:txBody>
      </p:sp>
      <p:sp>
        <p:nvSpPr>
          <p:cNvPr id="11" name="TextBox 10">
            <a:extLst>
              <a:ext uri="{FF2B5EF4-FFF2-40B4-BE49-F238E27FC236}">
                <a16:creationId xmlns:a16="http://schemas.microsoft.com/office/drawing/2014/main" id="{3832D057-B3A4-794E-C402-F7B65B8A13CA}"/>
              </a:ext>
            </a:extLst>
          </p:cNvPr>
          <p:cNvSpPr txBox="1"/>
          <p:nvPr/>
        </p:nvSpPr>
        <p:spPr>
          <a:xfrm>
            <a:off x="1720067" y="3550608"/>
            <a:ext cx="6104658" cy="400110"/>
          </a:xfrm>
          <a:prstGeom prst="rect">
            <a:avLst/>
          </a:prstGeom>
          <a:noFill/>
        </p:spPr>
        <p:txBody>
          <a:bodyPr wrap="square">
            <a:spAutoFit/>
          </a:bodyPr>
          <a:lstStyle/>
          <a:p>
            <a:pPr marL="457200" indent="-457200">
              <a:buFont typeface="Arial" panose="020B0604020202020204" pitchFamily="34" charset="0"/>
              <a:buChar char="•"/>
            </a:pPr>
            <a:r>
              <a:rPr lang="en-US" sz="2000" b="1" dirty="0"/>
              <a:t>Business Analysts </a:t>
            </a:r>
          </a:p>
        </p:txBody>
      </p:sp>
      <p:sp>
        <p:nvSpPr>
          <p:cNvPr id="13" name="TextBox 12">
            <a:extLst>
              <a:ext uri="{FF2B5EF4-FFF2-40B4-BE49-F238E27FC236}">
                <a16:creationId xmlns:a16="http://schemas.microsoft.com/office/drawing/2014/main" id="{E0120682-FD5E-99D4-EBF2-BD788C7403DF}"/>
              </a:ext>
            </a:extLst>
          </p:cNvPr>
          <p:cNvSpPr txBox="1"/>
          <p:nvPr/>
        </p:nvSpPr>
        <p:spPr>
          <a:xfrm>
            <a:off x="1724651" y="3950718"/>
            <a:ext cx="6100074" cy="400110"/>
          </a:xfrm>
          <a:prstGeom prst="rect">
            <a:avLst/>
          </a:prstGeom>
          <a:noFill/>
        </p:spPr>
        <p:txBody>
          <a:bodyPr wrap="square">
            <a:spAutoFit/>
          </a:bodyPr>
          <a:lstStyle/>
          <a:p>
            <a:pPr marL="342900" indent="-342900">
              <a:buFont typeface="Arial" panose="020B0604020202020204" pitchFamily="34" charset="0"/>
              <a:buChar char="•"/>
            </a:pPr>
            <a:r>
              <a:rPr lang="en-US" sz="2000" b="1"/>
              <a:t>Managers</a:t>
            </a:r>
          </a:p>
        </p:txBody>
      </p:sp>
      <p:sp>
        <p:nvSpPr>
          <p:cNvPr id="15" name="TextBox 14">
            <a:extLst>
              <a:ext uri="{FF2B5EF4-FFF2-40B4-BE49-F238E27FC236}">
                <a16:creationId xmlns:a16="http://schemas.microsoft.com/office/drawing/2014/main" id="{44A95C91-E5AB-08DA-2687-551A160845BF}"/>
              </a:ext>
            </a:extLst>
          </p:cNvPr>
          <p:cNvSpPr txBox="1"/>
          <p:nvPr/>
        </p:nvSpPr>
        <p:spPr>
          <a:xfrm>
            <a:off x="1725047" y="4350828"/>
            <a:ext cx="6099678" cy="400110"/>
          </a:xfrm>
          <a:prstGeom prst="rect">
            <a:avLst/>
          </a:prstGeom>
          <a:noFill/>
        </p:spPr>
        <p:txBody>
          <a:bodyPr wrap="square">
            <a:spAutoFit/>
          </a:bodyPr>
          <a:lstStyle/>
          <a:p>
            <a:pPr marL="342900" indent="-342900">
              <a:buFont typeface="Arial" panose="020B0604020202020204" pitchFamily="34" charset="0"/>
              <a:buChar char="•"/>
            </a:pPr>
            <a:r>
              <a:rPr lang="en-US" sz="2000" b="1" dirty="0"/>
              <a:t>Administrative Staff</a:t>
            </a:r>
          </a:p>
        </p:txBody>
      </p:sp>
      <p:sp>
        <p:nvSpPr>
          <p:cNvPr id="16" name="TextBox 15">
            <a:extLst>
              <a:ext uri="{FF2B5EF4-FFF2-40B4-BE49-F238E27FC236}">
                <a16:creationId xmlns:a16="http://schemas.microsoft.com/office/drawing/2014/main" id="{7AD5308C-64CC-02F7-DBB8-74686970DB1B}"/>
              </a:ext>
            </a:extLst>
          </p:cNvPr>
          <p:cNvSpPr txBox="1"/>
          <p:nvPr/>
        </p:nvSpPr>
        <p:spPr>
          <a:xfrm>
            <a:off x="5181600" y="2522028"/>
            <a:ext cx="1828800" cy="1828800"/>
          </a:xfrm>
          <a:prstGeom prst="rect">
            <a:avLst/>
          </a:prstGeom>
          <a:noFill/>
        </p:spPr>
        <p:txBody>
          <a:bodyPr wrap="square" rtlCol="0">
            <a:spAutoFit/>
          </a:bodyPr>
          <a:lstStyle/>
          <a:p>
            <a:pPr algn="l"/>
            <a:endParaRPr lang="en-US" dirty="0"/>
          </a:p>
        </p:txBody>
      </p:sp>
      <p:sp>
        <p:nvSpPr>
          <p:cNvPr id="18" name="TextBox 17">
            <a:extLst>
              <a:ext uri="{FF2B5EF4-FFF2-40B4-BE49-F238E27FC236}">
                <a16:creationId xmlns:a16="http://schemas.microsoft.com/office/drawing/2014/main" id="{DAACE2EE-9B3E-3271-EE1E-A1524E97D372}"/>
              </a:ext>
            </a:extLst>
          </p:cNvPr>
          <p:cNvSpPr txBox="1"/>
          <p:nvPr/>
        </p:nvSpPr>
        <p:spPr>
          <a:xfrm>
            <a:off x="1720067" y="4763638"/>
            <a:ext cx="6100074" cy="400110"/>
          </a:xfrm>
          <a:prstGeom prst="rect">
            <a:avLst/>
          </a:prstGeom>
          <a:noFill/>
        </p:spPr>
        <p:txBody>
          <a:bodyPr wrap="square">
            <a:spAutoFit/>
          </a:bodyPr>
          <a:lstStyle/>
          <a:p>
            <a:pPr marL="342900" indent="-342900">
              <a:buFont typeface="Arial" panose="020B0604020202020204" pitchFamily="34" charset="0"/>
              <a:buChar char="•"/>
            </a:pPr>
            <a:r>
              <a:rPr lang="en-US" sz="2000" b="1"/>
              <a:t>Finance Teams</a:t>
            </a:r>
          </a:p>
        </p:txBody>
      </p:sp>
      <p:sp>
        <p:nvSpPr>
          <p:cNvPr id="20" name="TextBox 19">
            <a:extLst>
              <a:ext uri="{FF2B5EF4-FFF2-40B4-BE49-F238E27FC236}">
                <a16:creationId xmlns:a16="http://schemas.microsoft.com/office/drawing/2014/main" id="{453AC6FB-54EC-6CB9-1369-E3CB4970BAAB}"/>
              </a:ext>
            </a:extLst>
          </p:cNvPr>
          <p:cNvSpPr txBox="1"/>
          <p:nvPr/>
        </p:nvSpPr>
        <p:spPr>
          <a:xfrm>
            <a:off x="1720067" y="5132480"/>
            <a:ext cx="6100074" cy="400110"/>
          </a:xfrm>
          <a:prstGeom prst="rect">
            <a:avLst/>
          </a:prstGeom>
          <a:noFill/>
        </p:spPr>
        <p:txBody>
          <a:bodyPr wrap="square">
            <a:spAutoFit/>
          </a:bodyPr>
          <a:lstStyle/>
          <a:p>
            <a:pPr marL="342900" indent="-342900">
              <a:buFont typeface="Arial" panose="020B0604020202020204" pitchFamily="34" charset="0"/>
              <a:buChar char="•"/>
            </a:pPr>
            <a:r>
              <a:rPr lang="en-US" sz="2000" b="1" dirty="0"/>
              <a:t>General Employees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431180FA-4D19-8A60-824C-A359E7CE5E07}"/>
              </a:ext>
            </a:extLst>
          </p:cNvPr>
          <p:cNvSpPr txBox="1"/>
          <p:nvPr/>
        </p:nvSpPr>
        <p:spPr>
          <a:xfrm>
            <a:off x="3169164" y="1787902"/>
            <a:ext cx="6098164" cy="4524315"/>
          </a:xfrm>
          <a:prstGeom prst="rect">
            <a:avLst/>
          </a:prstGeom>
          <a:noFill/>
        </p:spPr>
        <p:txBody>
          <a:bodyPr wrap="square">
            <a:spAutoFit/>
          </a:bodyPr>
          <a:lstStyle/>
          <a:p>
            <a:pPr marL="457200" indent="-457200">
              <a:buFont typeface="Arial" panose="020B0604020202020204" pitchFamily="34" charset="0"/>
              <a:buChar char="•"/>
            </a:pPr>
            <a:r>
              <a:rPr lang="en-US" sz="3200" b="1" dirty="0"/>
              <a:t>Design and Development</a:t>
            </a:r>
            <a:r>
              <a:rPr lang="en-US" sz="3200" dirty="0"/>
              <a:t>: Describe how the Excel solution is designed to address the identified problem. This may include creating complex formulas, automating tasks with macros, designing dashboards for visual insights, or setting up data validation rules.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E7134676-04E7-DA14-360D-43531BD6338B}"/>
              </a:ext>
            </a:extLst>
          </p:cNvPr>
          <p:cNvSpPr txBox="1"/>
          <p:nvPr/>
        </p:nvSpPr>
        <p:spPr>
          <a:xfrm>
            <a:off x="755332" y="1583719"/>
            <a:ext cx="8083053" cy="3970318"/>
          </a:xfrm>
          <a:prstGeom prst="rect">
            <a:avLst/>
          </a:prstGeom>
          <a:noFill/>
        </p:spPr>
        <p:txBody>
          <a:bodyPr wrap="square">
            <a:spAutoFit/>
          </a:bodyPr>
          <a:lstStyle/>
          <a:p>
            <a:pPr marL="571500" indent="-571500">
              <a:buFont typeface="Arial" panose="020B0604020202020204" pitchFamily="34" charset="0"/>
              <a:buChar char="•"/>
            </a:pPr>
            <a:r>
              <a:rPr lang="en-US" sz="3600" b="1" dirty="0"/>
              <a:t>In an Excel project, a dataset description provides essential information about the data being used. This helps users understand the content, structure, and purpose of the dataset. A comprehensive dataset description typically includes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89116"/>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EAB542F4-5288-1D38-9BC4-AD7B792ABF26}"/>
              </a:ext>
            </a:extLst>
          </p:cNvPr>
          <p:cNvSpPr txBox="1"/>
          <p:nvPr/>
        </p:nvSpPr>
        <p:spPr>
          <a:xfrm>
            <a:off x="2743200" y="1543097"/>
            <a:ext cx="6592319" cy="5078313"/>
          </a:xfrm>
          <a:prstGeom prst="rect">
            <a:avLst/>
          </a:prstGeom>
          <a:noFill/>
        </p:spPr>
        <p:txBody>
          <a:bodyPr wrap="square">
            <a:spAutoFit/>
          </a:bodyPr>
          <a:lstStyle/>
          <a:p>
            <a:r>
              <a:rPr lang="en-US" sz="3600" b="1" dirty="0"/>
              <a:t>Dynamic Dashboards:</a:t>
            </a:r>
          </a:p>
          <a:p>
            <a:pPr>
              <a:buFont typeface="Arial" panose="020B0604020202020204" pitchFamily="34" charset="0"/>
              <a:buChar char="•"/>
            </a:pPr>
            <a:r>
              <a:rPr lang="en-US" sz="3600" b="1" dirty="0"/>
              <a:t>Interactive Charts:</a:t>
            </a:r>
            <a:r>
              <a:rPr lang="en-US" sz="3600" dirty="0"/>
              <a:t> Use slicers and pivot tables to create dynamic charts that change based on user selection.</a:t>
            </a:r>
          </a:p>
          <a:p>
            <a:pPr>
              <a:buFont typeface="Arial" panose="020B0604020202020204" pitchFamily="34" charset="0"/>
              <a:buChar char="•"/>
            </a:pPr>
            <a:r>
              <a:rPr lang="en-US" sz="3600" b="1" dirty="0"/>
              <a:t>Conditional Formatting:</a:t>
            </a:r>
            <a:r>
              <a:rPr lang="en-US" sz="3600" dirty="0"/>
              <a:t> Highlight key metrics with conditional formatting to draw attention to important data.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BRUTAL H04</cp:lastModifiedBy>
  <cp:revision>14</cp:revision>
  <dcterms:created xsi:type="dcterms:W3CDTF">2024-03-29T15:07:22Z</dcterms:created>
  <dcterms:modified xsi:type="dcterms:W3CDTF">2024-08-30T05:29:41Z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