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Default ContentType="image/jpeg" Extension="jpg"/>
  <Default ContentType="image/png" Extension="pn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g" Type="http://schemas.openxmlformats.org/officeDocument/2006/relationships/image"/><Relationship Id="rId9" Target="/ppt/media/image9.png" Type="http://schemas.openxmlformats.org/officeDocument/2006/relationships/image"/><Relationship Id="rId10" Target="/ppt/media/image10.jpg" Type="http://schemas.openxmlformats.org/officeDocument/2006/relationships/image"/><Relationship Id="rId11" Target="/ppt/media/image11.jpg" Type="http://schemas.openxmlformats.org/officeDocument/2006/relationships/image"/><Relationship Id="rId12" Target="ppt/media/img_cc_black.png" Type="http://schemas.openxmlformats.org/officeDocument/2006/relationships/image"/><Relationship Id="rId13" Target="ppt/presentation.xml" Type="http://schemas.openxmlformats.org/officeDocument/2006/relationships/officeDocument"/><Relationship Id="rId14" Target="docProps/core.xml" Type="http://schemas.openxmlformats.org/package/2006/relationships/metadata/core-properties"/><Relationship Id="rId15"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type="custom"/>
  <p:notesSz cx="12192000" cy="6858000"/>
  <p:embeddedFontLst>
    <p:embeddedFont>
      <p:font typeface="Roboto"/>
      <p:bold r:id="rId20"/>
    </p:embeddedFont>
    <p:embeddedFont>
      <p:font typeface="Cabin"/>
      <p:regular r:id="rId21"/>
    </p:embeddedFont>
    <p:embeddedFont>
      <p:font typeface="Francois One"/>
      <p:regular r:id="rId22"/>
    </p:embeddedFont>
    <p:embeddedFont>
      <p:font typeface="Holtwood One SC"/>
      <p:regular r:id="rId23"/>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loop="false" showAnimation="true"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tableStyles.xml" Type="http://schemas.openxmlformats.org/officeDocument/2006/relationships/tableStyles"/><Relationship Id="rId20" Target="fonts/font1.fntdata" Type="http://schemas.openxmlformats.org/officeDocument/2006/relationships/font"/><Relationship Id="rId21" Target="fonts/font2.fntdata" Type="http://schemas.openxmlformats.org/officeDocument/2006/relationships/font"/><Relationship Id="rId22" Target="fonts/font3.fntdata" Type="http://schemas.openxmlformats.org/officeDocument/2006/relationships/font"/><Relationship Id="rId23" Target="fonts/font4.fntdata" Type="http://schemas.openxmlformats.org/officeDocument/2006/relationships/font"/><Relationship Id="rId24" Target="presProps.xml" Type="http://schemas.openxmlformats.org/officeDocument/2006/relationships/presProps"/><Relationship Id="rId25"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5272B6A4-828E-43C9-B58B-0DE038CD810B}">
                <a16:creationId xmlns:a16="http://schemas.microsoft.com/office/drawing/2010/main" id="{BEAC7BE4-C9AC-44D8-B206-9FD210341ADA}"/>
              </a:ext>
            </a:extLst>
          </p:cNvPr>
          <p:cNvSpPr>
            <a:spLocks noGrp="true"/>
          </p:cNvSpPr>
          <p:nvPr>
            <p:ph type="title"/>
          </p:nvPr>
        </p:nvSpPr>
        <p:spPr>
          <a:xfrm rot="0">
            <a:off x="3195574" y="2067305"/>
            <a:ext cx="5800851" cy="51816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13977654-9C6F-46FD-8833-53A49086D18E}">
                <a16:creationId xmlns:a16="http://schemas.microsoft.com/office/drawing/2010/main" id="{5A93A5F7-F454-4229-99AC-28F7374BF8CC}"/>
              </a:ext>
            </a:extLst>
          </p:cNvPr>
          <p:cNvSpPr>
            <a:spLocks noGrp="true"/>
          </p:cNvSpPr>
          <p:nvPr>
            <p:ph idx="1" type="subTitle"/>
          </p:nvPr>
        </p:nvSpPr>
        <p:spPr>
          <a:xfrm rot="0">
            <a:off x="1828800" y="3840479"/>
            <a:ext cx="8534400" cy="1714500"/>
          </a:xfrm>
          <a:prstGeom prst="rect">
            <a:avLst/>
          </a:prstGeom>
        </p:spPr>
        <p:txBody>
          <a:bodyPr bIns="0" lIns="0" rIns="0" rtlCol="0" tIns="0" wrap="square">
            <a:spAutoFit/>
          </a:bodyPr>
          <a:lstStyle>
            <a:lvl1pPr lvl="0"/>
          </a:lstStyle>
          <a:p>
            <a:pPr/>
            <a:r>
              <a:rPr dirty="0" lang="en-US"/>
              <a:t/>
            </a:r>
            <a:endParaRPr dirty="0" lang="en-US"/>
          </a:p>
        </p:txBody>
      </p:sp>
      <p:sp>
        <p:nvSpPr>
          <p:cNvPr id="4" name="Holder 4">
            <a:extLst>
              <a:ext uri="{A8C1D5B7-7EF2-4E19-9983-D537A973E13C}">
                <a16:creationId xmlns:a16="http://schemas.microsoft.com/office/drawing/2010/main" id="{CFC05C97-CDCC-4196-ACFC-8334EE83E07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D05355E6-862B-4873-9CA1-DC0792768C35}">
                <a16:creationId xmlns:a16="http://schemas.microsoft.com/office/drawing/2010/main" id="{B88F7670-B559-48FB-96F9-0CBEDBDB1B6D}"/>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60CF380-D2C6-4391-A75D-CD0BD7BB391E}" type="datetime1">
              <a:t>8/31/2024</a:t>
            </a:fld>
            <a:endParaRPr dirty="0" lang="en-US"/>
          </a:p>
        </p:txBody>
      </p:sp>
      <p:sp>
        <p:nvSpPr>
          <p:cNvPr id="6" name="Holder 6">
            <a:extLst>
              <a:ext uri="{2C73F410-1FD0-4B13-BB7A-C475F2CFBA3F}">
                <a16:creationId xmlns:a16="http://schemas.microsoft.com/office/drawing/2010/main" id="{59955481-FD5A-4582-B47F-076FDD62EE7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C7482E1D-C400-4F90-97B7-9411AFC69F88}" type="slidenum"/>
            <a:endParaRPr dirty="0" lang="en-US" spc="10"/>
          </a:p>
        </p:txBody>
      </p:sp>
    </p:spTree>
    <p:extLst>
      <p:ext uri="{19E3405D-4064-44FA-9B8C-758A9B31CDF1}">
        <p14:creationId xmlns:p14="http://schemas.microsoft.com/office/powerpoint/2010/main" val="172509380091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7EEF175F-8E77-4D6D-8C79-C77EA610B63F}">
                <a16:creationId xmlns:a16="http://schemas.microsoft.com/office/drawing/2010/main" id="{81CAE54E-D6E4-4BFE-AC28-B11653C69355}"/>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AA755F16-1F89-4EE0-AA1F-7DBF6ABE52EB}">
                <a16:creationId xmlns:a16="http://schemas.microsoft.com/office/drawing/2010/main" id="{614CC451-ABA1-439D-ABB6-AB17D9440D7A}"/>
              </a:ext>
            </a:extLst>
          </p:cNvPr>
          <p:cNvSpPr>
            <a:spLocks noGrp="true"/>
          </p:cNvSpPr>
          <p:nvPr>
            <p:ph idx="1" type="body"/>
          </p:nvPr>
        </p:nvSpPr>
        <p:spPr/>
        <p:txBody>
          <a:bodyPr bIns="0" lIns="0" rIns="0" rtlCol="0" tIns="0"/>
          <a:lstStyle>
            <a:lvl1pPr lvl="0"/>
          </a:lstStyle>
          <a:p>
            <a:pPr/>
            <a:r>
              <a:rPr dirty="0" lang="en-US"/>
              <a:t/>
            </a:r>
            <a:endParaRPr dirty="0" lang="en-US"/>
          </a:p>
        </p:txBody>
      </p:sp>
      <p:sp>
        <p:nvSpPr>
          <p:cNvPr id="4" name="Holder 4">
            <a:extLst>
              <a:ext uri="{6B6AE030-2289-49D5-A5ED-854894F86BD7}">
                <a16:creationId xmlns:a16="http://schemas.microsoft.com/office/drawing/2010/main" id="{1EFB867E-F971-4B92-9F96-A56107DB7C0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DDF7D3B5-674A-437D-A588-AF05C07A3575}">
                <a16:creationId xmlns:a16="http://schemas.microsoft.com/office/drawing/2010/main" id="{D7AC17F8-CFE7-428B-80DB-3B914F27105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260D7940-30E6-4309-9D14-A384A595560E}" type="datetime1">
              <a:t>8/31/2024</a:t>
            </a:fld>
            <a:endParaRPr dirty="0" lang="en-US"/>
          </a:p>
        </p:txBody>
      </p:sp>
      <p:sp>
        <p:nvSpPr>
          <p:cNvPr id="6" name="Holder 6">
            <a:extLst>
              <a:ext uri="{92189BB5-3160-4AD4-91B1-1985F6CF679F}">
                <a16:creationId xmlns:a16="http://schemas.microsoft.com/office/drawing/2010/main" id="{0B7BD5C5-0162-4F6F-AFAA-10F51538029F}"/>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BD32037-B3D8-4B41-BE22-356E35EB88C0}" type="slidenum"/>
            <a:endParaRPr dirty="0" lang="en-US" spc="10"/>
          </a:p>
        </p:txBody>
      </p:sp>
    </p:spTree>
    <p:extLst>
      <p:ext uri="{878FBA2F-5144-4BEB-AE58-2299616DF0D9}">
        <p14:creationId xmlns:p14="http://schemas.microsoft.com/office/powerpoint/2010/main" val="172509380091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125BB14F-D19D-4C0D-B1C5-32A0FA726882}">
                <a16:creationId xmlns:a16="http://schemas.microsoft.com/office/drawing/2010/main" id="{907BA325-6F63-41D2-BD63-E084364DFD31}"/>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79BF2A5-0740-4015-A1CF-7E839953BCEF}">
                <a16:creationId xmlns:a16="http://schemas.microsoft.com/office/drawing/2010/main" id="{51926D2F-344E-4206-BBD2-F02C78549BA0}"/>
              </a:ext>
            </a:extLst>
          </p:cNvPr>
          <p:cNvSpPr>
            <a:spLocks noGrp="true"/>
          </p:cNvSpPr>
          <p:nvPr>
            <p:ph idx="1"/>
          </p:nvPr>
        </p:nvSpPr>
        <p:spPr>
          <a:xfrm rot="0">
            <a:off x="609600" y="1577340"/>
            <a:ext cx="5303520" cy="4526279"/>
          </a:xfrm>
          <a:prstGeom prst="rect">
            <a:avLst/>
          </a:prstGeom>
        </p:spPr>
        <p:txBody>
          <a:bodyPr bIns="0" lIns="0" rIns="0" rtlCol="0" tIns="0" wrap="square">
            <a:spAutoFit/>
          </a:bodyPr>
          <a:lstStyle>
            <a:lvl1pPr lvl="0"/>
          </a:lstStyle>
          <a:p>
            <a:pPr/>
            <a:r>
              <a:rPr dirty="0" lang="en-US"/>
              <a:t/>
            </a:r>
            <a:endParaRPr dirty="0" lang="en-US"/>
          </a:p>
        </p:txBody>
      </p:sp>
      <p:sp>
        <p:nvSpPr>
          <p:cNvPr id="4" name="Holder 4">
            <a:extLst>
              <a:ext uri="{A92C9683-39DB-4B38-A0F1-15656BD5F099}">
                <a16:creationId xmlns:a16="http://schemas.microsoft.com/office/drawing/2010/main" id="{BEA50952-5A17-4390-AFF8-7CDB153943DA}"/>
              </a:ext>
            </a:extLst>
          </p:cNvPr>
          <p:cNvSpPr>
            <a:spLocks noGrp="true"/>
          </p:cNvSpPr>
          <p:nvPr>
            <p:ph idx="2"/>
          </p:nvPr>
        </p:nvSpPr>
        <p:spPr>
          <a:xfrm rot="0">
            <a:off x="6278880" y="1577340"/>
            <a:ext cx="5303520" cy="4526279"/>
          </a:xfrm>
          <a:prstGeom prst="rect">
            <a:avLst/>
          </a:prstGeom>
        </p:spPr>
        <p:txBody>
          <a:bodyPr bIns="0" lIns="0" rIns="0" rtlCol="0" tIns="0" wrap="square">
            <a:spAutoFit/>
          </a:bodyPr>
          <a:lstStyle>
            <a:lvl1pPr lvl="0"/>
          </a:lstStyle>
          <a:p>
            <a:pPr/>
            <a:r>
              <a:rPr dirty="0" lang="en-US"/>
              <a:t/>
            </a:r>
            <a:endParaRPr dirty="0" lang="en-US"/>
          </a:p>
        </p:txBody>
      </p:sp>
      <p:sp>
        <p:nvSpPr>
          <p:cNvPr id="5" name="Holder 5">
            <a:extLst>
              <a:ext uri="{307843B2-8650-40D0-A7CE-ECF8B6B6E28F}">
                <a16:creationId xmlns:a16="http://schemas.microsoft.com/office/drawing/2010/main" id="{9D9893F6-AC13-47F8-A750-4E90EF5CCE8A}"/>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0CAE37EE-527A-4D69-8AE6-375229CEEE7F}">
                <a16:creationId xmlns:a16="http://schemas.microsoft.com/office/drawing/2010/main" id="{CDE76CE1-F1BA-4BB0-8169-379FCC02797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54B51481-F79A-48C0-8CF8-BC84B195FF3B}" type="datetime1">
              <a:t>8/31/2024</a:t>
            </a:fld>
            <a:endParaRPr dirty="0" lang="en-US"/>
          </a:p>
        </p:txBody>
      </p:sp>
      <p:sp>
        <p:nvSpPr>
          <p:cNvPr id="7" name="Holder 7">
            <a:extLst>
              <a:ext uri="{755B9060-27F7-4CC3-8B26-584F29F68D0F}">
                <a16:creationId xmlns:a16="http://schemas.microsoft.com/office/drawing/2010/main" id="{4878286B-7747-4148-9CC7-D73B24620ED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921ACA6-6E6D-437A-BB44-87F1DA847A21}" type="slidenum"/>
            <a:endParaRPr dirty="0" lang="en-US" spc="10"/>
          </a:p>
        </p:txBody>
      </p:sp>
    </p:spTree>
    <p:extLst>
      <p:ext uri="{5599A447-10D0-41EB-B07E-ECFF3ABAE988}">
        <p14:creationId xmlns:p14="http://schemas.microsoft.com/office/powerpoint/2010/main" val="172509380092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0BFDF122-0908-453E-9616-89B885C048A7}">
                <a16:creationId xmlns:a16="http://schemas.microsoft.com/office/drawing/2010/main" id="{5868C1A2-80BF-463D-8131-309D5703DDD3}"/>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B8F4CDC5-0B99-419E-9D29-B610AF47C39D}">
                <a16:creationId xmlns:a16="http://schemas.microsoft.com/office/drawing/2010/main" id="{074733EB-0C7B-4186-8271-CD3F38AEF00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F6AB20B1-4D37-4E65-8ED8-B75633DAC66B}">
                <a16:creationId xmlns:a16="http://schemas.microsoft.com/office/drawing/2010/main" id="{CCAE220C-49B1-483D-937B-09CD354881C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95EC393-3E79-46B8-999B-C99CDF22BE11}" type="datetime1">
              <a:t>8/31/2024</a:t>
            </a:fld>
            <a:endParaRPr dirty="0" lang="en-US"/>
          </a:p>
        </p:txBody>
      </p:sp>
      <p:sp>
        <p:nvSpPr>
          <p:cNvPr id="5" name="Holder 5">
            <a:extLst>
              <a:ext uri="{3F3505A7-8984-4E94-8A76-DDAAA31FB60B}">
                <a16:creationId xmlns:a16="http://schemas.microsoft.com/office/drawing/2010/main" id="{99555C86-777F-460B-9D1A-00CB50D5102F}"/>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2087B24-A993-4C01-9D02-41A402EBB770}" type="slidenum"/>
            <a:endParaRPr dirty="0" lang="en-US" spc="10"/>
          </a:p>
        </p:txBody>
      </p:sp>
    </p:spTree>
    <p:extLst>
      <p:ext uri="{795231B8-77CB-402D-8566-2B33F743D595}">
        <p14:creationId xmlns:p14="http://schemas.microsoft.com/office/powerpoint/2010/main" val="1725093800921"/>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1ED271B5-64D0-4294-A06C-56D955D8EB60}">
                <a16:creationId xmlns:a16="http://schemas.microsoft.com/office/drawing/2010/main" id="{F42BC394-BC07-4DFB-B17A-437ACDB8A80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CDDBE3B9-BFDF-475D-8A87-DE1EC918DEB2}">
                <a16:creationId xmlns:a16="http://schemas.microsoft.com/office/drawing/2010/main" id="{BC64808B-B59A-4E26-B85A-226BE19E047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28A686BB-906A-4CAD-8E57-475ACA914396}" type="datetime1">
              <a:t>8/31/2024</a:t>
            </a:fld>
            <a:endParaRPr dirty="0" lang="en-US"/>
          </a:p>
        </p:txBody>
      </p:sp>
      <p:sp>
        <p:nvSpPr>
          <p:cNvPr id="4" name="Holder 4">
            <a:extLst>
              <a:ext uri="{E35CF080-BEA5-4592-8C36-F28E9936D6B4}">
                <a16:creationId xmlns:a16="http://schemas.microsoft.com/office/drawing/2010/main" id="{6043CBF6-F74D-41CD-A918-687B7AE3FF8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D9DB05A-2C82-433A-AC42-6ACBCB709CAF}" type="slidenum"/>
            <a:endParaRPr dirty="0" lang="en-US" spc="10"/>
          </a:p>
        </p:txBody>
      </p:sp>
    </p:spTree>
    <p:extLst>
      <p:ext uri="{C4940F0E-7C20-47BC-8C53-E66DB7D49AE4}">
        <p14:creationId xmlns:p14="http://schemas.microsoft.com/office/powerpoint/2010/main" val="172509380092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49F84BFA-61E1-4657-B87A-7EE7A1B2D4A5}">
                <a16:creationId xmlns:a16="http://schemas.microsoft.com/office/drawing/2010/main" id="{1575C25F-4B64-4B34-BD11-33203393CD67}"/>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B12C1F64-C7A6-42A8-B244-41426329546D}">
                <a16:creationId xmlns:a16="http://schemas.microsoft.com/office/drawing/2010/main" id="{5CEE8B1C-BE98-4A68-BAB5-2EEFB2AE476C}"/>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0D32E80D-D0D3-48E7-9244-B675F27E5CA1}">
                <a16:creationId xmlns:a16="http://schemas.microsoft.com/office/drawing/2010/main" id="{036418E0-59AE-45DD-8286-9E9004A361DF}"/>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765F5185-EA4F-4A9E-A7C6-EDC984AE6E72}">
                <a16:creationId xmlns:a16="http://schemas.microsoft.com/office/drawing/2010/main" id="{36648BDF-E7A5-4449-9E00-508D6E8A8BCD}"/>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B97837B6-A4A7-4836-9C2C-B8989FE0A3AD}">
                <a16:creationId xmlns:a16="http://schemas.microsoft.com/office/drawing/2010/main" id="{8D2B9B1D-2C68-4DC0-AF2C-27B860072CF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349EEA09-0A87-4BAA-95DD-DC475B890F68}">
                <a16:creationId xmlns:a16="http://schemas.microsoft.com/office/drawing/2010/main" id="{5B361C29-A7D7-4BDB-AF0C-8818CF614659}"/>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E1311660-62FF-4152-A9EB-64979FF1DFD7}">
                <a16:creationId xmlns:a16="http://schemas.microsoft.com/office/drawing/2010/main" id="{EF6020F5-110D-458D-8974-498FC68124F5}"/>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39F1FA8D-1000-41C9-8079-3435AF5571B5}">
                <a16:creationId xmlns:a16="http://schemas.microsoft.com/office/drawing/2010/main" id="{E876A7BC-FC00-4536-9AED-89385B998D0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C2890827-2C15-4913-85D2-7DE9CBC73315}">
                <a16:creationId xmlns:a16="http://schemas.microsoft.com/office/drawing/2010/main" id="{9816EDD4-C4CE-41F8-A886-7219EFBD4F0F}"/>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9943CD1D-349A-49DE-9757-5261892089E0}">
                <a16:creationId xmlns:a16="http://schemas.microsoft.com/office/drawing/2010/main" id="{C6132A2E-54B0-4847-BE9F-A4D4579FCBD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5BBA1E67-0E26-492C-8E32-DE84266D3088}">
                <a16:creationId xmlns:a16="http://schemas.microsoft.com/office/drawing/2010/main" id="{F072BE56-0C2E-4869-AFB6-FEE6748F0E56}"/>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CDC2D21-5A58-41CD-9C2E-E8F742EC5BFA}">
                <a16:creationId xmlns:a16="http://schemas.microsoft.com/office/drawing/2010/main" id="{E814782C-4A7E-4BA3-9F88-AB59976B7037}"/>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lvl1pPr lvl="0"/>
          </a:lstStyle>
          <a:p>
            <a:pPr/>
            <a:r>
              <a:rPr dirty="0" lang="en-US"/>
              <a:t/>
            </a:r>
            <a:endParaRPr dirty="0" lang="en-US"/>
          </a:p>
        </p:txBody>
      </p:sp>
      <p:sp>
        <p:nvSpPr>
          <p:cNvPr id="14" name="Holder 4">
            <a:extLst>
              <a:ext uri="{939C888D-DA77-4144-9596-8BEB33ADEDF1}">
                <a16:creationId xmlns:a16="http://schemas.microsoft.com/office/drawing/2010/main" id="{CE8A263C-C2ED-41C1-B29F-19715EF33E29}"/>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8B95A78A-03F7-400B-87B9-E1D783217086}">
                <a16:creationId xmlns:a16="http://schemas.microsoft.com/office/drawing/2010/main" id="{CCFF27B2-C5F7-4676-8648-19D6C5DC526E}"/>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99179C3F-0247-4108-837B-D31B2D07EC29}" type="datetime1">
              <a:t>8/31/2024</a:t>
            </a:fld>
            <a:endParaRPr dirty="0" lang="en-US"/>
          </a:p>
        </p:txBody>
      </p:sp>
      <p:sp>
        <p:nvSpPr>
          <p:cNvPr id="16" name="Holder 6">
            <a:extLst>
              <a:ext uri="{D3CB77C1-A30E-42CB-86FD-260F67242056}">
                <a16:creationId xmlns:a16="http://schemas.microsoft.com/office/drawing/2010/main" id="{447352BE-535D-4D21-A3F0-1F5388EA52A1}"/>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082371D6-C0A0-41D3-BAB2-2811A7B2A8C7}"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9.png" Type="http://schemas.openxmlformats.org/officeDocument/2006/relationships/image"/><Relationship Id="rId3" Target="../media/image5.png" Type="http://schemas.openxmlformats.org/officeDocument/2006/relationships/image"/><Relationship Id="rId1" Target="../slideLayouts/slideLayout1.xml" Type="http://schemas.openxmlformats.org/officeDocument/2006/relationships/slideLayout"/></Relationships>
</file>

<file path=ppt/slides/_rels/slide12.xml.rels><?xml version="1.0" encoding="UTF-8" standalone="no"?><Relationships xmlns="http://schemas.openxmlformats.org/package/2006/relationships"><Relationship Id="rId2" Target="../media/image9.png" Type="http://schemas.openxmlformats.org/officeDocument/2006/relationships/image"/><Relationship Id="rId3" Target="../media/image11.jpg" Type="http://schemas.openxmlformats.org/officeDocument/2006/relationships/image"/><Relationship Id="rId1" Target="../slideLayouts/slideLayout4.xml" Type="http://schemas.openxmlformats.org/officeDocument/2006/relationships/slideLayout"/></Relationships>
</file>

<file path=ppt/slides/_rels/slide13.xml.rels><?xml version="1.0" encoding="UTF-8" standalone="no"?><Relationships xmlns="http://schemas.openxmlformats.org/package/2006/relationships"><Relationship Id="rId2" Target="../media/image6.png" Type="http://schemas.openxmlformats.org/officeDocument/2006/relationships/image"/><Relationship Id="rId1" Target="../slideLayouts/slideLayout4.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1.png" Type="http://schemas.openxmlformats.org/officeDocument/2006/relationships/image"/><Relationship Id="rId3" Target="../media/image10.jp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8.jp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5D6066C0-46B6-4AEF-AEC4-94A3390C67E8}">
                <a16:creationId xmlns:a16="http://schemas.microsoft.com/office/drawing/2010/main" id="{08A85743-EA92-4416-BA46-D9EF7AB8321C}"/>
              </a:ext>
            </a:extLst>
          </p:cNvPr>
          <p:cNvGrpSpPr/>
          <p:nvPr/>
        </p:nvGrpSpPr>
        <p:grpSpPr>
          <a:xfrm rot="0">
            <a:off x="876299" y="990600"/>
            <a:ext cx="1743075" cy="1333500"/>
            <a:chOff x="742950" y="1104900"/>
            <a:chExt cx="1743075" cy="1333500"/>
          </a:xfrm>
        </p:grpSpPr>
        <p:sp>
          <p:nvSpPr>
            <p:cNvPr id="3" name="object 3">
              <a:extLst>
                <a:ext uri="{AA6D13E1-E460-4757-851A-8FEA5B76F59A}">
                  <a16:creationId xmlns:a16="http://schemas.microsoft.com/office/drawing/2010/main" id="{2BF8C7D7-391C-4589-A0E5-07FC12D244DD}"/>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299D78E5-6A13-4658-851F-C1D6F55DA78F}">
                  <a16:creationId xmlns:a16="http://schemas.microsoft.com/office/drawing/2010/main" id="{7E2ED6F9-3022-4684-B101-7FF373D69C5C}"/>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9A6F8A30-F03F-49AD-B221-3DFC64C7EC05}">
                <a16:creationId xmlns:a16="http://schemas.microsoft.com/office/drawing/2010/main" id="{4499842D-19B3-4A78-8DCD-7EC0B36B7EA0}"/>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7">
            <a:extLst>
              <a:ext uri="{529F6E68-86A0-40BD-B6C1-335580E434A7}">
                <a16:creationId xmlns:a16="http://schemas.microsoft.com/office/drawing/2010/main" id="{6542392C-EB0C-4FE3-9015-FB2919EED616}"/>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7" name="object 9">
            <a:extLst>
              <a:ext uri="{B5340BF7-A8BE-43CE-BEED-EF54DFE67527}">
                <a16:creationId xmlns:a16="http://schemas.microsoft.com/office/drawing/2010/main" id="{5F5C8BA5-592A-47E7-B904-EE0F4945C375}"/>
              </a:ext>
            </a:extLst>
          </p:cNvPr>
          <p:cNvPicPr/>
          <p:nvPr/>
        </p:nvPicPr>
        <p:blipFill>
          <a:blip r:embed="rId2"/>
          <a:stretch>
            <a:fillRect/>
          </a:stretch>
        </p:blipFill>
        <p:spPr>
          <a:xfrm rot="0">
            <a:off x="676275" y="6467474"/>
            <a:ext cx="2143125" cy="200025"/>
          </a:xfrm>
          <a:prstGeom prst="rect">
            <a:avLst/>
          </a:prstGeom>
          <a:noFill/>
        </p:spPr>
      </p:pic>
      <p:sp>
        <p:nvSpPr>
          <p:cNvPr id="8" name="object 11">
            <a:extLst>
              <a:ext uri="{F1BF3EC3-BBE6-464C-8ED4-5B24343A55A4}">
                <a16:creationId xmlns:a16="http://schemas.microsoft.com/office/drawing/2010/main" id="{1CF3F881-772D-405C-A9CD-0C17891B868F}"/>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055486AE-8D0D-49CF-B94F-F261892F7D6E}" type="slidenum"/>
            <a:endParaRPr dirty="0" lang="en-US" spc="10"/>
          </a:p>
        </p:txBody>
      </p:sp>
      <p:sp>
        <p:nvSpPr>
          <p:cNvPr id="9" name="TextBox 13">
            <a:extLst>
              <a:ext uri="{04482731-3CF6-4346-8051-B6728066F945}">
                <a16:creationId xmlns:a16="http://schemas.microsoft.com/office/drawing/2010/main" id="{479424AD-E5F6-4068-82DA-FE71FE37F567}"/>
              </a:ext>
            </a:extLst>
          </p:cNvPr>
          <p:cNvSpPr txBox="1"/>
          <p:nvPr/>
        </p:nvSpPr>
        <p:spPr>
          <a:xfrm rot="0">
            <a:off x="2554542" y="3314150"/>
            <a:ext cx="8610600" cy="2600325"/>
          </a:xfrm>
          <a:prstGeom prst="rect">
            <a:avLst/>
          </a:prstGeom>
          <a:noFill/>
        </p:spPr>
        <p:txBody>
          <a:bodyPr rtlCol="0" wrap="square">
            <a:spAutoFit/>
          </a:bodyPr>
          <a:lstStyle/>
          <a:p>
            <a:pPr/>
            <a:r>
              <a:rPr b="0" dirty="0" lang="en-US" sz="2400">
                <a:latin typeface="Francois One"/>
              </a:rPr>
              <a:t>STUDENT NAME</a:t>
            </a:r>
            <a:r>
              <a:rPr dirty="0" lang="en-US" sz="2400"/>
              <a:t>: </a:t>
            </a:r>
            <a:r>
              <a:rPr b="0" dirty="0" lang="en-US" sz="2400">
                <a:solidFill>
                  <a:schemeClr val="tx1">
                    <a:lumMod val="10000"/>
                  </a:schemeClr>
                </a:solidFill>
                <a:latin typeface="Francois One"/>
              </a:rPr>
              <a:t>HARISH D</a:t>
            </a:r>
          </a:p>
          <a:p>
            <a:pPr/>
            <a:r>
              <a:rPr b="0" dirty="0" lang="en-US" sz="2400">
                <a:latin typeface="Francois One"/>
              </a:rPr>
              <a:t>REGISTER NO</a:t>
            </a:r>
            <a:r>
              <a:rPr dirty="0" lang="en-US" sz="2400"/>
              <a:t>: </a:t>
            </a:r>
            <a:r>
              <a:rPr b="0" dirty="0" lang="en-US" sz="2400">
                <a:latin typeface="Francois One"/>
              </a:rPr>
              <a:t>312218460</a:t>
            </a:r>
          </a:p>
          <a:p>
            <a:pPr/>
            <a:r>
              <a:rPr b="0" dirty="0" lang="en-US" sz="2400">
                <a:latin typeface="Francois One"/>
              </a:rPr>
              <a:t>DEPARTMENT</a:t>
            </a:r>
            <a:r>
              <a:rPr dirty="0" lang="en-US" sz="2400"/>
              <a:t>:</a:t>
            </a:r>
            <a:r>
              <a:rPr b="0" dirty="0" lang="en-US" sz="2400">
                <a:latin typeface="Francois One"/>
              </a:rPr>
              <a:t> B.COM (G)</a:t>
            </a:r>
          </a:p>
          <a:p>
            <a:pPr/>
            <a:r>
              <a:rPr b="0" dirty="0" lang="en-US" sz="2400">
                <a:latin typeface="Francois One"/>
              </a:rPr>
              <a:t>COLLEGE</a:t>
            </a:r>
            <a:r>
              <a:rPr dirty="0" lang="en-US" sz="2400"/>
              <a:t> </a:t>
            </a:r>
            <a:r>
              <a:rPr b="0" dirty="0" lang="en-US" sz="2400">
                <a:latin typeface="Francois One"/>
              </a:rPr>
              <a:t>: GOVT ARTS AND SCIENCE COLLEGE PERUMBAKKAM.</a:t>
            </a:r>
          </a:p>
          <a:p>
            <a:pPr/>
            <a:r>
              <a:rPr b="0" dirty="0" lang="en-US" sz="2400">
                <a:latin typeface="Francois One"/>
              </a:rPr>
              <a:t>NM ID </a:t>
            </a:r>
            <a:r>
              <a:rPr b="0" dirty="0" lang="en-US" sz="2400">
                <a:latin typeface="Francois One"/>
              </a:rPr>
              <a:t>: #B754540F42AF3F49AC54918FC7354F74</a:t>
            </a:r>
          </a:p>
          <a:p>
            <a:pPr/>
            <a:r>
              <a:rPr b="0" dirty="0" lang="en-US" sz="2400">
                <a:latin typeface="Francois One"/>
              </a:rPr>
              <a:t>           </a:t>
            </a:r>
            <a:endParaRPr b="0" dirty="0" lang="en-US" sz="2400">
              <a:latin typeface="Francois One"/>
            </a:endParaRPr>
          </a:p>
        </p:txBody>
      </p:sp>
    </p:spTree>
    <p:extLst>
      <p:ext uri="{C0074964-AFD3-4311-B546-BAFF5F0BEEA7}">
        <p14:creationId xmlns:p14="http://schemas.microsoft.com/office/powerpoint/2010/main" val="1725093800927"/>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Holder 2">
            <a:extLst>
              <a:ext uri="{D9DFF2FD-DD96-4553-9C72-54B5EC1A4FCE}">
                <a16:creationId xmlns:a16="http://schemas.microsoft.com/office/drawing/2010/main" id="{C24962F0-82F9-4639-9837-512BAA93CA33}"/>
              </a:ext>
            </a:extLst>
          </p:cNvPr>
          <p:cNvSpPr>
            <a:spLocks noGrp="true"/>
          </p:cNvSpPr>
          <p:nvPr>
            <p:ph type="title"/>
          </p:nvPr>
        </p:nvSpPr>
        <p:spPr>
          <a:xfrm flipV="false" rot="0">
            <a:off x="3195574" y="645748"/>
            <a:ext cx="7826158" cy="733425"/>
          </a:xfrm>
        </p:spPr>
        <p:txBody>
          <a:bodyPr rtlCol="0"/>
          <a:lstStyle/>
          <a:p>
            <a:pPr/>
            <a:r>
              <a:rPr b="0" dirty="0" lang="en-US">
                <a:highlight>
                  <a:srgbClr val="ffff00"/>
                </a:highlight>
                <a:latin typeface="Holtwood One SC"/>
              </a:rPr>
              <a:t>MODELING</a:t>
            </a:r>
            <a:r>
              <a:rPr b="0" dirty="0" lang="en-US">
                <a:highlight>
                  <a:srgbClr val="ffff00"/>
                </a:highlight>
                <a:latin typeface="Cabin"/>
              </a:rPr>
              <a:t> </a:t>
            </a:r>
            <a:r>
              <a:rPr b="0" dirty="0" lang="en-US">
                <a:highlight>
                  <a:srgbClr val="ffff00"/>
                </a:highlight>
                <a:latin typeface="Holtwood One SC"/>
              </a:rPr>
              <a:t>APPROACH</a:t>
            </a:r>
            <a:r>
              <a:rPr b="0" dirty="0" lang="en-US">
                <a:highlight>
                  <a:srgbClr val="ffff00"/>
                </a:highlight>
                <a:latin typeface="Cabin"/>
              </a:rPr>
              <a:t> </a:t>
            </a:r>
            <a:endParaRPr b="0" dirty="0" lang="en-US">
              <a:highlight>
                <a:srgbClr val="ffff00"/>
              </a:highlight>
              <a:latin typeface="Cabin"/>
            </a:endParaRPr>
          </a:p>
        </p:txBody>
      </p:sp>
      <p:sp>
        <p:nvSpPr>
          <p:cNvPr id="3" name="Holder 3">
            <a:extLst>
              <a:ext uri="{F80E31D7-57ED-4BB5-A7E5-385FD6A9587A}">
                <a16:creationId xmlns:a16="http://schemas.microsoft.com/office/drawing/2010/main" id="{3FE2EA69-73AB-4E34-8CE0-22A5F2A16425}"/>
              </a:ext>
            </a:extLst>
          </p:cNvPr>
          <p:cNvSpPr>
            <a:spLocks noGrp="true"/>
          </p:cNvSpPr>
          <p:nvPr>
            <p:ph idx="1" type="subTitle"/>
          </p:nvPr>
        </p:nvSpPr>
        <p:spPr>
          <a:xfrm flipV="false" rot="0">
            <a:off x="1828800" y="2814849"/>
            <a:ext cx="7760786" cy="57150"/>
          </a:xfrm>
        </p:spPr>
        <p:txBody>
          <a:bodyPr rtlCol="0"/>
          <a:lstStyle/>
          <a:p>
            <a:pPr/>
            <a:r>
              <a:rPr dirty="0" lang="en-US"/>
              <a:t>Employee data-Kaggle</a:t>
            </a:r>
          </a:p>
          <a:p>
            <a:pPr/>
            <a:r>
              <a:rPr dirty="0" lang="en-US"/>
              <a:t>‣ I take this data in the Naan Mudhalvan website and click the edunet dashbord . There we should update our Profile. Then click on the employee data set( Kaggle). It downloads in the PC.</a:t>
            </a:r>
          </a:p>
          <a:p>
            <a:pPr/>
            <a:r>
              <a:rPr dirty="0" lang="en-US"/>
              <a:t> Sort the Data:</a:t>
            </a:r>
          </a:p>
          <a:p>
            <a:pPr/>
            <a:r>
              <a:rPr dirty="0" lang="en-US"/>
              <a:t>Open the data through Excel, then select all the data in the sheet, then click the 'row and column' in the ribbon tab and choose the autofit row and column width option. Using the conditional format we fill the blank column by different colours. Select any features and highlight in our favorite colour.</a:t>
            </a:r>
            <a:endParaRPr dirty="0" lang="en-US"/>
          </a:p>
        </p:txBody>
      </p:sp>
      <p:sp>
        <p:nvSpPr>
          <p:cNvPr id="4" name="">
            <a:extLst>
              <a:ext uri="{3CF7C4FB-3D9F-40F5-ADC1-24F6F41C9C70}">
                <a16:creationId xmlns:a16="http://schemas.microsoft.com/office/drawing/2010/main" id="{7C01FBBD-0664-4A07-A3DD-1A4F94A0E2AF}"/>
              </a:ext>
            </a:extLst>
          </p:cNvPr>
          <p:cNvSpPr/>
          <p:nvPr/>
        </p:nvSpPr>
        <p:spPr>
          <a:xfrm flipH="false" flipV="false">
            <a:off x="1170267" y="1910986"/>
            <a:ext cx="9851466" cy="3454931"/>
          </a:xfrm>
          <a:prstGeom prst="rect">
            <a:avLst/>
          </a:prstGeom>
        </p:spPr>
        <p:txBody>
          <a:bodyPr rtlCol="0"/>
          <a:lstStyle/>
          <a:p>
            <a:pPr/>
            <a:r>
              <a:rPr dirty="0" lang="en-US" sz="2500"/>
              <a:t>Employee data-Kaggle</a:t>
            </a:r>
          </a:p>
          <a:p>
            <a:pPr/>
            <a:r>
              <a:rPr dirty="0" lang="en-US" sz="2500"/>
              <a:t>‣ I take this data in the Naan Mudhalvan website and click the edunet dashbord . There we should update our Profile. Then click on the employee data set( Kaggle). It downloads in the PC.</a:t>
            </a:r>
          </a:p>
          <a:p>
            <a:pPr/>
            <a:r>
              <a:rPr dirty="0" lang="en-US" sz="2500"/>
              <a:t> Sort the Data:</a:t>
            </a:r>
          </a:p>
          <a:p>
            <a:pPr/>
            <a:r>
              <a:rPr dirty="0" lang="en-US" sz="2500"/>
              <a:t>Open the data through Excel, then select all the data in the sheet, then click the 'row and column' in the ribbon tab and choose the autofit row and column width option. Using the conditional format we fill the blank column by different colours. Select any features and highlight in our favorite colour.</a:t>
            </a:r>
            <a:endParaRPr dirty="0" lang="en-US" sz="2500"/>
          </a:p>
        </p:txBody>
      </p:sp>
    </p:spTree>
    <p:extLst>
      <p:ext uri="{15BB7611-CE2A-40CF-875B-4D89C4632FC7}">
        <p14:creationId xmlns:p14="http://schemas.microsoft.com/office/powerpoint/2010/main" val="172509380094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4614A547-191E-4566-A898-A29F8941AAA5}">
                <a16:creationId xmlns:a16="http://schemas.microsoft.com/office/drawing/2010/main" id="{0B069EAF-1D3E-418C-ADCB-3449973282DF}"/>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AC8C8010-3B62-424C-AF7A-D7AD3B838E39}">
                <a16:creationId xmlns:a16="http://schemas.microsoft.com/office/drawing/2010/main" id="{0C25B172-BB92-4194-902B-3D68A608BD14}"/>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813E4DC8-6B58-43F6-A7A0-6C623E0F7B94}">
                <a16:creationId xmlns:a16="http://schemas.microsoft.com/office/drawing/2010/main" id="{60A95678-FFD7-4462-A455-9BB2B9433D5D}"/>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019FC862-6B42-48E2-8558-01F7819BB243}" type="slidenum"/>
            <a:endParaRPr dirty="0" lang="en-US" spc="10" sz="1100">
              <a:solidFill>
                <a:srgbClr val="2d936b"/>
              </a:solidFill>
              <a:latin typeface="Trebuchet MS"/>
            </a:endParaRPr>
          </a:p>
        </p:txBody>
      </p:sp>
      <p:sp>
        <p:nvSpPr>
          <p:cNvPr id="5" name="object 8">
            <a:extLst>
              <a:ext uri="{63BF40E6-42AB-4BA5-AA50-24FD4C259AE4}">
                <a16:creationId xmlns:a16="http://schemas.microsoft.com/office/drawing/2010/main" id="{94F69644-FD79-434B-960F-BEF1F97FFF20}"/>
              </a:ext>
            </a:extLst>
          </p:cNvPr>
          <p:cNvSpPr txBox="1"/>
          <p:nvPr/>
        </p:nvSpPr>
        <p:spPr>
          <a:xfrm rot="0">
            <a:off x="739775" y="458145"/>
            <a:ext cx="3914755" cy="75819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a:t>
            </a:r>
            <a:r>
              <a:rPr b="1" dirty="0" lang="en-US" spc="5" sz="4800">
                <a:latin typeface="Trebuchet MS"/>
              </a:rPr>
              <a:t>G</a:t>
            </a:r>
            <a:endParaRPr b="1" dirty="0" lang="en-US" spc="5" sz="4800">
              <a:latin typeface="Trebuchet MS"/>
            </a:endParaRPr>
          </a:p>
        </p:txBody>
      </p:sp>
      <p:sp>
        <p:nvSpPr>
          <p:cNvPr id="6" name="object 3">
            <a:extLst>
              <a:ext uri="{A61B21E9-B71A-4B20-853B-6EA6941C5807}">
                <a16:creationId xmlns:a16="http://schemas.microsoft.com/office/drawing/2010/main" id="{1BD4FEC1-62C9-46E3-805A-00E255B23D47}"/>
              </a:ext>
            </a:extLst>
          </p:cNvPr>
          <p:cNvSpPr/>
          <p:nvPr/>
        </p:nvSpPr>
        <p:spPr>
          <a:xfrm rot="0">
            <a:off x="10058400" y="525141"/>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grpSp>
        <p:nvGrpSpPr>
          <p:cNvPr id="7" name="object 2">
            <a:extLst>
              <a:ext uri="{586B4339-000B-480C-AE78-6E9941921658}">
                <a16:creationId xmlns:a16="http://schemas.microsoft.com/office/drawing/2010/main" id="{0C6E22E8-4CAA-41EE-A885-D429B47C8618}"/>
              </a:ext>
            </a:extLst>
          </p:cNvPr>
          <p:cNvGrpSpPr/>
          <p:nvPr/>
        </p:nvGrpSpPr>
        <p:grpSpPr>
          <a:xfrm rot="19380000">
            <a:off x="9468549" y="4490890"/>
            <a:ext cx="2491500" cy="2298716"/>
            <a:chOff x="7991474" y="2933700"/>
            <a:chExt cx="2762250" cy="3257550"/>
          </a:xfrm>
        </p:grpSpPr>
        <p:sp>
          <p:nvSpPr>
            <p:cNvPr id="8" name="object 3">
              <a:extLst>
                <a:ext uri="{024969E1-CC51-4312-BC10-AE6C3789316A}">
                  <a16:creationId xmlns:a16="http://schemas.microsoft.com/office/drawing/2010/main" id="{C03559C4-8EA0-4102-A667-AC8123D6981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9" name="object 4">
              <a:extLst>
                <a:ext uri="{B0952248-25B6-402D-B959-2ADACCB65305}">
                  <a16:creationId xmlns:a16="http://schemas.microsoft.com/office/drawing/2010/main" id="{54CBF359-8E5C-49F4-A8A9-FE929CA646B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10" name="object 5">
              <a:extLst>
                <a:ext uri="{21F132E4-EDA6-45FE-969B-5C6160E60D84}">
                  <a16:creationId xmlns:a16="http://schemas.microsoft.com/office/drawing/2010/main" id="{1DF0D302-937F-4D06-BA9E-A55BAD277011}"/>
                </a:ext>
              </a:extLst>
            </p:cNvPr>
            <p:cNvPicPr/>
            <p:nvPr/>
          </p:nvPicPr>
          <p:blipFill>
            <a:blip r:embed="rId3"/>
            <a:stretch>
              <a:fillRect/>
            </a:stretch>
          </p:blipFill>
          <p:spPr>
            <a:xfrm rot="0">
              <a:off x="7991474" y="2933700"/>
              <a:ext cx="2762250" cy="3257550"/>
            </a:xfrm>
            <a:prstGeom prst="rect">
              <a:avLst/>
            </a:prstGeom>
            <a:noFill/>
          </p:spPr>
        </p:pic>
      </p:grpSp>
      <p:sp>
        <p:nvSpPr>
          <p:cNvPr id="11" name="">
            <a:extLst>
              <a:ext uri="{CBEA767C-8550-4120-8491-69DE10663E81}">
                <a16:creationId xmlns:a16="http://schemas.microsoft.com/office/drawing/2010/main" id="{794C09D0-ADB8-47AC-99B9-8E325AEB8BB2}"/>
              </a:ext>
            </a:extLst>
          </p:cNvPr>
          <p:cNvSpPr/>
          <p:nvPr/>
        </p:nvSpPr>
        <p:spPr>
          <a:xfrm flipH="false" flipV="false">
            <a:off x="739775" y="1441662"/>
            <a:ext cx="9027697" cy="2530957"/>
          </a:xfrm>
          <a:prstGeom prst="rect">
            <a:avLst/>
          </a:prstGeom>
        </p:spPr>
        <p:txBody>
          <a:bodyPr rtlCol="0"/>
          <a:lstStyle/>
          <a:p>
            <a:pPr/>
            <a:r>
              <a:rPr b="0" dirty="0" lang="en-US" sz="2400">
                <a:solidFill>
                  <a:schemeClr val="tx1">
                    <a:alpha val="100000"/>
                  </a:schemeClr>
                </a:solidFill>
                <a:highlight>
                  <a:srgbClr val="ffff00"/>
                </a:highlight>
                <a:latin typeface="Francois One"/>
              </a:rPr>
              <a:t>Pivot table: </a:t>
            </a:r>
          </a:p>
          <a:p>
            <a:pPr/>
            <a:r>
              <a:rPr dirty="0" lang="en-US" sz="2400"/>
              <a:t>            Copy the selected features and paste it in new sheet. Select the all features and create the Pivot table. Order the features in this following as ROW: Employee status, Playzone COLOUMN: Employee type VALUES: Current employee rating FILTER: Gender Then the table will be created</a:t>
            </a:r>
            <a:endParaRPr dirty="0" lang="en-US" sz="2400"/>
          </a:p>
        </p:txBody>
      </p:sp>
      <p:sp>
        <p:nvSpPr>
          <p:cNvPr id="12" name="">
            <a:extLst>
              <a:ext uri="{979D6639-42C0-4452-912B-E4CCC31B164D}">
                <a16:creationId xmlns:a16="http://schemas.microsoft.com/office/drawing/2010/main" id="{6EF82220-12EE-4353-BBF1-DCC182EFB40D}"/>
              </a:ext>
            </a:extLst>
          </p:cNvPr>
          <p:cNvSpPr/>
          <p:nvPr/>
        </p:nvSpPr>
        <p:spPr>
          <a:xfrm flipH="false" flipV="false">
            <a:off x="739775" y="3972619"/>
            <a:ext cx="8794751" cy="1666314"/>
          </a:xfrm>
          <a:prstGeom prst="rect">
            <a:avLst/>
          </a:prstGeom>
        </p:spPr>
        <p:txBody>
          <a:bodyPr rtlCol="0"/>
          <a:lstStyle/>
          <a:p>
            <a:pPr/>
            <a:r>
              <a:rPr b="0" dirty="0" lang="en-US" sz="2500">
                <a:highlight>
                  <a:srgbClr val="ffff00"/>
                </a:highlight>
                <a:latin typeface="Francois One"/>
              </a:rPr>
              <a:t>PIVOT CHART:</a:t>
            </a:r>
          </a:p>
          <a:p>
            <a:pPr/>
            <a:r>
              <a:rPr dirty="0" lang="en-US" sz="2500"/>
              <a:t>                   Select the table and click the Pivot Chart option and choose our favorite chart example: Bar chart, Pie chart etc... Then we finish the chart</a:t>
            </a:r>
            <a:endParaRPr dirty="0" lang="en-US" sz="2500"/>
          </a:p>
        </p:txBody>
      </p:sp>
    </p:spTree>
    <p:extLst>
      <p:ext uri="{E6B3728E-C028-427E-B769-47257A8C5E00}">
        <p14:creationId xmlns:p14="http://schemas.microsoft.com/office/powerpoint/2010/main" val="1725093800948"/>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pic>
        <p:nvPicPr>
          <p:cNvPr id="2" name="object 6">
            <a:extLst>
              <a:ext uri="{7D728364-8F77-4B4B-AE97-D606F4C9C41C}">
                <a16:creationId xmlns:a16="http://schemas.microsoft.com/office/drawing/2010/main" id="{5EB159A4-5589-4FB4-92F0-20F8FB7637CC}"/>
              </a:ext>
            </a:extLst>
          </p:cNvPr>
          <p:cNvPicPr/>
          <p:nvPr/>
        </p:nvPicPr>
        <p:blipFill>
          <a:blip r:embed="rId2"/>
          <a:stretch>
            <a:fillRect/>
          </a:stretch>
        </p:blipFill>
        <p:spPr>
          <a:xfrm rot="0">
            <a:off x="1666875" y="6467474"/>
            <a:ext cx="76200" cy="177800"/>
          </a:xfrm>
          <a:prstGeom prst="rect">
            <a:avLst/>
          </a:prstGeom>
          <a:noFill/>
        </p:spPr>
      </p:pic>
      <p:sp>
        <p:nvSpPr>
          <p:cNvPr id="3" name="object 7">
            <a:extLst>
              <a:ext uri="{0DEAFAFA-2806-436C-8B45-B267E2217DEA}">
                <a16:creationId xmlns:a16="http://schemas.microsoft.com/office/drawing/2010/main" id="{2E7F8879-949C-4D68-B81B-EF5BB000BA08}"/>
              </a:ext>
            </a:extLst>
          </p:cNvPr>
          <p:cNvSpPr>
            <a:spLocks noGrp="true"/>
          </p:cNvSpPr>
          <p:nvPr>
            <p:ph type="title"/>
          </p:nvPr>
        </p:nvSpPr>
        <p:spPr>
          <a:xfrm rot="0">
            <a:off x="755331" y="385444"/>
            <a:ext cx="3310557" cy="758190"/>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4" name="object 9">
            <a:extLst>
              <a:ext uri="{D74E8EED-09FF-4F7C-BA9C-9EDD31539471}">
                <a16:creationId xmlns:a16="http://schemas.microsoft.com/office/drawing/2010/main" id="{64D02810-6CE2-41F0-9F91-0A61B67075E0}"/>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36B6F771-1A5E-4165-997B-0230C36A4614}" type="slidenum"/>
            <a:endParaRPr dirty="0" lang="en-US" spc="10" sz="1100">
              <a:solidFill>
                <a:srgbClr val="2d936b"/>
              </a:solidFill>
              <a:latin typeface="Trebuchet MS"/>
            </a:endParaRPr>
          </a:p>
        </p:txBody>
      </p:sp>
      <p:sp>
        <p:nvSpPr>
          <p:cNvPr id="5" name="Holder 5">
            <a:extLst>
              <a:ext uri="{E576484F-62EE-4693-AC3B-4ABBADA8F3A7}">
                <a16:creationId xmlns:a16="http://schemas.microsoft.com/office/drawing/2010/main" id="{005CB7C5-C8EE-43BC-B5E7-9CD7F82842A0}"/>
              </a:ext>
            </a:extLst>
          </p:cNvPr>
          <p:cNvSpPr>
            <a:spLocks noGrp="true"/>
          </p:cNvSpPr>
          <p:nvPr>
            <p:ph idx="12" sz="quarter" type="sldNum"/>
          </p:nvPr>
        </p:nvSpPr>
        <p:spPr/>
        <p:txBody>
          <a:bodyPr rtlCol="0"/>
          <a:lstStyle/>
          <a:p>
            <a:pPr/>
            <a:fld id="{BA5FACF3-7D41-4BFA-A342-13281A602C8B}" type="slidenum"/>
            <a:endParaRPr dirty="0" lang="en-US"/>
          </a:p>
        </p:txBody>
      </p:sp>
      <p:pic>
        <p:nvPicPr>
          <p:cNvPr id="6" name="">
            <a:extLst>
              <a:ext uri="{DCC1A887-AE44-49DA-9607-945F53FD1485}">
                <a16:creationId xmlns:a16="http://schemas.microsoft.com/office/drawing/2010/main" id="{2A008E69-7498-40E3-A84F-2DCF04DA9CDE}"/>
              </a:ext>
            </a:extLst>
          </p:cNvPr>
          <p:cNvPicPr>
            <a:picLocks noChangeAspect="true"/>
          </p:cNvPicPr>
          <p:nvPr/>
        </p:nvPicPr>
        <p:blipFill>
          <a:blip r:embed="rId3"/>
          <a:stretch>
            <a:fillRect/>
          </a:stretch>
        </p:blipFill>
        <p:spPr>
          <a:xfrm flipH="false" flipV="false">
            <a:off x="1111003" y="1348083"/>
            <a:ext cx="7815875" cy="5119392"/>
          </a:xfrm>
          <a:prstGeom prst="rect">
            <a:avLst/>
          </a:prstGeom>
          <a:noFill/>
        </p:spPr>
      </p:pic>
    </p:spTree>
    <p:extLst>
      <p:ext uri="{4BD64D3C-D3C2-4240-B12F-B09A32E6806F}">
        <p14:creationId xmlns:p14="http://schemas.microsoft.com/office/powerpoint/2010/main" val="1725093800949"/>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a:extLst>
              <a:ext uri="{FFE8F1E5-2DF9-468B-8A35-B51ACBAA320E}">
                <a16:creationId xmlns:a16="http://schemas.microsoft.com/office/drawing/2010/main" id="{548BAE11-9119-4AD1-8685-1882FF727C57}"/>
              </a:ext>
            </a:extLst>
          </p:cNvPr>
          <p:cNvSpPr>
            <a:spLocks noGrp="true"/>
          </p:cNvSpPr>
          <p:nvPr>
            <p:ph type="title"/>
          </p:nvPr>
        </p:nvSpPr>
        <p:spPr>
          <a:xfrm rot="0">
            <a:off x="755331" y="385444"/>
            <a:ext cx="10681334" cy="809625"/>
          </a:xfrm>
        </p:spPr>
        <p:txBody>
          <a:bodyPr rtlCol="0"/>
          <a:lstStyle/>
          <a:p>
            <a:pPr/>
            <a:r>
              <a:rPr dirty="0" lang="en-US">
                <a:latin typeface="Times New Roman"/>
              </a:rPr>
              <a:t>conclusion :</a:t>
            </a:r>
            <a:endParaRPr dirty="0" lang="en-US">
              <a:latin typeface="Times New Roman"/>
            </a:endParaRPr>
          </a:p>
        </p:txBody>
      </p:sp>
      <p:sp>
        <p:nvSpPr>
          <p:cNvPr id="3" name="">
            <a:extLst>
              <a:ext uri="{6BBA8203-E801-4754-B313-FECC12D49CD2}">
                <a16:creationId xmlns:a16="http://schemas.microsoft.com/office/drawing/2010/main" id="{A0414EAA-9C74-4773-B29A-80394C66D1CA}"/>
              </a:ext>
            </a:extLst>
          </p:cNvPr>
          <p:cNvSpPr/>
          <p:nvPr/>
        </p:nvSpPr>
        <p:spPr>
          <a:xfrm flipH="false" flipV="false">
            <a:off x="755330" y="1445835"/>
            <a:ext cx="9430773" cy="3966329"/>
          </a:xfrm>
          <a:prstGeom prst="rect">
            <a:avLst/>
          </a:prstGeom>
        </p:spPr>
        <p:txBody>
          <a:bodyPr rtlCol="0"/>
          <a:lstStyle/>
          <a:p>
            <a:pPr/>
            <a:r>
              <a:rPr b="0" dirty="0" lang="en-US" sz="2500">
                <a:highlight>
                  <a:srgbClr val="ffff00"/>
                </a:highlight>
                <a:latin typeface="Francois One"/>
              </a:rPr>
              <a:t>Performance Drivers</a:t>
            </a:r>
            <a:r>
              <a:rPr dirty="0" lang="en-US" sz="2500"/>
              <a:t>: </a:t>
            </a:r>
          </a:p>
          <a:p>
            <a:pPr/>
            <a:r>
              <a:rPr dirty="0" lang="en-US" sz="2500"/>
              <a:t>                             Training, experience, and feedback are crucial for high performance.Employee Segmentation: Identifies performance clusters, guiding targeted interventions and recognition.Predictive Insights: Helps anticipate and address potential performance issues proactively.Recommendations: Focus on targeted training, recognition programs, and effective resource allocation.Bias and Fairness: Ensure evaluations are unbiased and equitable.</a:t>
            </a:r>
            <a:endParaRPr dirty="0" lang="en-US" sz="2500"/>
          </a:p>
        </p:txBody>
      </p:sp>
      <p:grpSp>
        <p:nvGrpSpPr>
          <p:cNvPr id="4" name="object 2">
            <a:extLst>
              <a:ext uri="{A6CA1FB6-51E0-41B4-AD87-6C6617DBABD3}">
                <a16:creationId xmlns:a16="http://schemas.microsoft.com/office/drawing/2010/main" id="{02C20872-A852-4F13-B6A1-4151640E2092}"/>
              </a:ext>
            </a:extLst>
          </p:cNvPr>
          <p:cNvGrpSpPr/>
          <p:nvPr/>
        </p:nvGrpSpPr>
        <p:grpSpPr>
          <a:xfrm rot="0">
            <a:off x="9748418" y="4053159"/>
            <a:ext cx="2443582" cy="2804840"/>
            <a:chOff x="8658225" y="2647950"/>
            <a:chExt cx="3533775" cy="3810000"/>
          </a:xfrm>
        </p:grpSpPr>
        <p:sp>
          <p:nvSpPr>
            <p:cNvPr id="5" name="object 3">
              <a:extLst>
                <a:ext uri="{90AD1C71-2026-44D1-88DA-F94F17E605C3}">
                  <a16:creationId xmlns:a16="http://schemas.microsoft.com/office/drawing/2010/main" id="{62216480-CE0D-4D8F-A14E-0D1693BB2D2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6" name="object 4">
              <a:extLst>
                <a:ext uri="{0FF10C1C-6165-4B35-A81F-21C205D49D23}">
                  <a16:creationId xmlns:a16="http://schemas.microsoft.com/office/drawing/2010/main" id="{CC829467-5C06-4722-930B-9540BF9BC6B0}"/>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7" name="object 5">
              <a:extLst>
                <a:ext uri="{DD7F73DE-E991-4A0F-97DF-5DFD3CFB8223}">
                  <a16:creationId xmlns:a16="http://schemas.microsoft.com/office/drawing/2010/main" id="{E026DA1F-5615-45A9-BA01-36CF225D84ED}"/>
                </a:ext>
              </a:extLst>
            </p:cNvPr>
            <p:cNvPicPr/>
            <p:nvPr/>
          </p:nvPicPr>
          <p:blipFill>
            <a:blip r:embed="rId2"/>
            <a:stretch>
              <a:fillRect/>
            </a:stretch>
          </p:blipFill>
          <p:spPr>
            <a:xfrm rot="0">
              <a:off x="8658225" y="2647950"/>
              <a:ext cx="3533775" cy="3810000"/>
            </a:xfrm>
            <a:prstGeom prst="rect">
              <a:avLst/>
            </a:prstGeom>
            <a:noFill/>
          </p:spPr>
        </p:pic>
      </p:grpSp>
    </p:spTree>
    <p:extLst>
      <p:ext uri="{1002EFE6-3B00-4FA6-8C8B-772F07F4C053}">
        <p14:creationId xmlns:p14="http://schemas.microsoft.com/office/powerpoint/2010/main" val="172509380095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02015FDC-8A99-4F69-9FC3-84ADD79FA353}">
                <a16:creationId xmlns:a16="http://schemas.microsoft.com/office/drawing/2010/main" id="{98B03E60-1996-4DD4-9FED-9F37879C5F06}"/>
              </a:ext>
            </a:extLst>
          </p:cNvPr>
          <p:cNvSpPr/>
          <p:nvPr/>
        </p:nvSpPr>
        <p:spPr>
          <a:xfrm rot="0">
            <a:off x="0" y="0"/>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E4EEC830-0B49-4405-986A-DC689F1EFCBE}">
                <a16:creationId xmlns:a16="http://schemas.microsoft.com/office/drawing/2010/main" id="{03D24071-6FD0-4154-998D-EF73684B4637}"/>
              </a:ext>
            </a:extLst>
          </p:cNvPr>
          <p:cNvGrpSpPr/>
          <p:nvPr/>
        </p:nvGrpSpPr>
        <p:grpSpPr>
          <a:xfrm rot="0">
            <a:off x="7443849" y="0"/>
            <a:ext cx="4752975" cy="6863080"/>
            <a:chOff x="7443849" y="0"/>
            <a:chExt cx="4752975" cy="6863080"/>
          </a:xfrm>
        </p:grpSpPr>
        <p:sp>
          <p:nvSpPr>
            <p:cNvPr id="4" name="object 4">
              <a:extLst>
                <a:ext uri="{A12B4418-4F7A-416E-8E02-15F88E08EBD4}">
                  <a16:creationId xmlns:a16="http://schemas.microsoft.com/office/drawing/2010/main" id="{E7588A03-BF58-4787-AE09-A2E52949EA2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8CBEF49A-EE9A-4D32-9A53-56CF4C4704DF}">
                  <a16:creationId xmlns:a16="http://schemas.microsoft.com/office/drawing/2010/main" id="{05DB61CD-D615-4791-9498-95D6DD1097B3}"/>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FE1E279C-0A96-4547-A86A-9E28253F9E4E}">
                  <a16:creationId xmlns:a16="http://schemas.microsoft.com/office/drawing/2010/main" id="{BAFD6DA1-451C-4645-9E7F-E63BDB6F9589}"/>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815B298-F854-4A88-96D3-0A95BBDF083F}">
                  <a16:creationId xmlns:a16="http://schemas.microsoft.com/office/drawing/2010/main" id="{1F4AC09A-EAED-4359-858A-FD6BD52E4AFD}"/>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97F8988F-5E3F-4D23-9B59-B704F79473D8}">
                  <a16:creationId xmlns:a16="http://schemas.microsoft.com/office/drawing/2010/main" id="{5D317982-A901-449F-A460-220F1C113C25}"/>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DDBADBFB-A0EB-45C7-B263-2236CD7B1FB9}">
                  <a16:creationId xmlns:a16="http://schemas.microsoft.com/office/drawing/2010/main" id="{FE6DD2DD-EFF7-4BD2-A440-37A1E49A3789}"/>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23BC106A-EA08-473D-B163-C7A5A60A8E7D}">
                  <a16:creationId xmlns:a16="http://schemas.microsoft.com/office/drawing/2010/main" id="{7BD3778E-73E3-4F7E-966B-6345A4D87CBA}"/>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B88E4FC4-F09E-4793-85A6-914C98A2A5F7}">
                  <a16:creationId xmlns:a16="http://schemas.microsoft.com/office/drawing/2010/main" id="{47349BA4-EA0A-4697-ADE3-5BFE40F771E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0AC13957-984F-42B9-82C0-F039B1A92529}">
                  <a16:creationId xmlns:a16="http://schemas.microsoft.com/office/drawing/2010/main" id="{EE77C4E2-47D2-4169-AC75-E2D7863FB97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4ED6C0D2-A457-4D21-A7B5-F87E290ADC78}">
                <a16:creationId xmlns:a16="http://schemas.microsoft.com/office/drawing/2010/main" id="{5B581912-7714-464B-AC97-2928E6FA4245}"/>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FBCEC73B-8EBA-4A91-AAFC-9C8433EF14F9}">
                <a16:creationId xmlns:a16="http://schemas.microsoft.com/office/drawing/2010/main" id="{88BBE86E-96CF-44C2-B6F7-388353A10EA3}"/>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8B445DA9-6B49-4FB8-80F0-B0F28E5CA007}">
                <a16:creationId xmlns:a16="http://schemas.microsoft.com/office/drawing/2010/main" id="{076A3B1F-76E0-41B7-836C-0E8F0EC89EE1}"/>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EC2C0BFA-B69A-44B9-B8EB-2A0E7C258D38}">
                <a16:creationId xmlns:a16="http://schemas.microsoft.com/office/drawing/2010/main" id="{A5AC3F99-DC7D-4F50-A6CE-FE99A05ADDC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0C54486A-C15C-4001-93EF-CE830132AACF}">
                <a16:creationId xmlns:a16="http://schemas.microsoft.com/office/drawing/2010/main" id="{9C037AA1-191C-4838-BDAF-25D7132666B4}"/>
              </a:ext>
            </a:extLst>
          </p:cNvPr>
          <p:cNvSpPr>
            <a:spLocks noGrp="true"/>
          </p:cNvSpPr>
          <p:nvPr>
            <p:ph type="title"/>
          </p:nvPr>
        </p:nvSpPr>
        <p:spPr>
          <a:xfrm rot="0">
            <a:off x="739775" y="829627"/>
            <a:ext cx="3909695" cy="678179"/>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F2D686F5-3215-4C1D-B0F2-71B977B5FDE7}">
                <a16:creationId xmlns:a16="http://schemas.microsoft.com/office/drawing/2010/main" id="{C39AC193-426F-4225-A78B-3C4B06F4C186}"/>
              </a:ext>
            </a:extLst>
          </p:cNvPr>
          <p:cNvGrpSpPr/>
          <p:nvPr/>
        </p:nvGrpSpPr>
        <p:grpSpPr>
          <a:xfrm rot="0">
            <a:off x="466725" y="6410325"/>
            <a:ext cx="3705225" cy="295275"/>
            <a:chOff x="466725" y="6410325"/>
            <a:chExt cx="3705225" cy="295275"/>
          </a:xfrm>
        </p:grpSpPr>
        <p:pic>
          <p:nvPicPr>
            <p:cNvPr id="19" name="object 19">
              <a:extLst>
                <a:ext uri="{E49702DD-2618-4641-9731-89D6C0E521A6}">
                  <a16:creationId xmlns:a16="http://schemas.microsoft.com/office/drawing/2010/main" id="{78665126-216E-41C2-AED1-6B733162E2C0}"/>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2AA60A51-406D-49F3-83E3-01B31B3A2E59}">
                  <a16:creationId xmlns:a16="http://schemas.microsoft.com/office/drawing/2010/main" id="{37C93A55-0DF4-4A0B-A6D7-033F0B4725C3}"/>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0CF00AC0-2282-4595-8122-7DAE26D26764}">
                <a16:creationId xmlns:a16="http://schemas.microsoft.com/office/drawing/2010/main" id="{B477DE6F-42B6-467C-9B87-1DB0A4E0DE36}"/>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B7F5A90C-85B7-41DA-BFFF-AA5F1E0878A4}" type="slidenum"/>
            <a:endParaRPr dirty="0" lang="en-US" spc="10"/>
          </a:p>
        </p:txBody>
      </p:sp>
      <p:sp>
        <p:nvSpPr>
          <p:cNvPr id="22" name="TextBox 22">
            <a:extLst>
              <a:ext uri="{68421576-0540-45C0-98A0-109EB6B974D0}">
                <a16:creationId xmlns:a16="http://schemas.microsoft.com/office/drawing/2010/main" id="{F45BE90D-DBA4-4882-896C-0715EA20AC09}"/>
              </a:ext>
            </a:extLst>
          </p:cNvPr>
          <p:cNvSpPr txBox="1"/>
          <p:nvPr/>
        </p:nvSpPr>
        <p:spPr>
          <a:xfrm rot="0">
            <a:off x="1217522" y="2123271"/>
            <a:ext cx="8593229" cy="139065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endParaRPr b="1" dirty="0" lang="en-US" sz="4400">
              <a:solidFill>
                <a:srgbClr val="0f0f0f"/>
              </a:solidFill>
              <a:latin typeface="Times New Roman"/>
            </a:endParaRPr>
          </a:p>
        </p:txBody>
      </p:sp>
    </p:spTree>
    <p:extLst>
      <p:ext uri="{639DE124-6CFB-4022-8AAF-11C4C716524E}">
        <p14:creationId xmlns:p14="http://schemas.microsoft.com/office/powerpoint/2010/main" val="172509380093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7DD2661B-638E-4C62-ADDB-A8A6B460D65D}">
                <a16:creationId xmlns:a16="http://schemas.microsoft.com/office/drawing/2010/main" id="{71B7643C-348D-436D-9046-B44B50717DE4}"/>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47816EAE-40C2-4906-A23E-3D14972DF504}">
                <a16:creationId xmlns:a16="http://schemas.microsoft.com/office/drawing/2010/main" id="{D4983B09-9855-4F46-984E-8A90D57A1E7E}"/>
              </a:ext>
            </a:extLst>
          </p:cNvPr>
          <p:cNvGrpSpPr/>
          <p:nvPr/>
        </p:nvGrpSpPr>
        <p:grpSpPr>
          <a:xfrm rot="0">
            <a:off x="7443849" y="0"/>
            <a:ext cx="4752975" cy="6863080"/>
            <a:chOff x="7443849" y="0"/>
            <a:chExt cx="4752975" cy="6863080"/>
          </a:xfrm>
        </p:grpSpPr>
        <p:sp>
          <p:nvSpPr>
            <p:cNvPr id="4" name="object 4">
              <a:extLst>
                <a:ext uri="{1534DEB3-2FD6-492D-9E9D-FD0AFA148777}">
                  <a16:creationId xmlns:a16="http://schemas.microsoft.com/office/drawing/2010/main" id="{C7E73067-261A-416D-8B76-0B58D245F65B}"/>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4B1065E5-D13A-4B9B-96E7-ADBC2E3EFCC6}">
                  <a16:creationId xmlns:a16="http://schemas.microsoft.com/office/drawing/2010/main" id="{D0098ECB-AB7A-4A40-9C19-FB6D959A5E6D}"/>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BAE50A6-D729-4F79-8139-F31D39CFF77B}">
                  <a16:creationId xmlns:a16="http://schemas.microsoft.com/office/drawing/2010/main" id="{ECEB78BB-7B83-4127-B042-7EB8A696F81F}"/>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CC98FE7C-F730-4B59-8486-83D94E748F8D}">
                  <a16:creationId xmlns:a16="http://schemas.microsoft.com/office/drawing/2010/main" id="{B95643E0-AB04-41AA-B7FE-EF8821C732F4}"/>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17566F9C-B1F8-408E-8618-EE2F2388283F}">
                  <a16:creationId xmlns:a16="http://schemas.microsoft.com/office/drawing/2010/main" id="{D03BA8B4-C349-4979-9E08-41D82FFC2CC6}"/>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DB43287A-B0D3-4987-921A-20F024E47044}">
                  <a16:creationId xmlns:a16="http://schemas.microsoft.com/office/drawing/2010/main" id="{8484A078-F537-4B32-99E5-E66AEF06C417}"/>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C183B36-EA17-4228-B54D-0872071EBD3E}">
                  <a16:creationId xmlns:a16="http://schemas.microsoft.com/office/drawing/2010/main" id="{75061997-2A77-4A22-A8C2-70D1F6CE1832}"/>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5D671C49-906B-4A6A-B3DC-8AC6EF0BE78D}">
                  <a16:creationId xmlns:a16="http://schemas.microsoft.com/office/drawing/2010/main" id="{514F7874-A898-4EA7-B596-48B90E1E7DF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9EAAB751-F998-47B0-8672-AD95CB310153}">
                  <a16:creationId xmlns:a16="http://schemas.microsoft.com/office/drawing/2010/main" id="{81AE32E0-A198-4BF3-B862-52B51769C8DF}"/>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ABB3D0DC-0118-4E51-997C-0B78CF4D9B60}">
                <a16:creationId xmlns:a16="http://schemas.microsoft.com/office/drawing/2010/main" id="{51D75963-8955-4CE1-AA8C-163788934EA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BB73E220-85B6-4C16-84A9-3EC4DE0880B3}">
                <a16:creationId xmlns:a16="http://schemas.microsoft.com/office/drawing/2010/main" id="{B0834E49-5D11-40D2-B284-A9E3C7B11830}"/>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3F44ED37-1AB1-4C04-A058-D1105B8F43BB}">
                <a16:creationId xmlns:a16="http://schemas.microsoft.com/office/drawing/2010/main" id="{34B6CF4D-9BBF-431B-873C-4573D3AE0C63}"/>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981561C0-1625-4AC7-BD2F-6A7CC5C2CE4C}">
                <a16:creationId xmlns:a16="http://schemas.microsoft.com/office/drawing/2010/main" id="{8461A216-C4E3-466F-8A0B-310FF0A8B1BB}"/>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B2859919-E706-4AB4-9935-4BE10CFCDE77}">
                <a16:creationId xmlns:a16="http://schemas.microsoft.com/office/drawing/2010/main" id="{C71932D3-6F73-4534-86E3-3C653C8B06CF}"/>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6453043E-B0B4-4EC6-8026-8DA4D9C1620C}">
                <a16:creationId xmlns:a16="http://schemas.microsoft.com/office/drawing/2010/main" id="{8A271691-EFB5-4FA4-9E6E-B840E2B8E5B1}"/>
              </a:ext>
            </a:extLst>
          </p:cNvPr>
          <p:cNvGrpSpPr/>
          <p:nvPr/>
        </p:nvGrpSpPr>
        <p:grpSpPr>
          <a:xfrm rot="0">
            <a:off x="47625" y="3819523"/>
            <a:ext cx="4124325" cy="3009900"/>
            <a:chOff x="47625" y="3819523"/>
            <a:chExt cx="4124325" cy="3009900"/>
          </a:xfrm>
        </p:grpSpPr>
        <p:pic>
          <p:nvPicPr>
            <p:cNvPr id="19" name="object 19">
              <a:extLst>
                <a:ext uri="{268DFDB2-9C3A-4ECF-9C10-4128D3A74B09}">
                  <a16:creationId xmlns:a16="http://schemas.microsoft.com/office/drawing/2010/main" id="{EB7C671B-F7E2-43E5-825C-E994C1B6583C}"/>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E918D911-71BB-4A6D-B73D-115167598D23}">
                  <a16:creationId xmlns:a16="http://schemas.microsoft.com/office/drawing/2010/main" id="{FF9A8BCC-CEC5-4CAC-8585-F7866C285E76}"/>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30FC4396-5023-4927-9CD1-AA1F654C8BFC}">
                <a16:creationId xmlns:a16="http://schemas.microsoft.com/office/drawing/2010/main" id="{ED2FF297-02B5-4A65-8B3B-17EB2CA0F09D}"/>
              </a:ext>
            </a:extLst>
          </p:cNvPr>
          <p:cNvSpPr>
            <a:spLocks noGrp="true"/>
          </p:cNvSpPr>
          <p:nvPr>
            <p:ph type="title"/>
          </p:nvPr>
        </p:nvSpPr>
        <p:spPr>
          <a:xfrm rot="0">
            <a:off x="739775" y="445388"/>
            <a:ext cx="3432174" cy="758190"/>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5D552226-79A4-473C-9358-AADC066F4FCA}">
                <a16:creationId xmlns:a16="http://schemas.microsoft.com/office/drawing/2010/main" id="{BB5933B7-24F5-404A-AA6A-241B7F944FFB}"/>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1867E0E8-FA6B-4D5F-82BA-6122A6FB3339}" type="slidenum"/>
            <a:endParaRPr dirty="0" lang="en-US" spc="10"/>
          </a:p>
        </p:txBody>
      </p:sp>
      <p:sp>
        <p:nvSpPr>
          <p:cNvPr id="23" name="TextBox 22">
            <a:extLst>
              <a:ext uri="{B6FDABF5-4D59-4FA3-9624-A69D62E555B0}">
                <a16:creationId xmlns:a16="http://schemas.microsoft.com/office/drawing/2010/main" id="{CCE040D7-679A-49EF-9F36-FE3AEED50B2D}"/>
              </a:ext>
            </a:extLst>
          </p:cNvPr>
          <p:cNvSpPr txBox="1"/>
          <p:nvPr/>
        </p:nvSpPr>
        <p:spPr>
          <a:xfrm rot="0">
            <a:off x="2509807" y="1041533"/>
            <a:ext cx="5029200" cy="4401205"/>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DF1D37A5-54CF-48F3-881F-D4EECAACFA8D}">
        <p14:creationId xmlns:p14="http://schemas.microsoft.com/office/powerpoint/2010/main" val="1725093800933"/>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E8D84FCD-7167-4696-ABA0-22AAB8BD9BC2}">
                <a16:creationId xmlns:a16="http://schemas.microsoft.com/office/drawing/2010/main" id="{052A4480-6A51-40C0-B42E-82559A5BEE8D}"/>
              </a:ext>
            </a:extLst>
          </p:cNvPr>
          <p:cNvGrpSpPr/>
          <p:nvPr/>
        </p:nvGrpSpPr>
        <p:grpSpPr>
          <a:xfrm rot="0">
            <a:off x="9429750" y="3407557"/>
            <a:ext cx="2762250" cy="3257550"/>
            <a:chOff x="7991474" y="2933700"/>
            <a:chExt cx="2762250" cy="3257550"/>
          </a:xfrm>
        </p:grpSpPr>
        <p:sp>
          <p:nvSpPr>
            <p:cNvPr id="3" name="object 3">
              <a:extLst>
                <a:ext uri="{EAB4DF8F-DBD2-4237-9FFF-3C53E7299EC5}">
                  <a16:creationId xmlns:a16="http://schemas.microsoft.com/office/drawing/2010/main" id="{07DA7A87-3412-44BF-A113-4F7267DAF7C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D5A223A8-D258-4757-BDAE-1D7FE043BC7D}">
                  <a16:creationId xmlns:a16="http://schemas.microsoft.com/office/drawing/2010/main" id="{D2945417-A761-4EBC-88C0-5F186C148A0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34A3E2DC-9906-4210-9A19-5358AD4AE408}">
                  <a16:creationId xmlns:a16="http://schemas.microsoft.com/office/drawing/2010/main" id="{1CB4F280-18B4-4370-9016-F6F967C64122}"/>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6BA1B17A-DEFE-4622-AE55-E26B31EC4ACD}">
                <a16:creationId xmlns:a16="http://schemas.microsoft.com/office/drawing/2010/main" id="{45D6F351-A944-433B-8B98-CB6C24810AB7}"/>
              </a:ext>
            </a:extLst>
          </p:cNvPr>
          <p:cNvSpPr>
            <a:spLocks noGrp="true"/>
          </p:cNvSpPr>
          <p:nvPr>
            <p:ph type="title"/>
          </p:nvPr>
        </p:nvSpPr>
        <p:spPr>
          <a:xfrm rot="0">
            <a:off x="834072" y="575055"/>
            <a:ext cx="5636894" cy="678179"/>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8EBD4AF3-F74D-48F5-A09D-988407B60A38}">
                <a16:creationId xmlns:a16="http://schemas.microsoft.com/office/drawing/2010/main" id="{89FC3769-2EA7-40E2-860C-10600A61C73C}"/>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76B913C8-0C15-47A6-9109-1E98513BF995}">
                <a16:creationId xmlns:a16="http://schemas.microsoft.com/office/drawing/2010/main" id="{A7BCB8D3-AF40-40CD-A001-6C269CD90BA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17E7BE5E-35E3-4AF8-A534-7130EB4FB0C5}" type="slidenum"/>
            <a:endParaRPr dirty="0" lang="en-US" spc="10"/>
          </a:p>
        </p:txBody>
      </p:sp>
      <p:sp>
        <p:nvSpPr>
          <p:cNvPr id="9" name="">
            <a:extLst>
              <a:ext uri="{6DB1C536-A751-44F7-8511-A6F8778FEE95}">
                <a16:creationId xmlns:a16="http://schemas.microsoft.com/office/drawing/2010/main" id="{A426F3A1-9DDA-49BF-9C99-F6EAAD1DF826}"/>
              </a:ext>
            </a:extLst>
          </p:cNvPr>
          <p:cNvSpPr/>
          <p:nvPr/>
        </p:nvSpPr>
        <p:spPr>
          <a:xfrm flipH="false" flipV="false">
            <a:off x="834072" y="1501287"/>
            <a:ext cx="8288238" cy="4972050"/>
          </a:xfrm>
          <a:prstGeom prst="rect">
            <a:avLst/>
          </a:prstGeom>
        </p:spPr>
        <p:txBody>
          <a:bodyPr rtlCol="0"/>
          <a:lstStyle/>
          <a:p>
            <a:pPr/>
            <a:r>
              <a:rPr dirty="0" lang="en-US"/>
              <a:t>The organization is facing challenges in accurately evaluating and improving employee performance due to a lack of structured data analysis methods. Current evaluation processes are largely manual, leading to inconsistencies, delays, and potential biases in performance assessments. Additionally, the company lacks a comprehensive view of employee performance trends over time, which hinders informed decision-making for promotions, training, and other HR interventions.</a:t>
            </a:r>
          </a:p>
          <a:p>
            <a:pPr/>
            <a:r>
              <a:rPr dirty="0" lang="en-US"/>
              <a:t/>
            </a:r>
          </a:p>
          <a:p>
            <a:pPr/>
            <a:r>
              <a:rPr dirty="0" lang="en-US"/>
              <a:t>To address these issues, the project aims to develop an Excel-based solution that will systematically analyze employee performance data. This solution will include data aggregation, statistical analysis, and visualization tools to identify key performance indicators (KPIs), trends, and outliers. The goal is to provide the HR department with actionable insights that are data-driven, consistent, and easily interpretable.</a:t>
            </a:r>
          </a:p>
          <a:p>
            <a:pPr/>
            <a:r>
              <a:rPr dirty="0" lang="en-US"/>
              <a:t/>
            </a:r>
          </a:p>
          <a:p>
            <a:pPr/>
            <a:r>
              <a:rPr dirty="0" lang="en-US"/>
              <a:t>By the end of the project, the organization should have a robust Excel model that enables accurate, timely, and unbiased employee performance evaluations, contributing to better workforce management and overall organizational productivity.</a:t>
            </a:r>
            <a:endParaRPr dirty="0" lang="en-US"/>
          </a:p>
        </p:txBody>
      </p:sp>
    </p:spTree>
    <p:extLst>
      <p:ext uri="{EFD7294A-8B86-4D9A-8F91-ED81ABEEFF57}">
        <p14:creationId xmlns:p14="http://schemas.microsoft.com/office/powerpoint/2010/main" val="172509380093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7E02BCF4-2B70-4D1A-8E28-3F4A333B5090}">
                <a16:creationId xmlns:a16="http://schemas.microsoft.com/office/drawing/2010/main" id="{66E44A3F-6FE5-4C84-B33C-0D37266244D9}"/>
              </a:ext>
            </a:extLst>
          </p:cNvPr>
          <p:cNvGrpSpPr/>
          <p:nvPr/>
        </p:nvGrpSpPr>
        <p:grpSpPr>
          <a:xfrm rot="0">
            <a:off x="9105900" y="3419683"/>
            <a:ext cx="3533775" cy="3810000"/>
            <a:chOff x="8658225" y="2647950"/>
            <a:chExt cx="3533775" cy="3810000"/>
          </a:xfrm>
        </p:grpSpPr>
        <p:sp>
          <p:nvSpPr>
            <p:cNvPr id="3" name="object 3">
              <a:extLst>
                <a:ext uri="{E629BF23-0CA8-4EEB-B9EB-B852EAF2AA29}">
                  <a16:creationId xmlns:a16="http://schemas.microsoft.com/office/drawing/2010/main" id="{7C5E5920-1F23-4627-9A4C-D2A633AC8F5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00325EAD-34B3-44CC-B874-F550A968B2F4}">
                  <a16:creationId xmlns:a16="http://schemas.microsoft.com/office/drawing/2010/main" id="{D4059B15-A006-4AE3-AA5E-2DCAA019283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EA95F881-A1A7-4CCC-AAC0-4AAE18ACD31F}">
                  <a16:creationId xmlns:a16="http://schemas.microsoft.com/office/drawing/2010/main" id="{8C4100AC-E95F-4E9A-8592-239A6B56C7B2}"/>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DACD5BE5-497F-467C-8C86-EE4516529E9A}">
                <a16:creationId xmlns:a16="http://schemas.microsoft.com/office/drawing/2010/main" id="{F1EA906F-CE9A-474A-88F4-4CDF27FBD5EC}"/>
              </a:ext>
            </a:extLst>
          </p:cNvPr>
          <p:cNvSpPr>
            <a:spLocks noGrp="true"/>
          </p:cNvSpPr>
          <p:nvPr>
            <p:ph type="title"/>
          </p:nvPr>
        </p:nvSpPr>
        <p:spPr>
          <a:xfrm rot="0">
            <a:off x="739775" y="296226"/>
            <a:ext cx="5263514" cy="678179"/>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CAA22686-15E6-4330-B9D1-39A1A391B277}">
                <a16:creationId xmlns:a16="http://schemas.microsoft.com/office/drawing/2010/main" id="{70060E00-FB70-476F-B285-FD2305C906C3}"/>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1D0A5206-4159-4674-B8A3-7F6CFB89524E}">
                <a16:creationId xmlns:a16="http://schemas.microsoft.com/office/drawing/2010/main" id="{24C95942-AE2A-406F-B893-72884E8FAEDE}"/>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8608F795-8C76-4F2B-9B93-9E3D7B043B8C}" type="slidenum"/>
            <a:endParaRPr dirty="0" lang="en-US" spc="10"/>
          </a:p>
        </p:txBody>
      </p:sp>
      <p:sp>
        <p:nvSpPr>
          <p:cNvPr id="9" name="TextBox 10">
            <a:extLst>
              <a:ext uri="{5FB66CF4-B301-4609-8D9B-F8CF7D6BFE9C}">
                <a16:creationId xmlns:a16="http://schemas.microsoft.com/office/drawing/2010/main" id="{7AB5EA3C-50A0-4B8B-AAC6-F8F502A61064}"/>
              </a:ext>
            </a:extLst>
          </p:cNvPr>
          <p:cNvSpPr txBox="1"/>
          <p:nvPr/>
        </p:nvSpPr>
        <p:spPr>
          <a:xfrm rot="0">
            <a:off x="1181100" y="2324100"/>
            <a:ext cx="7924800" cy="838200"/>
          </a:xfrm>
          <a:prstGeom prst="rect">
            <a:avLst/>
          </a:prstGeom>
          <a:noFill/>
        </p:spPr>
        <p:txBody>
          <a:bodyPr rtlCol="0" wrap="square">
            <a:spAutoFit/>
          </a:bodyPr>
          <a:lstStyle/>
          <a:p>
            <a:pPr algn="l">
              <a:buFont typeface="Arial"/>
              <a:buChar char="•"/>
            </a:pPr>
            <a:r>
              <a:rPr b="0" dirty="0" i="0" lang="en-US" sz="2400">
                <a:solidFill>
                  <a:srgbClr val="0d0d0d"/>
                </a:solidFill>
                <a:latin typeface="Times New Roman"/>
              </a:rPr>
              <a:t>.</a:t>
            </a:r>
          </a:p>
          <a:p>
            <a:pPr algn="l">
              <a:buFont typeface="Arial"/>
              <a:buChar char="•"/>
            </a:pPr>
            <a:r>
              <a:rPr b="0" dirty="0" i="0" lang="en-US" sz="2400">
                <a:solidFill>
                  <a:srgbClr val="0d0d0d"/>
                </a:solidFill>
                <a:latin typeface="Times New Roman"/>
              </a:rPr>
              <a:t/>
            </a:r>
            <a:endParaRPr b="0" dirty="0" i="0" lang="en-US" sz="2400">
              <a:solidFill>
                <a:srgbClr val="0d0d0d"/>
              </a:solidFill>
              <a:latin typeface="Times New Roman"/>
            </a:endParaRPr>
          </a:p>
        </p:txBody>
      </p:sp>
      <p:sp>
        <p:nvSpPr>
          <p:cNvPr id="10" name="">
            <a:extLst>
              <a:ext uri="{32547B23-82C9-4B45-9E17-7D9502C7454A}">
                <a16:creationId xmlns:a16="http://schemas.microsoft.com/office/drawing/2010/main" id="{E573576C-3BF9-4E4B-81ED-C557CB50D7AF}"/>
              </a:ext>
            </a:extLst>
          </p:cNvPr>
          <p:cNvSpPr/>
          <p:nvPr/>
        </p:nvSpPr>
        <p:spPr>
          <a:xfrm flipH="false" flipV="false">
            <a:off x="676275" y="1257300"/>
            <a:ext cx="9525000" cy="1905000"/>
          </a:xfrm>
          <a:prstGeom prst="rect">
            <a:avLst/>
          </a:prstGeom>
        </p:spPr>
        <p:txBody>
          <a:bodyPr rtlCol="0"/>
          <a:lstStyle/>
          <a:p>
            <a:pPr/>
            <a:r>
              <a:rPr dirty="0" lang="en-US"/>
              <a:t>The primary objective of this project is to develop an Excel-based tool that can effectively analyze and evaluate employee performance data. This tool will enable HR managers and team leaders to gain actionable insights into employee performance, identify trends, and make informed decisions regarding promotions, training, and resource allocation.Scope:</a:t>
            </a:r>
          </a:p>
          <a:p>
            <a:pPr/>
            <a:r>
              <a:rPr dirty="0" lang="en-US"/>
              <a:t>This project involves collecting, organizing, and analyzing employee performance data, including metrics such as productivity, quality of work, attendance, and peer/managerial reviews. The analysis will be conducted using Excel's advanced functionalities, such as pivot tables, statistical functions, and data visualization tools. The project will also involve creating dashboards and reports that summarize key performance indicators (KPIs) and provide a clear picture of individual and team performance over time.</a:t>
            </a:r>
            <a:endParaRPr dirty="0" lang="en-US"/>
          </a:p>
        </p:txBody>
      </p:sp>
      <p:sp>
        <p:nvSpPr>
          <p:cNvPr id="11" name="">
            <a:extLst>
              <a:ext uri="{0CE378F8-6C95-4FEF-8000-9BE0360E6C33}">
                <a16:creationId xmlns:a16="http://schemas.microsoft.com/office/drawing/2010/main" id="{7299C94D-EE4F-4F1F-9318-0F0DA58AC84B}"/>
              </a:ext>
            </a:extLst>
          </p:cNvPr>
          <p:cNvSpPr/>
          <p:nvPr/>
        </p:nvSpPr>
        <p:spPr>
          <a:xfrm flipH="false" flipV="true">
            <a:off x="676275" y="3957552"/>
            <a:ext cx="3989107" cy="302382"/>
          </a:xfrm>
          <a:prstGeom prst="rect">
            <a:avLst/>
          </a:prstGeom>
        </p:spPr>
        <p:txBody>
          <a:bodyPr rot="10800000" rtlCol="0"/>
          <a:lstStyle/>
          <a:p>
            <a:pPr/>
            <a:r>
              <a:rPr b="0" dirty="0" lang="en-US">
                <a:highlight>
                  <a:srgbClr val="ffff00"/>
                </a:highlight>
                <a:latin typeface="Francois One"/>
              </a:rPr>
              <a:t>Key Features:</a:t>
            </a:r>
            <a:endParaRPr b="0" dirty="0" lang="en-US">
              <a:highlight>
                <a:srgbClr val="ffff00"/>
              </a:highlight>
              <a:latin typeface="Francois One"/>
            </a:endParaRPr>
          </a:p>
        </p:txBody>
      </p:sp>
      <p:sp>
        <p:nvSpPr>
          <p:cNvPr id="12" name="">
            <a:extLst>
              <a:ext uri="{C5B8590C-5FB5-47B0-B596-E4F8FA286AFA}">
                <a16:creationId xmlns:a16="http://schemas.microsoft.com/office/drawing/2010/main" id="{292D143F-A05D-4E3A-90CF-DC31EDDE08C1}"/>
              </a:ext>
            </a:extLst>
          </p:cNvPr>
          <p:cNvSpPr/>
          <p:nvPr/>
        </p:nvSpPr>
        <p:spPr>
          <a:xfrm flipH="false" flipV="false">
            <a:off x="739775" y="4250408"/>
            <a:ext cx="8063713" cy="463373"/>
          </a:xfrm>
          <a:prstGeom prst="rect">
            <a:avLst/>
          </a:prstGeom>
        </p:spPr>
        <p:txBody>
          <a:bodyPr rtlCol="0"/>
          <a:lstStyle/>
          <a:p>
            <a:pPr/>
            <a:r>
              <a:rPr dirty="0" lang="en-US"/>
              <a:t>Data Collection and Organization:Compile and clean existing performance data from various sources (e.g., HR systems, employee reviews, productivity reports).Structure the data in Excel for easy analysis, ensuring consistency and accuracy.</a:t>
            </a:r>
            <a:endParaRPr dirty="0" lang="en-US"/>
          </a:p>
        </p:txBody>
      </p:sp>
      <p:sp>
        <p:nvSpPr>
          <p:cNvPr id="13" name="">
            <a:extLst>
              <a:ext uri="{1910F773-0EE6-4BAE-9084-1C75F7AC9812}">
                <a16:creationId xmlns:a16="http://schemas.microsoft.com/office/drawing/2010/main" id="{392AF9C4-ADF1-4160-91E0-61114A7FB507}"/>
              </a:ext>
            </a:extLst>
          </p:cNvPr>
          <p:cNvSpPr/>
          <p:nvPr/>
        </p:nvSpPr>
        <p:spPr>
          <a:xfrm flipH="false" flipV="true">
            <a:off x="739775" y="5253699"/>
            <a:ext cx="9397999" cy="777502"/>
          </a:xfrm>
          <a:prstGeom prst="rect">
            <a:avLst/>
          </a:prstGeom>
        </p:spPr>
        <p:txBody>
          <a:bodyPr rot="10800000" rtlCol="0"/>
          <a:lstStyle/>
          <a:p>
            <a:pPr/>
            <a:r>
              <a:rPr dirty="0" lang="en-US"/>
              <a:t>Performance Metrics Analysis:Calculate key performance indicators (KPIs) such as productivity rates, quality scores, and attendance records.Use pivot tables and charts to segment data by department, role, or individual employee.</a:t>
            </a:r>
            <a:endParaRPr dirty="0" lang="en-US"/>
          </a:p>
        </p:txBody>
      </p:sp>
      <p:sp>
        <p:nvSpPr>
          <p:cNvPr id="14" name="">
            <a:extLst>
              <a:ext uri="{2A45C1A5-B220-4B5B-B586-C94F3848A61C}">
                <a16:creationId xmlns:a16="http://schemas.microsoft.com/office/drawing/2010/main" id="{3960E2E8-2B67-4D6D-800A-9A2D15737364}"/>
              </a:ext>
            </a:extLst>
          </p:cNvPr>
          <p:cNvSpPr/>
          <p:nvPr/>
        </p:nvSpPr>
        <p:spPr>
          <a:xfrm flipH="false" flipV="false">
            <a:off x="739775" y="6031200"/>
            <a:ext cx="9281093" cy="826799"/>
          </a:xfrm>
          <a:prstGeom prst="rect">
            <a:avLst/>
          </a:prstGeom>
        </p:spPr>
        <p:txBody>
          <a:bodyPr rtlCol="0"/>
          <a:lstStyle/>
          <a:p>
            <a:pPr/>
            <a:r>
              <a:rPr dirty="0" lang="en-US"/>
              <a:t>Trend Analysis:Identify performance trends over specific periods (monthly, quarterly, yearly).Highlight top performers and those needing improvement.</a:t>
            </a:r>
            <a:endParaRPr dirty="0" lang="en-US"/>
          </a:p>
        </p:txBody>
      </p:sp>
    </p:spTree>
    <p:extLst>
      <p:ext uri="{D87617CC-145E-4ADD-A409-9F9C172AB965}">
        <p14:creationId xmlns:p14="http://schemas.microsoft.com/office/powerpoint/2010/main" val="172509380093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bg>
      <p:bgPr>
        <a:solidFill>
          <a:schemeClr val="bg1">
            <a:lumMod val="100000"/>
          </a:schemeClr>
        </a:solidFill>
        <a:effectLst/>
      </p:bgPr>
    </p:bg>
    <p:spTree>
      <p:nvGrpSpPr>
        <p:cNvPr id="1" name=""/>
        <p:cNvGrpSpPr/>
        <p:nvPr/>
      </p:nvGrpSpPr>
      <p:grpSpPr>
        <a:xfrm>
          <a:off x="0" y="0"/>
          <a:ext cx="0" cy="0"/>
          <a:chOff x="0" y="0"/>
          <a:chExt cx="0" cy="0"/>
        </a:xfrm>
      </p:grpSpPr>
      <p:sp>
        <p:nvSpPr>
          <p:cNvPr id="2" name="object 5">
            <a:extLst>
              <a:ext uri="{70B92636-17EE-4C0B-A258-1972E8AEAEC0}">
                <a16:creationId xmlns:a16="http://schemas.microsoft.com/office/drawing/2010/main" id="{CFBBCC6D-F854-46D9-9D38-A6665AE5F94E}"/>
              </a:ext>
            </a:extLst>
          </p:cNvPr>
          <p:cNvSpPr>
            <a:spLocks noGrp="true"/>
          </p:cNvSpPr>
          <p:nvPr>
            <p:ph type="title"/>
          </p:nvPr>
        </p:nvSpPr>
        <p:spPr>
          <a:xfrm rot="0">
            <a:off x="699452" y="891793"/>
            <a:ext cx="7016074" cy="518159"/>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3" name="object 6">
            <a:extLst>
              <a:ext uri="{5E9979CC-5B9A-472A-9E58-FD63F3C87F48}">
                <a16:creationId xmlns:a16="http://schemas.microsoft.com/office/drawing/2010/main" id="{4D908DBF-59D2-4C68-9536-E0D65D4EB999}"/>
              </a:ext>
            </a:extLst>
          </p:cNvPr>
          <p:cNvPicPr/>
          <p:nvPr/>
        </p:nvPicPr>
        <p:blipFill>
          <a:blip r:embed="rId2"/>
          <a:stretch>
            <a:fillRect/>
          </a:stretch>
        </p:blipFill>
        <p:spPr>
          <a:xfrm rot="0">
            <a:off x="723900" y="6172200"/>
            <a:ext cx="2181225" cy="485775"/>
          </a:xfrm>
          <a:prstGeom prst="rect">
            <a:avLst/>
          </a:prstGeom>
          <a:noFill/>
        </p:spPr>
      </p:pic>
      <p:sp>
        <p:nvSpPr>
          <p:cNvPr id="4" name="object 8">
            <a:extLst>
              <a:ext uri="{2E11B0CE-B0BD-4F64-A94E-D6190C179194}">
                <a16:creationId xmlns:a16="http://schemas.microsoft.com/office/drawing/2010/main" id="{374BA358-D7C4-4B60-B7BC-8C9F1001EB0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42942BFA-592F-4335-BA2A-B12A768D8ACE}" type="slidenum"/>
            <a:endParaRPr dirty="0" lang="en-US" spc="10"/>
          </a:p>
        </p:txBody>
      </p:sp>
      <p:sp>
        <p:nvSpPr>
          <p:cNvPr id="5" name="">
            <a:extLst>
              <a:ext uri="{C12E9843-8468-45ED-BF02-19F8C22F79EC}">
                <a16:creationId xmlns:a16="http://schemas.microsoft.com/office/drawing/2010/main" id="{CF2EEE58-D21B-4976-B3DF-5A303B13D5D4}"/>
              </a:ext>
            </a:extLst>
          </p:cNvPr>
          <p:cNvSpPr/>
          <p:nvPr/>
        </p:nvSpPr>
        <p:spPr>
          <a:xfrm flipH="false" flipV="false">
            <a:off x="699452" y="1950492"/>
            <a:ext cx="9358541" cy="3510930"/>
          </a:xfrm>
          <a:prstGeom prst="rect">
            <a:avLst/>
          </a:prstGeom>
        </p:spPr>
        <p:txBody>
          <a:bodyPr rtlCol="0"/>
          <a:lstStyle/>
          <a:p>
            <a:pPr/>
            <a:r>
              <a:rPr dirty="0" lang="en-US" sz="2700"/>
              <a:t>Managers: Assess and track employee and team performance for decision-making on promotions and development.HR Professionals: Use data for performance reviews, training needs, and strategic planning.Team Leaders: Monitor team performance, provide feedback, and identify areas for improvement.Executives: Review aggregated data for organizational insights and strategic decisions.</a:t>
            </a:r>
            <a:endParaRPr dirty="0" lang="en-US" sz="2700"/>
          </a:p>
        </p:txBody>
      </p:sp>
    </p:spTree>
    <p:extLst>
      <p:ext uri="{E3681AC9-95B2-4148-B772-8DB5F8180032}">
        <p14:creationId xmlns:p14="http://schemas.microsoft.com/office/powerpoint/2010/main" val="172509380093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object 3">
            <a:extLst>
              <a:ext uri="{EF2CE09E-5DE6-4FB2-90A6-37E9B0EC000C}">
                <a16:creationId xmlns:a16="http://schemas.microsoft.com/office/drawing/2010/main" id="{845587B4-7097-4EF3-8342-D863E7AA3D75}"/>
              </a:ext>
            </a:extLst>
          </p:cNvPr>
          <p:cNvSpPr/>
          <p:nvPr/>
        </p:nvSpPr>
        <p:spPr>
          <a:xfrm flipH="true" flipV="false" rot="0">
            <a:off x="9353550" y="5362575"/>
            <a:ext cx="0" cy="5334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AFF62C93-34DD-40BF-80D7-0782FDD6580C}">
                <a16:creationId xmlns:a16="http://schemas.microsoft.com/office/drawing/2010/main" id="{5771328A-6816-4B92-82BC-5DCC8267A355}"/>
              </a:ext>
            </a:extLst>
          </p:cNvPr>
          <p:cNvSpPr/>
          <p:nvPr/>
        </p:nvSpPr>
        <p:spPr>
          <a:xfrm rot="0">
            <a:off x="10718178" y="1433195"/>
            <a:ext cx="635240" cy="586104"/>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5238B805-6E56-4591-A744-5E4DE3AB949B}">
                <a16:creationId xmlns:a16="http://schemas.microsoft.com/office/drawing/2010/main" id="{C9FC6DB3-7E71-4A1E-8455-E8C8E9BB2D2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5" name="object 6">
            <a:extLst>
              <a:ext uri="{D9404587-95E8-4514-80C8-45BC30929264}">
                <a16:creationId xmlns:a16="http://schemas.microsoft.com/office/drawing/2010/main" id="{9153D3CE-2741-4C84-9BC4-3B545FB9ADB5}"/>
              </a:ext>
            </a:extLst>
          </p:cNvPr>
          <p:cNvSpPr>
            <a:spLocks noGrp="true"/>
          </p:cNvSpPr>
          <p:nvPr>
            <p:ph type="title"/>
          </p:nvPr>
        </p:nvSpPr>
        <p:spPr>
          <a:xfrm rot="0">
            <a:off x="558165" y="857885"/>
            <a:ext cx="9763125" cy="575310"/>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6" name="object 7">
            <a:extLst>
              <a:ext uri="{9BF72C77-36BD-4E20-B934-068042D491FF}">
                <a16:creationId xmlns:a16="http://schemas.microsoft.com/office/drawing/2010/main" id="{2C5F7458-413B-4558-9C42-E6344A6B358A}"/>
              </a:ext>
            </a:extLst>
          </p:cNvPr>
          <p:cNvPicPr/>
          <p:nvPr/>
        </p:nvPicPr>
        <p:blipFill>
          <a:blip r:embed="rId2"/>
          <a:stretch>
            <a:fillRect/>
          </a:stretch>
        </p:blipFill>
        <p:spPr>
          <a:xfrm rot="0">
            <a:off x="676275" y="6467474"/>
            <a:ext cx="2143125" cy="200025"/>
          </a:xfrm>
          <a:prstGeom prst="rect">
            <a:avLst/>
          </a:prstGeom>
          <a:noFill/>
        </p:spPr>
      </p:pic>
      <p:sp>
        <p:nvSpPr>
          <p:cNvPr id="7" name="object 9">
            <a:extLst>
              <a:ext uri="{9E0E036E-09FC-429C-B2C2-EEB01E1F3C96}">
                <a16:creationId xmlns:a16="http://schemas.microsoft.com/office/drawing/2010/main" id="{4D701A86-2525-4EDD-993B-3FDC4588B399}"/>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4F6B2309-D347-4E66-8B64-713D1D6C43E7}" type="slidenum"/>
            <a:endParaRPr dirty="0" lang="en-US" spc="10"/>
          </a:p>
        </p:txBody>
      </p:sp>
      <p:sp>
        <p:nvSpPr>
          <p:cNvPr id="8" name="">
            <a:extLst>
              <a:ext uri="{19971705-63B6-4A43-BDB0-394621D081F5}">
                <a16:creationId xmlns:a16="http://schemas.microsoft.com/office/drawing/2010/main" id="{80DE8C38-F08E-4796-85D8-EE094DEAD070}"/>
              </a:ext>
            </a:extLst>
          </p:cNvPr>
          <p:cNvSpPr/>
          <p:nvPr/>
        </p:nvSpPr>
        <p:spPr>
          <a:xfrm flipH="false" flipV="false">
            <a:off x="558165" y="1896905"/>
            <a:ext cx="9645015" cy="3064190"/>
          </a:xfrm>
          <a:prstGeom prst="rect">
            <a:avLst/>
          </a:prstGeom>
        </p:spPr>
        <p:txBody>
          <a:bodyPr rtlCol="0"/>
          <a:lstStyle/>
          <a:p>
            <a:pPr/>
            <a:r>
              <a:rPr dirty="0" lang="en-US" sz="3200"/>
              <a:t>Training and Development: Create targeted training programs to address skill gaps.Incentives: Design performance-based incentives to motivate employees.Process Improvement: Optimize workflows and improve communication to enhance productivity.Feedback and Coaching: Implement regular feedback and coaching sessions.</a:t>
            </a:r>
            <a:endParaRPr dirty="0" lang="en-US" sz="3200"/>
          </a:p>
        </p:txBody>
      </p:sp>
      <p:pic>
        <p:nvPicPr>
          <p:cNvPr id="9" name="object 2">
            <a:extLst>
              <a:ext uri="{F7004AB6-5F5C-45A8-A7F3-E71A5ABE3AC8}">
                <a16:creationId xmlns:a16="http://schemas.microsoft.com/office/drawing/2010/main" id="{219D49C6-94EF-4D07-9487-A024FF99EB10}"/>
              </a:ext>
            </a:extLst>
          </p:cNvPr>
          <p:cNvPicPr/>
          <p:nvPr/>
        </p:nvPicPr>
        <p:blipFill>
          <a:blip r:embed="rId3"/>
          <a:srcRect b="0" l="0" r="-53431" t="-5044"/>
          <a:stretch>
            <a:fillRect/>
          </a:stretch>
        </p:blipFill>
        <p:spPr>
          <a:xfrm flipH="true" flipV="false" rot="0">
            <a:off x="9534525" y="5362575"/>
            <a:ext cx="2711548" cy="1495425"/>
          </a:xfrm>
          <a:prstGeom prst="rect">
            <a:avLst/>
          </a:prstGeom>
          <a:noFill/>
        </p:spPr>
      </p:pic>
    </p:spTree>
    <p:extLst>
      <p:ext uri="{3361942C-607C-4A64-8C8C-744FBBE8D112}">
        <p14:creationId xmlns:p14="http://schemas.microsoft.com/office/powerpoint/2010/main" val="1725093800941"/>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C5A613A6-C279-4F88-99D7-5DC8AB2D0618}">
                <a16:creationId xmlns:a16="http://schemas.microsoft.com/office/drawing/2010/main" id="{298EC6FC-7FE0-42A5-995C-8B77AE49BDD5}"/>
              </a:ext>
            </a:extLst>
          </p:cNvPr>
          <p:cNvSpPr>
            <a:spLocks noGrp="true"/>
          </p:cNvSpPr>
          <p:nvPr>
            <p:ph type="title"/>
          </p:nvPr>
        </p:nvSpPr>
        <p:spPr/>
        <p:txBody>
          <a:bodyPr rtlCol="0"/>
          <a:lstStyle/>
          <a:p>
            <a:pPr/>
            <a:r>
              <a:rPr dirty="0" lang="en-US"/>
              <a:t>Dataset Description</a:t>
            </a:r>
            <a:endParaRPr dirty="0" lang="en-US"/>
          </a:p>
        </p:txBody>
      </p:sp>
      <p:sp>
        <p:nvSpPr>
          <p:cNvPr id="3" name="">
            <a:extLst>
              <a:ext uri="{3823720E-D724-4470-A482-4DD0C4CB3E42}">
                <a16:creationId xmlns:a16="http://schemas.microsoft.com/office/drawing/2010/main" id="{AFE754C5-E4B2-49D7-B645-F679A42C2B13}"/>
              </a:ext>
            </a:extLst>
          </p:cNvPr>
          <p:cNvSpPr/>
          <p:nvPr/>
        </p:nvSpPr>
        <p:spPr>
          <a:xfrm flipH="false" flipV="false">
            <a:off x="755331" y="1422670"/>
            <a:ext cx="8865821" cy="4012658"/>
          </a:xfrm>
          <a:prstGeom prst="rect">
            <a:avLst/>
          </a:prstGeom>
        </p:spPr>
        <p:txBody>
          <a:bodyPr rtlCol="0"/>
          <a:lstStyle/>
          <a:p>
            <a:pPr/>
            <a:r>
              <a:rPr dirty="0" lang="en-US" sz="2800"/>
              <a:t>Employee ID: Unique identifier for each employee.Name: Employee's full name (often anonymized in datasets).Department: The department or team the employee belongs to.Job Title: The role or position held by the employee.Date of Hire: The date the employee started working with the organization.Years of Experience: Total years of experience the employee has, both within and outside the organization.</a:t>
            </a:r>
            <a:endParaRPr dirty="0" lang="en-US" sz="2800"/>
          </a:p>
        </p:txBody>
      </p:sp>
    </p:spTree>
    <p:extLst>
      <p:ext uri="{A411FAD7-DFFD-47DA-85F0-43F8E81AFD0E}">
        <p14:creationId xmlns:p14="http://schemas.microsoft.com/office/powerpoint/2010/main" val="1725093800943"/>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pic>
        <p:nvPicPr>
          <p:cNvPr id="2" name="object 6">
            <a:extLst>
              <a:ext uri="{06827199-39F7-4360-931A-83C25B788E5C}">
                <a16:creationId xmlns:a16="http://schemas.microsoft.com/office/drawing/2010/main" id="{0DFA1883-86A7-406C-99F5-4CE7A1CFA643}"/>
              </a:ext>
            </a:extLst>
          </p:cNvPr>
          <p:cNvPicPr/>
          <p:nvPr/>
        </p:nvPicPr>
        <p:blipFill>
          <a:blip r:embed="rId2"/>
          <a:stretch>
            <a:fillRect/>
          </a:stretch>
        </p:blipFill>
        <p:spPr>
          <a:xfrm rot="0">
            <a:off x="0" y="5132054"/>
            <a:ext cx="1670103" cy="1725946"/>
          </a:xfrm>
          <a:prstGeom prst="rect">
            <a:avLst/>
          </a:prstGeom>
          <a:noFill/>
        </p:spPr>
      </p:pic>
      <p:sp>
        <p:nvSpPr>
          <p:cNvPr id="3" name="object 7">
            <a:extLst>
              <a:ext uri="{893E5CBE-224B-4E60-AC9A-AC45245B660E}">
                <a16:creationId xmlns:a16="http://schemas.microsoft.com/office/drawing/2010/main" id="{54BEA731-FAAC-4306-9CC8-0F5B2A417956}"/>
              </a:ext>
            </a:extLst>
          </p:cNvPr>
          <p:cNvSpPr>
            <a:spLocks noGrp="true"/>
          </p:cNvSpPr>
          <p:nvPr>
            <p:ph type="title"/>
          </p:nvPr>
        </p:nvSpPr>
        <p:spPr>
          <a:xfrm rot="0">
            <a:off x="739775" y="654938"/>
            <a:ext cx="8480425" cy="670696"/>
          </a:xfrm>
          <a:prstGeom prst="rect">
            <a:avLst/>
          </a:prstGeom>
        </p:spPr>
        <p:txBody>
          <a:bodyPr bIns="0" lIns="0" rIns="0" rtlCol="0" tIns="16510" vert="horz" wrap="square">
            <a:spAutoFit/>
          </a:bodyPr>
          <a:lstStyle/>
          <a:p>
            <a:pPr marL="12700">
              <a:lnSpc>
                <a:spcPct val="100000"/>
              </a:lnSpc>
              <a:spcBef>
                <a:spcPts val="130"/>
              </a:spcBef>
            </a:pPr>
            <a:r>
              <a:rPr dirty="0" lang="en-US" spc="15" sz="4250"/>
              <a:t>THE</a:t>
            </a:r>
            <a:r>
              <a:rPr dirty="0" lang="en-US" spc="20" sz="4250"/>
              <a:t> </a:t>
            </a:r>
            <a:r>
              <a:rPr dirty="0" lang="en-US" spc="20" sz="4250"/>
              <a:t>"</a:t>
            </a:r>
            <a:r>
              <a:rPr dirty="0" lang="en-US" spc="10" sz="4250"/>
              <a:t>WOW</a:t>
            </a:r>
            <a:r>
              <a:rPr dirty="0" lang="en-US" spc="10" sz="4250"/>
              <a:t>"</a:t>
            </a:r>
            <a:r>
              <a:rPr dirty="0" lang="en-US" spc="85" sz="4250"/>
              <a:t> </a:t>
            </a:r>
            <a:r>
              <a:rPr dirty="0" lang="en-US" spc="10" sz="4250"/>
              <a:t>IN</a:t>
            </a:r>
            <a:r>
              <a:rPr dirty="0" lang="en-US" spc="-5" sz="4250"/>
              <a:t> </a:t>
            </a:r>
            <a:r>
              <a:rPr dirty="0" lang="en-US" spc="15" sz="4250"/>
              <a:t>OUR</a:t>
            </a:r>
            <a:r>
              <a:rPr dirty="0" lang="en-US" spc="-10" sz="4250"/>
              <a:t> </a:t>
            </a:r>
            <a:r>
              <a:rPr dirty="0" lang="en-US" spc="20" sz="4250"/>
              <a:t>SOLUTION</a:t>
            </a:r>
            <a:endParaRPr dirty="0" lang="en-US" spc="20" sz="4250"/>
          </a:p>
        </p:txBody>
      </p:sp>
      <p:sp>
        <p:nvSpPr>
          <p:cNvPr id="4" name="object 8">
            <a:extLst>
              <a:ext uri="{B7A4EB87-8BE0-45CE-BCCF-3BA53A12E2A8}">
                <a16:creationId xmlns:a16="http://schemas.microsoft.com/office/drawing/2010/main" id="{673898B6-5888-4AB8-9406-022CDE7D5305}"/>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E7D81171-DF99-4B1A-B34B-6B76144AF9B1}" type="slidenum"/>
            <a:endParaRPr dirty="0" lang="en-US" spc="10" sz="1100">
              <a:solidFill>
                <a:srgbClr val="2d936b"/>
              </a:solidFill>
              <a:latin typeface="Trebuchet MS"/>
            </a:endParaRPr>
          </a:p>
        </p:txBody>
      </p:sp>
      <p:sp>
        <p:nvSpPr>
          <p:cNvPr id="5" name="">
            <a:extLst>
              <a:ext uri="{69355C12-2C14-48B9-AC19-64389B3DE42F}">
                <a16:creationId xmlns:a16="http://schemas.microsoft.com/office/drawing/2010/main" id="{DEF3A8A0-5E61-4A2F-A9BB-5C95F838C4DF}"/>
              </a:ext>
            </a:extLst>
          </p:cNvPr>
          <p:cNvSpPr/>
          <p:nvPr/>
        </p:nvSpPr>
        <p:spPr>
          <a:xfrm flipH="false" flipV="false">
            <a:off x="961460" y="1725945"/>
            <a:ext cx="8981391" cy="3406109"/>
          </a:xfrm>
          <a:prstGeom prst="rect">
            <a:avLst/>
          </a:prstGeom>
        </p:spPr>
        <p:txBody>
          <a:bodyPr rtlCol="0"/>
          <a:lstStyle/>
          <a:p>
            <a:pPr/>
            <a:r>
              <a:rPr dirty="0" lang="en-US" sz="2900"/>
              <a:t>Real-Time Performance Tracking:Enables immediate monitoring and adjustments to employee performance, promoting agility and continuous improvement.Advanced Analytics and AI:Uses data analytics and AI to identify trends, predict outcomes, and recommend personalized actions, aiding in data-driven decision-making.</a:t>
            </a:r>
            <a:endParaRPr dirty="0" lang="en-US" sz="2900"/>
          </a:p>
        </p:txBody>
      </p:sp>
    </p:spTree>
    <p:extLst>
      <p:ext uri="{6E9D7127-564E-48EB-A696-5F6ED9F733E7}">
        <p14:creationId xmlns:p14="http://schemas.microsoft.com/office/powerpoint/2010/main" val="172509380094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2024-08-30T12:26:50Z</dcterms:created>
  <dcterms:modified xsi:type="dcterms:W3CDTF">2024-08-31T14:12:34Z</dcterms:modified>
</cp:coreProperties>
</file>