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84" r:id="rId4"/>
    <p:sldId id="267" r:id="rId5"/>
    <p:sldId id="285" r:id="rId6"/>
    <p:sldId id="286" r:id="rId7"/>
    <p:sldId id="269" r:id="rId8"/>
    <p:sldId id="287" r:id="rId9"/>
    <p:sldId id="288" r:id="rId10"/>
    <p:sldId id="289"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A12BF-2380-4890-A9DE-3097C2C62528}"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E70458B-F185-48DB-AD85-3796F7DB4F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1</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468E4D85-E32A-485E-A661-F2143B7E625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DF6CCD87-E991-4187-8B98-51E783BF2FA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845AEA3D-3BE1-451D-B14B-B8CCCFC298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19D9B1A-EF0C-4B5C-B489-881B6CB8EDF4}" type="slidenum">
              <a:rPr lang="en-US" altLang="en-US">
                <a:solidFill>
                  <a:srgbClr val="000000"/>
                </a:solidFill>
                <a:latin typeface="Times New Roman" panose="02020603050405020304" pitchFamily="18" charset="0"/>
                <a:cs typeface="DejaVu Sans" charset="0"/>
              </a:rPr>
              <a:pPr/>
              <a:t>10</a:t>
            </a:fld>
            <a:endParaRPr lang="en-US" altLang="en-US">
              <a:solidFill>
                <a:srgbClr val="000000"/>
              </a:solidFill>
              <a:latin typeface="Times New Roman" panose="02020603050405020304" pitchFamily="18" charset="0"/>
              <a:cs typeface="DejaVu Sans" charset="0"/>
            </a:endParaRPr>
          </a:p>
        </p:txBody>
      </p:sp>
      <p:sp>
        <p:nvSpPr>
          <p:cNvPr id="24579" name="Rectangle 1">
            <a:extLst>
              <a:ext uri="{FF2B5EF4-FFF2-40B4-BE49-F238E27FC236}">
                <a16:creationId xmlns:a16="http://schemas.microsoft.com/office/drawing/2014/main" id="{CA6B24FB-76FE-407D-B74E-486F492788B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ACDDC8D0-60C3-4930-96B4-3A50B39B42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152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11</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a16="http://schemas.microsoft.com/office/drawing/2014/main" id="{D5F9E9D7-7723-4503-AB02-FE828231E08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6DA026BC-D0FD-4BA6-A806-A13BF79123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323DF40D-1800-48F2-89B0-8451D73D04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0E773DE-2121-4534-891E-4D269B6198E4}"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8195" name="Rectangle 1">
            <a:extLst>
              <a:ext uri="{FF2B5EF4-FFF2-40B4-BE49-F238E27FC236}">
                <a16:creationId xmlns:a16="http://schemas.microsoft.com/office/drawing/2014/main" id="{8CB8B7FE-98D4-4BC1-AF30-2F4B2E5766C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8196" name="Rectangle 2">
            <a:extLst>
              <a:ext uri="{FF2B5EF4-FFF2-40B4-BE49-F238E27FC236}">
                <a16:creationId xmlns:a16="http://schemas.microsoft.com/office/drawing/2014/main" id="{B0E2CBEC-FF7E-446A-8770-6539CBEDA36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3</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9683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4</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700B34B3-F11D-401F-AE5A-0CDCF24569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CDF72DBD-CD55-4242-88CA-B9CE0ADBB4A8}" type="slidenum">
              <a:rPr lang="en-US" altLang="en-US">
                <a:solidFill>
                  <a:srgbClr val="000000"/>
                </a:solidFill>
                <a:latin typeface="Times New Roman" panose="02020603050405020304" pitchFamily="18" charset="0"/>
                <a:cs typeface="DejaVu Sans" charset="0"/>
              </a:rPr>
              <a:pPr/>
              <a:t>5</a:t>
            </a:fld>
            <a:endParaRPr lang="en-US" altLang="en-US">
              <a:solidFill>
                <a:srgbClr val="000000"/>
              </a:solidFill>
              <a:latin typeface="Times New Roman" panose="02020603050405020304" pitchFamily="18" charset="0"/>
              <a:cs typeface="DejaVu Sans" charset="0"/>
            </a:endParaRPr>
          </a:p>
        </p:txBody>
      </p:sp>
      <p:sp>
        <p:nvSpPr>
          <p:cNvPr id="21507" name="Rectangle 1">
            <a:extLst>
              <a:ext uri="{FF2B5EF4-FFF2-40B4-BE49-F238E27FC236}">
                <a16:creationId xmlns:a16="http://schemas.microsoft.com/office/drawing/2014/main" id="{148635A5-0162-482E-B90D-94496DF27D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94F9F38F-4E38-43CB-9112-F63FDBAC06C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295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700B34B3-F11D-401F-AE5A-0CDCF24569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CDF72DBD-CD55-4242-88CA-B9CE0ADBB4A8}" type="slidenum">
              <a:rPr lang="en-US" altLang="en-US">
                <a:solidFill>
                  <a:srgbClr val="000000"/>
                </a:solidFill>
                <a:latin typeface="Times New Roman" panose="02020603050405020304" pitchFamily="18" charset="0"/>
                <a:cs typeface="DejaVu Sans" charset="0"/>
              </a:rPr>
              <a:pPr/>
              <a:t>6</a:t>
            </a:fld>
            <a:endParaRPr lang="en-US" altLang="en-US">
              <a:solidFill>
                <a:srgbClr val="000000"/>
              </a:solidFill>
              <a:latin typeface="Times New Roman" panose="02020603050405020304" pitchFamily="18" charset="0"/>
              <a:cs typeface="DejaVu Sans" charset="0"/>
            </a:endParaRPr>
          </a:p>
        </p:txBody>
      </p:sp>
      <p:sp>
        <p:nvSpPr>
          <p:cNvPr id="21507" name="Rectangle 1">
            <a:extLst>
              <a:ext uri="{FF2B5EF4-FFF2-40B4-BE49-F238E27FC236}">
                <a16:creationId xmlns:a16="http://schemas.microsoft.com/office/drawing/2014/main" id="{148635A5-0162-482E-B90D-94496DF27D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94F9F38F-4E38-43CB-9112-F63FDBAC06C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760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845AEA3D-3BE1-451D-B14B-B8CCCFC298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19D9B1A-EF0C-4B5C-B489-881B6CB8EDF4}" type="slidenum">
              <a:rPr lang="en-US" altLang="en-US">
                <a:solidFill>
                  <a:srgbClr val="000000"/>
                </a:solidFill>
                <a:latin typeface="Times New Roman" panose="02020603050405020304" pitchFamily="18" charset="0"/>
                <a:cs typeface="DejaVu Sans" charset="0"/>
              </a:rPr>
              <a:pPr/>
              <a:t>7</a:t>
            </a:fld>
            <a:endParaRPr lang="en-US" altLang="en-US">
              <a:solidFill>
                <a:srgbClr val="000000"/>
              </a:solidFill>
              <a:latin typeface="Times New Roman" panose="02020603050405020304" pitchFamily="18" charset="0"/>
              <a:cs typeface="DejaVu Sans" charset="0"/>
            </a:endParaRPr>
          </a:p>
        </p:txBody>
      </p:sp>
      <p:sp>
        <p:nvSpPr>
          <p:cNvPr id="24579" name="Rectangle 1">
            <a:extLst>
              <a:ext uri="{FF2B5EF4-FFF2-40B4-BE49-F238E27FC236}">
                <a16:creationId xmlns:a16="http://schemas.microsoft.com/office/drawing/2014/main" id="{CA6B24FB-76FE-407D-B74E-486F492788B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ACDDC8D0-60C3-4930-96B4-3A50B39B42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845AEA3D-3BE1-451D-B14B-B8CCCFC298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19D9B1A-EF0C-4B5C-B489-881B6CB8EDF4}" type="slidenum">
              <a:rPr lang="en-US" altLang="en-US">
                <a:solidFill>
                  <a:srgbClr val="000000"/>
                </a:solidFill>
                <a:latin typeface="Times New Roman" panose="02020603050405020304" pitchFamily="18" charset="0"/>
                <a:cs typeface="DejaVu Sans" charset="0"/>
              </a:rPr>
              <a:pPr/>
              <a:t>8</a:t>
            </a:fld>
            <a:endParaRPr lang="en-US" altLang="en-US">
              <a:solidFill>
                <a:srgbClr val="000000"/>
              </a:solidFill>
              <a:latin typeface="Times New Roman" panose="02020603050405020304" pitchFamily="18" charset="0"/>
              <a:cs typeface="DejaVu Sans" charset="0"/>
            </a:endParaRPr>
          </a:p>
        </p:txBody>
      </p:sp>
      <p:sp>
        <p:nvSpPr>
          <p:cNvPr id="24579" name="Rectangle 1">
            <a:extLst>
              <a:ext uri="{FF2B5EF4-FFF2-40B4-BE49-F238E27FC236}">
                <a16:creationId xmlns:a16="http://schemas.microsoft.com/office/drawing/2014/main" id="{CA6B24FB-76FE-407D-B74E-486F492788B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ACDDC8D0-60C3-4930-96B4-3A50B39B42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2178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845AEA3D-3BE1-451D-B14B-B8CCCFC298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19D9B1A-EF0C-4B5C-B489-881B6CB8EDF4}" type="slidenum">
              <a:rPr lang="en-US" altLang="en-US">
                <a:solidFill>
                  <a:srgbClr val="000000"/>
                </a:solidFill>
                <a:latin typeface="Times New Roman" panose="02020603050405020304" pitchFamily="18" charset="0"/>
                <a:cs typeface="DejaVu Sans" charset="0"/>
              </a:rPr>
              <a:pPr/>
              <a:t>9</a:t>
            </a:fld>
            <a:endParaRPr lang="en-US" altLang="en-US">
              <a:solidFill>
                <a:srgbClr val="000000"/>
              </a:solidFill>
              <a:latin typeface="Times New Roman" panose="02020603050405020304" pitchFamily="18" charset="0"/>
              <a:cs typeface="DejaVu Sans" charset="0"/>
            </a:endParaRPr>
          </a:p>
        </p:txBody>
      </p:sp>
      <p:sp>
        <p:nvSpPr>
          <p:cNvPr id="24579" name="Rectangle 1">
            <a:extLst>
              <a:ext uri="{FF2B5EF4-FFF2-40B4-BE49-F238E27FC236}">
                <a16:creationId xmlns:a16="http://schemas.microsoft.com/office/drawing/2014/main" id="{CA6B24FB-76FE-407D-B74E-486F492788B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ACDDC8D0-60C3-4930-96B4-3A50B39B42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283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5" name="Footer Placeholder 4">
            <a:extLst>
              <a:ext uri="{FF2B5EF4-FFF2-40B4-BE49-F238E27FC236}">
                <a16:creationId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5" name="Footer Placeholder 4">
            <a:extLst>
              <a:ext uri="{FF2B5EF4-FFF2-40B4-BE49-F238E27FC236}">
                <a16:creationId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5" name="Footer Placeholder 4">
            <a:extLst>
              <a:ext uri="{FF2B5EF4-FFF2-40B4-BE49-F238E27FC236}">
                <a16:creationId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5" name="Footer Placeholder 4">
            <a:extLst>
              <a:ext uri="{FF2B5EF4-FFF2-40B4-BE49-F238E27FC236}">
                <a16:creationId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5" name="Footer Placeholder 4">
            <a:extLst>
              <a:ext uri="{FF2B5EF4-FFF2-40B4-BE49-F238E27FC236}">
                <a16:creationId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6" name="Footer Placeholder 5">
            <a:extLst>
              <a:ext uri="{FF2B5EF4-FFF2-40B4-BE49-F238E27FC236}">
                <a16:creationId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8" name="Footer Placeholder 7">
            <a:extLst>
              <a:ext uri="{FF2B5EF4-FFF2-40B4-BE49-F238E27FC236}">
                <a16:creationId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4" name="Footer Placeholder 3">
            <a:extLst>
              <a:ext uri="{FF2B5EF4-FFF2-40B4-BE49-F238E27FC236}">
                <a16:creationId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3" name="Footer Placeholder 2">
            <a:extLst>
              <a:ext uri="{FF2B5EF4-FFF2-40B4-BE49-F238E27FC236}">
                <a16:creationId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6" name="Footer Placeholder 5">
            <a:extLst>
              <a:ext uri="{FF2B5EF4-FFF2-40B4-BE49-F238E27FC236}">
                <a16:creationId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25-11-2024</a:t>
            </a:fld>
            <a:endParaRPr lang="en-IN"/>
          </a:p>
        </p:txBody>
      </p:sp>
      <p:sp>
        <p:nvSpPr>
          <p:cNvPr id="6" name="Footer Placeholder 5">
            <a:extLst>
              <a:ext uri="{FF2B5EF4-FFF2-40B4-BE49-F238E27FC236}">
                <a16:creationId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25-11-2024</a:t>
            </a:fld>
            <a:endParaRPr lang="en-IN"/>
          </a:p>
        </p:txBody>
      </p:sp>
      <p:sp>
        <p:nvSpPr>
          <p:cNvPr id="5" name="Footer Placeholder 4">
            <a:extLst>
              <a:ext uri="{FF2B5EF4-FFF2-40B4-BE49-F238E27FC236}">
                <a16:creationId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F9E0E9F6-07FB-4789-A990-AC7C5BF54E0F}"/>
              </a:ext>
            </a:extLst>
          </p:cNvPr>
          <p:cNvSpPr>
            <a:spLocks noGrp="1" noChangeArrowheads="1"/>
          </p:cNvSpPr>
          <p:nvPr>
            <p:ph type="subTitle" idx="4294967295"/>
          </p:nvPr>
        </p:nvSpPr>
        <p:spPr>
          <a:xfrm>
            <a:off x="3451225" y="3382115"/>
            <a:ext cx="5293333" cy="2276093"/>
          </a:xfrm>
          <a:solidFill>
            <a:srgbClr val="FFFFFF"/>
          </a:solidFill>
        </p:spPr>
        <p:txBody>
          <a:bodyPr vert="horz" lIns="91440" tIns="45720" rIns="91440" bIns="45720" rtlCol="0">
            <a:noAutofit/>
          </a:bodyPr>
          <a:lstStyle/>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rgbClr val="C00000"/>
                </a:solidFill>
                <a:latin typeface="Arial" panose="020B0604020202020204" pitchFamily="34" charset="0"/>
                <a:cs typeface="Arial" panose="020B0604020202020204" pitchFamily="34" charset="0"/>
              </a:rPr>
              <a:t>Presented by,</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Name                 : M.HARISH</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Register No.     : 8115U23EC034</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Roll. No.            : ECA2334</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Year &amp; Dept      : II / ECE</a:t>
            </a:r>
            <a:endParaRPr lang="en-US" altLang="en-US" sz="1800" b="1" dirty="0">
              <a:solidFill>
                <a:srgbClr val="002060"/>
              </a:solidFill>
              <a:latin typeface="Arial" panose="020B0604020202020204" pitchFamily="34" charset="0"/>
              <a:cs typeface="Arial" panose="020B0604020202020204" pitchFamily="34" charset="0"/>
            </a:endParaRPr>
          </a:p>
          <a:p>
            <a:pPr marL="0" indent="0" algn="ct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5123" name="Rectangle 2">
            <a:extLst>
              <a:ext uri="{FF2B5EF4-FFF2-40B4-BE49-F238E27FC236}">
                <a16:creationId xmlns:a16="http://schemas.microsoft.com/office/drawing/2014/main" id="{8A1FDFE6-6E49-4223-80FE-ED06113CEA2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5124" name="Picture 3">
            <a:extLst>
              <a:ext uri="{FF2B5EF4-FFF2-40B4-BE49-F238E27FC236}">
                <a16:creationId xmlns:a16="http://schemas.microsoft.com/office/drawing/2014/main" id="{3C70AA84-2F58-4D76-926D-E4FAA3026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51" y="356884"/>
            <a:ext cx="1312323" cy="130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5" name="Rectangle 4">
            <a:extLst>
              <a:ext uri="{FF2B5EF4-FFF2-40B4-BE49-F238E27FC236}">
                <a16:creationId xmlns:a16="http://schemas.microsoft.com/office/drawing/2014/main" id="{88983C3B-ED68-4B3B-97F3-18CD59AEFB21}"/>
              </a:ext>
            </a:extLst>
          </p:cNvPr>
          <p:cNvSpPr>
            <a:spLocks noChangeArrowheads="1"/>
          </p:cNvSpPr>
          <p:nvPr/>
        </p:nvSpPr>
        <p:spPr bwMode="auto">
          <a:xfrm>
            <a:off x="1515893" y="752984"/>
            <a:ext cx="8863520" cy="283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800" b="1" dirty="0">
                <a:solidFill>
                  <a:srgbClr val="002060"/>
                </a:solidFill>
                <a:cs typeface="Arial" panose="020B0604020202020204" pitchFamily="34" charset="0"/>
              </a:rPr>
              <a:t>K.RAMAKRISHNAN COLLEGE OF ENGINEERING</a:t>
            </a:r>
          </a:p>
          <a:p>
            <a:pPr algn="ctr" eaLnBrk="1" hangingPunct="1">
              <a:buClr>
                <a:srgbClr val="000000"/>
              </a:buClr>
              <a:buSzPct val="100000"/>
              <a:buFont typeface="Times New Roman" panose="02020603050405020304" pitchFamily="18" charset="0"/>
              <a:buNone/>
            </a:pPr>
            <a:r>
              <a:rPr lang="en-US" altLang="en-US" b="1" dirty="0">
                <a:solidFill>
                  <a:srgbClr val="FF0066"/>
                </a:solidFill>
                <a:cs typeface="Arial" panose="020B0604020202020204" pitchFamily="34" charset="0"/>
              </a:rPr>
              <a:t>(AUTONOMOUS)</a:t>
            </a:r>
          </a:p>
          <a:p>
            <a:pPr algn="ctr" eaLnBrk="1" hangingPunct="1">
              <a:buClr>
                <a:srgbClr val="000000"/>
              </a:buClr>
              <a:buSzPct val="100000"/>
              <a:buFont typeface="Times New Roman" panose="02020603050405020304" pitchFamily="18" charset="0"/>
              <a:buNone/>
            </a:pPr>
            <a:br>
              <a:rPr lang="en-US" altLang="en-US" b="1" dirty="0">
                <a:solidFill>
                  <a:srgbClr val="FF0066"/>
                </a:solidFill>
                <a:cs typeface="Arial" panose="020B0604020202020204" pitchFamily="34" charset="0"/>
              </a:rPr>
            </a:br>
            <a:endParaRPr lang="en-US" altLang="en-US"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sz="3200" b="1" i="0" dirty="0">
                <a:solidFill>
                  <a:srgbClr val="0D0D0D"/>
                </a:solidFill>
                <a:effectLst/>
                <a:latin typeface="ui-sans-serif"/>
              </a:rPr>
              <a:t>Password Generator Application for Enhanced Security</a:t>
            </a:r>
            <a:endParaRPr lang="en-US" altLang="en-US" sz="32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4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b="1" dirty="0">
                <a:solidFill>
                  <a:srgbClr val="0000FF"/>
                </a:solidFill>
                <a:cs typeface="Arial" panose="020B0604020202020204" pitchFamily="34" charset="0"/>
              </a:rPr>
              <a:t> </a:t>
            </a:r>
          </a:p>
        </p:txBody>
      </p:sp>
      <p:pic>
        <p:nvPicPr>
          <p:cNvPr id="3" name="Picture 2" descr="A blue and white logo&#10;&#10;Description automatically generated">
            <a:extLst>
              <a:ext uri="{FF2B5EF4-FFF2-40B4-BE49-F238E27FC236}">
                <a16:creationId xmlns:a16="http://schemas.microsoft.com/office/drawing/2014/main" id="{306928EC-A811-0A0B-9507-48536AEAC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8718" y="230748"/>
            <a:ext cx="1811291" cy="1309549"/>
          </a:xfrm>
          <a:prstGeom prst="rect">
            <a:avLst/>
          </a:prstGeom>
        </p:spPr>
      </p:pic>
      <p:sp>
        <p:nvSpPr>
          <p:cNvPr id="4" name="TextBox 3">
            <a:extLst>
              <a:ext uri="{FF2B5EF4-FFF2-40B4-BE49-F238E27FC236}">
                <a16:creationId xmlns:a16="http://schemas.microsoft.com/office/drawing/2014/main" id="{5BDDFED7-8C96-F740-3862-767BB2D55FED}"/>
              </a:ext>
            </a:extLst>
          </p:cNvPr>
          <p:cNvSpPr txBox="1"/>
          <p:nvPr/>
        </p:nvSpPr>
        <p:spPr>
          <a:xfrm>
            <a:off x="-1368426" y="6272848"/>
            <a:ext cx="6096000" cy="456535"/>
          </a:xfrm>
          <a:prstGeom prst="rect">
            <a:avLst/>
          </a:prstGeom>
          <a:noFill/>
        </p:spPr>
        <p:txBody>
          <a:bodyPr wrap="square">
            <a:spAutoFit/>
          </a:bodyPr>
          <a:lstStyle/>
          <a:p>
            <a:pPr marL="0" indent="0" algn="ct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C00000"/>
                </a:solidFill>
                <a:latin typeface="Arial" panose="020B0604020202020204" pitchFamily="34" charset="0"/>
                <a:cs typeface="Arial" panose="020B0604020202020204" pitchFamily="34" charset="0"/>
              </a:rPr>
              <a:t>Date of Review : __________</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F8FE137-C585-4285-B9A5-B1A07F68FE68}"/>
              </a:ext>
            </a:extLst>
          </p:cNvPr>
          <p:cNvSpPr>
            <a:spLocks noGrp="1" noChangeArrowheads="1"/>
          </p:cNvSpPr>
          <p:nvPr>
            <p:ph type="title" idx="4294967295"/>
          </p:nvPr>
        </p:nvSpPr>
        <p:spPr>
          <a:xfrm>
            <a:off x="1981200" y="284367"/>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CONCLUSION</a:t>
            </a:r>
          </a:p>
        </p:txBody>
      </p:sp>
      <p:pic>
        <p:nvPicPr>
          <p:cNvPr id="23555" name="Picture 2">
            <a:extLst>
              <a:ext uri="{FF2B5EF4-FFF2-40B4-BE49-F238E27FC236}">
                <a16:creationId xmlns:a16="http://schemas.microsoft.com/office/drawing/2014/main" id="{34E7119A-2ACC-4499-948E-D8842B4CC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58BBDD32-83FE-29C7-45F8-0A614A04C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4204" y="335218"/>
            <a:ext cx="1510596" cy="1092149"/>
          </a:xfrm>
          <a:prstGeom prst="rect">
            <a:avLst/>
          </a:prstGeom>
        </p:spPr>
      </p:pic>
      <p:sp>
        <p:nvSpPr>
          <p:cNvPr id="5" name="TextBox 4">
            <a:extLst>
              <a:ext uri="{FF2B5EF4-FFF2-40B4-BE49-F238E27FC236}">
                <a16:creationId xmlns:a16="http://schemas.microsoft.com/office/drawing/2014/main" id="{EEC38E8B-49B0-97BC-2264-7AEF08A03916}"/>
              </a:ext>
            </a:extLst>
          </p:cNvPr>
          <p:cNvSpPr txBox="1"/>
          <p:nvPr/>
        </p:nvSpPr>
        <p:spPr>
          <a:xfrm>
            <a:off x="1981200" y="1863350"/>
            <a:ext cx="8243004" cy="360098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Password Generator Application effectively allows users to create secure, random passwords tailored to their specific needs. By providing customization options and adhering to security best practices, the application enhances online security and helps users protect their accounts from unauthorized access. Regular updates to the application's security features will ensure its continued effectiveness in an evolving threat landscape.</a:t>
            </a:r>
          </a:p>
          <a:p>
            <a:pPr algn="just"/>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18836754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66E65BDA-D8B8-20A6-E06D-EAC781180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7477C302-5B5F-4848-9A2A-2B6F511ACC15}"/>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a16="http://schemas.microsoft.com/office/drawing/2014/main" id="{508F8BF2-6D65-4AA4-8FCF-20F773D3ABD6}"/>
              </a:ext>
            </a:extLst>
          </p:cNvPr>
          <p:cNvSpPr txBox="1">
            <a:spLocks noChangeArrowheads="1"/>
          </p:cNvSpPr>
          <p:nvPr/>
        </p:nvSpPr>
        <p:spPr bwMode="auto">
          <a:xfrm>
            <a:off x="2602522" y="1417638"/>
            <a:ext cx="5801127" cy="5440362"/>
          </a:xfrm>
          <a:prstGeom prst="rect">
            <a:avLst/>
          </a:prstGeom>
          <a:noFill/>
          <a:ln>
            <a:noFill/>
          </a:ln>
        </p:spPr>
        <p:txBody>
          <a:bodyPr/>
          <a:lstStyle>
            <a:lvl1pPr marL="342900" indent="-34131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1pPr>
            <a:lvl2pPr indent="-28416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9pPr>
          </a:lstStyle>
          <a:p>
            <a:pPr eaLnBrk="1">
              <a:lnSpc>
                <a:spcPct val="200000"/>
              </a:lnSpc>
              <a:spcBef>
                <a:spcPts val="325"/>
              </a:spcBef>
              <a:buClr>
                <a:srgbClr val="000000"/>
              </a:buClr>
              <a:buSzPct val="100000"/>
              <a:buFont typeface="Wingdings" panose="05000000000000000000" pitchFamily="2" charset="2"/>
              <a:buChar char=""/>
              <a:defRPr/>
            </a:pPr>
            <a:r>
              <a:rPr lang="en-US" sz="2400" b="1" i="0" dirty="0">
                <a:solidFill>
                  <a:srgbClr val="0D0D0D"/>
                </a:solidFill>
                <a:effectLst/>
                <a:latin typeface="Times New Roman" panose="02020603050405020304" pitchFamily="18" charset="0"/>
                <a:cs typeface="Times New Roman" panose="02020603050405020304" pitchFamily="18" charset="0"/>
              </a:rPr>
              <a:t>Objective</a:t>
            </a:r>
          </a:p>
          <a:p>
            <a:pPr eaLnBrk="1">
              <a:lnSpc>
                <a:spcPct val="200000"/>
              </a:lnSpc>
              <a:spcBef>
                <a:spcPts val="325"/>
              </a:spcBef>
              <a:buClr>
                <a:srgbClr val="000000"/>
              </a:buClr>
              <a:buSzPct val="100000"/>
              <a:buFont typeface="Wingdings" panose="05000000000000000000" pitchFamily="2" charset="2"/>
              <a:buChar char=""/>
              <a:defRPr/>
            </a:pPr>
            <a:r>
              <a:rPr lang="en-US" sz="2400" b="1" i="0" dirty="0">
                <a:solidFill>
                  <a:srgbClr val="0D0D0D"/>
                </a:solidFill>
                <a:effectLst/>
                <a:latin typeface="Times New Roman" panose="02020603050405020304" pitchFamily="18" charset="0"/>
                <a:cs typeface="Times New Roman" panose="02020603050405020304" pitchFamily="18" charset="0"/>
              </a:rPr>
              <a:t> Architecture diagram </a:t>
            </a:r>
          </a:p>
          <a:p>
            <a:pPr eaLnBrk="1">
              <a:lnSpc>
                <a:spcPct val="200000"/>
              </a:lnSpc>
              <a:spcBef>
                <a:spcPts val="325"/>
              </a:spcBef>
              <a:buClr>
                <a:srgbClr val="000000"/>
              </a:buClr>
              <a:buSzPct val="100000"/>
              <a:buFont typeface="Wingdings" panose="05000000000000000000" pitchFamily="2" charset="2"/>
              <a:buChar char=""/>
              <a:defRPr/>
            </a:pPr>
            <a:r>
              <a:rPr lang="en-US" sz="2400" b="1" i="0" dirty="0">
                <a:solidFill>
                  <a:srgbClr val="0D0D0D"/>
                </a:solidFill>
                <a:effectLst/>
                <a:latin typeface="Times New Roman" panose="02020603050405020304" pitchFamily="18" charset="0"/>
                <a:cs typeface="Times New Roman" panose="02020603050405020304" pitchFamily="18" charset="0"/>
              </a:rPr>
              <a:t>Modules</a:t>
            </a:r>
          </a:p>
          <a:p>
            <a:pPr eaLnBrk="1">
              <a:lnSpc>
                <a:spcPct val="200000"/>
              </a:lnSpc>
              <a:spcBef>
                <a:spcPts val="325"/>
              </a:spcBef>
              <a:buClr>
                <a:srgbClr val="000000"/>
              </a:buClr>
              <a:buSzPct val="100000"/>
              <a:buFont typeface="Wingdings" panose="05000000000000000000" pitchFamily="2" charset="2"/>
              <a:buChar char=""/>
              <a:defRPr/>
            </a:pPr>
            <a:r>
              <a:rPr lang="en-US" sz="2400" b="1" i="0" dirty="0">
                <a:solidFill>
                  <a:srgbClr val="0D0D0D"/>
                </a:solidFill>
                <a:effectLst/>
                <a:latin typeface="Times New Roman" panose="02020603050405020304" pitchFamily="18" charset="0"/>
                <a:cs typeface="Times New Roman" panose="02020603050405020304" pitchFamily="18" charset="0"/>
              </a:rPr>
              <a:t> Program</a:t>
            </a:r>
          </a:p>
          <a:p>
            <a:pPr eaLnBrk="1">
              <a:lnSpc>
                <a:spcPct val="200000"/>
              </a:lnSpc>
              <a:spcBef>
                <a:spcPts val="325"/>
              </a:spcBef>
              <a:buClr>
                <a:srgbClr val="000000"/>
              </a:buClr>
              <a:buSzPct val="100000"/>
              <a:buFont typeface="Wingdings" panose="05000000000000000000" pitchFamily="2" charset="2"/>
              <a:buChar char=""/>
              <a:defRPr/>
            </a:pPr>
            <a:r>
              <a:rPr lang="en-US" sz="2400" b="1" i="0" dirty="0">
                <a:solidFill>
                  <a:srgbClr val="0D0D0D"/>
                </a:solidFill>
                <a:effectLst/>
                <a:latin typeface="Times New Roman" panose="02020603050405020304" pitchFamily="18" charset="0"/>
                <a:cs typeface="Times New Roman" panose="02020603050405020304" pitchFamily="18" charset="0"/>
              </a:rPr>
              <a:t> Output</a:t>
            </a:r>
          </a:p>
          <a:p>
            <a:pPr eaLnBrk="1">
              <a:lnSpc>
                <a:spcPct val="200000"/>
              </a:lnSpc>
              <a:spcBef>
                <a:spcPts val="325"/>
              </a:spcBef>
              <a:buClr>
                <a:srgbClr val="000000"/>
              </a:buClr>
              <a:buSzPct val="100000"/>
              <a:buFont typeface="Wingdings" panose="05000000000000000000" pitchFamily="2" charset="2"/>
              <a:buChar char=""/>
              <a:defRPr/>
            </a:pPr>
            <a:r>
              <a:rPr lang="en-US" sz="2400" b="1" i="0" dirty="0">
                <a:solidFill>
                  <a:srgbClr val="0D0D0D"/>
                </a:solidFill>
                <a:effectLst/>
                <a:latin typeface="Times New Roman" panose="02020603050405020304" pitchFamily="18" charset="0"/>
                <a:cs typeface="Times New Roman" panose="02020603050405020304" pitchFamily="18" charset="0"/>
              </a:rPr>
              <a:t> Conclusion</a:t>
            </a: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7172" name="Picture 3">
            <a:extLst>
              <a:ext uri="{FF2B5EF4-FFF2-40B4-BE49-F238E27FC236}">
                <a16:creationId xmlns:a16="http://schemas.microsoft.com/office/drawing/2014/main" id="{D2771C55-04C2-41BA-80F2-EDC06FBE8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88" y="3508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2B910152-ED4B-3721-DEDA-54C63D305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97CEB3E-4EB7-48C7-BAED-717A8949BD4D}"/>
              </a:ext>
            </a:extLst>
          </p:cNvPr>
          <p:cNvSpPr>
            <a:spLocks noChangeArrowheads="1"/>
          </p:cNvSpPr>
          <p:nvPr/>
        </p:nvSpPr>
        <p:spPr bwMode="auto">
          <a:xfrm>
            <a:off x="2528668" y="769034"/>
            <a:ext cx="6934200" cy="95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800" b="1" dirty="0">
                <a:solidFill>
                  <a:srgbClr val="FF0066"/>
                </a:solidFill>
                <a:cs typeface="Arial" panose="020B0604020202020204" pitchFamily="34" charset="0"/>
              </a:rPr>
              <a:t>OBJECTIVE OF THE PROJECT</a:t>
            </a:r>
            <a:endParaRPr lang="en-US" altLang="en-US" sz="24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2800" b="1" dirty="0">
              <a:solidFill>
                <a:srgbClr val="FF0066"/>
              </a:solidFill>
              <a:cs typeface="Arial" panose="020B0604020202020204" pitchFamily="34" charset="0"/>
            </a:endParaRPr>
          </a:p>
        </p:txBody>
      </p:sp>
      <p:pic>
        <p:nvPicPr>
          <p:cNvPr id="18436" name="Picture 3">
            <a:extLst>
              <a:ext uri="{FF2B5EF4-FFF2-40B4-BE49-F238E27FC236}">
                <a16:creationId xmlns:a16="http://schemas.microsoft.com/office/drawing/2014/main" id="{EBDB400C-E378-4C6B-BA39-B59CD3A30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7" name="Rectangle 6">
            <a:extLst>
              <a:ext uri="{FF2B5EF4-FFF2-40B4-BE49-F238E27FC236}">
                <a16:creationId xmlns:a16="http://schemas.microsoft.com/office/drawing/2014/main" id="{048ADDFF-FB5F-40A2-8BF6-162FFFB83FAA}"/>
              </a:ext>
            </a:extLst>
          </p:cNvPr>
          <p:cNvSpPr>
            <a:spLocks noChangeArrowheads="1"/>
          </p:cNvSpPr>
          <p:nvPr/>
        </p:nvSpPr>
        <p:spPr bwMode="auto">
          <a:xfrm>
            <a:off x="1809750" y="2000250"/>
            <a:ext cx="778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a:t>.</a:t>
            </a:r>
            <a:endParaRPr lang="en-IN" altLang="en-US"/>
          </a:p>
        </p:txBody>
      </p:sp>
      <p:pic>
        <p:nvPicPr>
          <p:cNvPr id="2" name="Picture 1" descr="A blue and white logo&#10;&#10;Description automatically generated">
            <a:extLst>
              <a:ext uri="{FF2B5EF4-FFF2-40B4-BE49-F238E27FC236}">
                <a16:creationId xmlns:a16="http://schemas.microsoft.com/office/drawing/2014/main" id="{39B186D8-8EA8-8FF9-4988-1EE80116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
        <p:nvSpPr>
          <p:cNvPr id="3" name="Text Box 2">
            <a:extLst>
              <a:ext uri="{FF2B5EF4-FFF2-40B4-BE49-F238E27FC236}">
                <a16:creationId xmlns:a16="http://schemas.microsoft.com/office/drawing/2014/main" id="{75E57ACC-E139-DF37-7DE0-919C755A2BB5}"/>
              </a:ext>
            </a:extLst>
          </p:cNvPr>
          <p:cNvSpPr txBox="1">
            <a:spLocks noChangeArrowheads="1"/>
          </p:cNvSpPr>
          <p:nvPr/>
        </p:nvSpPr>
        <p:spPr bwMode="auto">
          <a:xfrm>
            <a:off x="2053885" y="2344582"/>
            <a:ext cx="8110298" cy="3043343"/>
          </a:xfrm>
          <a:prstGeom prst="rect">
            <a:avLst/>
          </a:prstGeom>
          <a:noFill/>
          <a:ln>
            <a:noFill/>
          </a:ln>
        </p:spPr>
        <p:txBody>
          <a:bodyPr/>
          <a:lstStyle>
            <a:lvl1pPr marL="342900" indent="-34131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1pPr>
            <a:lvl2pPr indent="-28416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9pPr>
          </a:lstStyle>
          <a:p>
            <a:pPr marL="1587" indent="0" algn="just"/>
            <a:r>
              <a:rPr lang="en-US" sz="2800" b="0" i="0" dirty="0">
                <a:solidFill>
                  <a:srgbClr val="0D0D0D"/>
                </a:solidFill>
                <a:effectLst/>
                <a:latin typeface="Times New Roman" panose="02020603050405020304" pitchFamily="18" charset="0"/>
                <a:cs typeface="Times New Roman" panose="02020603050405020304" pitchFamily="18" charset="0"/>
              </a:rPr>
              <a:t>Create random passwords that are resistant to common attacks. Allow users to specify criteria for password generation, including length and character types. Ensure generated passwords adhere to security best practices. Provide an easy-to-use interface for setting preferences and viewing generated passwords.</a:t>
            </a:r>
          </a:p>
          <a:p>
            <a:pPr marL="1587" indent="0" algn="just" eaLnBrk="1">
              <a:lnSpc>
                <a:spcPct val="200000"/>
              </a:lnSpc>
              <a:spcBef>
                <a:spcPts val="325"/>
              </a:spcBef>
              <a:buClr>
                <a:srgbClr val="000000"/>
              </a:buClr>
              <a:buSzPct val="100000"/>
              <a:defRPr/>
            </a:pPr>
            <a:r>
              <a:rPr lang="en-US" altLang="en-US" sz="2800" b="1" dirty="0">
                <a:solidFill>
                  <a:srgbClr val="000000"/>
                </a:solidFill>
                <a:latin typeface="Times New Roman" panose="02020603050405020304" pitchFamily="18" charset="0"/>
                <a:cs typeface="Times New Roman" panose="02020603050405020304" pitchFamily="18" charset="0"/>
              </a:rPr>
              <a:t>     </a:t>
            </a:r>
          </a:p>
          <a:p>
            <a:pPr marL="1587" indent="0" eaLnBrk="1">
              <a:lnSpc>
                <a:spcPct val="200000"/>
              </a:lnSpc>
              <a:spcBef>
                <a:spcPts val="325"/>
              </a:spcBef>
              <a:buClr>
                <a:srgbClr val="000000"/>
              </a:buClr>
              <a:buSzPct val="100000"/>
              <a:defRPr/>
            </a:pPr>
            <a:r>
              <a:rPr lang="en-US" altLang="en-US" sz="2400" b="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011884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97CEB3E-4EB7-48C7-BAED-717A8949BD4D}"/>
              </a:ext>
            </a:extLst>
          </p:cNvPr>
          <p:cNvSpPr>
            <a:spLocks noChangeArrowheads="1"/>
          </p:cNvSpPr>
          <p:nvPr/>
        </p:nvSpPr>
        <p:spPr bwMode="auto">
          <a:xfrm>
            <a:off x="2514600" y="304800"/>
            <a:ext cx="6934200" cy="11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endParaRPr lang="en-US" altLang="en-US" sz="24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sz="2400" b="1" dirty="0">
                <a:solidFill>
                  <a:srgbClr val="FF0066"/>
                </a:solidFill>
                <a:cs typeface="Arial" panose="020B0604020202020204" pitchFamily="34" charset="0"/>
              </a:rPr>
              <a:t> ARCHITECTURE DIAGRAM</a:t>
            </a:r>
          </a:p>
          <a:p>
            <a:pPr algn="ctr" eaLnBrk="1" hangingPunct="1">
              <a:buClr>
                <a:srgbClr val="000000"/>
              </a:buClr>
              <a:buSzPct val="100000"/>
              <a:buFont typeface="Times New Roman" panose="02020603050405020304" pitchFamily="18" charset="0"/>
              <a:buNone/>
            </a:pPr>
            <a:endParaRPr lang="en-US" altLang="en-US" sz="2400" b="1" dirty="0">
              <a:solidFill>
                <a:srgbClr val="FF0066"/>
              </a:solidFill>
              <a:cs typeface="Arial" panose="020B0604020202020204" pitchFamily="34" charset="0"/>
            </a:endParaRPr>
          </a:p>
        </p:txBody>
      </p:sp>
      <p:pic>
        <p:nvPicPr>
          <p:cNvPr id="18436" name="Picture 3">
            <a:extLst>
              <a:ext uri="{FF2B5EF4-FFF2-40B4-BE49-F238E27FC236}">
                <a16:creationId xmlns:a16="http://schemas.microsoft.com/office/drawing/2014/main" id="{EBDB400C-E378-4C6B-BA39-B59CD3A30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7" name="Rectangle 6">
            <a:extLst>
              <a:ext uri="{FF2B5EF4-FFF2-40B4-BE49-F238E27FC236}">
                <a16:creationId xmlns:a16="http://schemas.microsoft.com/office/drawing/2014/main" id="{048ADDFF-FB5F-40A2-8BF6-162FFFB83FAA}"/>
              </a:ext>
            </a:extLst>
          </p:cNvPr>
          <p:cNvSpPr>
            <a:spLocks noChangeArrowheads="1"/>
          </p:cNvSpPr>
          <p:nvPr/>
        </p:nvSpPr>
        <p:spPr bwMode="auto">
          <a:xfrm>
            <a:off x="1809750" y="2000250"/>
            <a:ext cx="778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a:t>.</a:t>
            </a:r>
            <a:endParaRPr lang="en-IN" altLang="en-US"/>
          </a:p>
        </p:txBody>
      </p:sp>
      <p:pic>
        <p:nvPicPr>
          <p:cNvPr id="2" name="Picture 1" descr="A blue and white logo&#10;&#10;Description automatically generated">
            <a:extLst>
              <a:ext uri="{FF2B5EF4-FFF2-40B4-BE49-F238E27FC236}">
                <a16:creationId xmlns:a16="http://schemas.microsoft.com/office/drawing/2014/main" id="{39B186D8-8EA8-8FF9-4988-1EE80116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pic>
        <p:nvPicPr>
          <p:cNvPr id="3" name="Picture 2">
            <a:extLst>
              <a:ext uri="{FF2B5EF4-FFF2-40B4-BE49-F238E27FC236}">
                <a16:creationId xmlns:a16="http://schemas.microsoft.com/office/drawing/2014/main" id="{3D084E66-C572-D52D-0A31-59EF38386865}"/>
              </a:ext>
            </a:extLst>
          </p:cNvPr>
          <p:cNvPicPr>
            <a:picLocks noChangeAspect="1"/>
          </p:cNvPicPr>
          <p:nvPr/>
        </p:nvPicPr>
        <p:blipFill>
          <a:blip r:embed="rId5"/>
          <a:stretch>
            <a:fillRect/>
          </a:stretch>
        </p:blipFill>
        <p:spPr>
          <a:xfrm>
            <a:off x="2400023" y="1157761"/>
            <a:ext cx="7982227" cy="5700239"/>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6074EF04-2DF4-436A-8AF9-45418D4C2233}"/>
              </a:ext>
            </a:extLst>
          </p:cNvPr>
          <p:cNvSpPr>
            <a:spLocks noGrp="1" noChangeArrowheads="1"/>
          </p:cNvSpPr>
          <p:nvPr>
            <p:ph type="title" idx="4294967295"/>
          </p:nvPr>
        </p:nvSpPr>
        <p:spPr>
          <a:xfrm>
            <a:off x="1953064" y="541924"/>
            <a:ext cx="8229600" cy="1143000"/>
          </a:xfrm>
        </p:spPr>
        <p:txBody>
          <a:bodyPr>
            <a:normAutofit/>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600" b="1" dirty="0">
                <a:solidFill>
                  <a:srgbClr val="FF0066"/>
                </a:solidFill>
                <a:latin typeface="Arial" panose="020B0604020202020204" pitchFamily="34" charset="0"/>
                <a:cs typeface="Arial" panose="020B0604020202020204" pitchFamily="34" charset="0"/>
              </a:rPr>
              <a:t>MODULES</a:t>
            </a:r>
          </a:p>
        </p:txBody>
      </p:sp>
      <p:pic>
        <p:nvPicPr>
          <p:cNvPr id="20483" name="Picture 2">
            <a:extLst>
              <a:ext uri="{FF2B5EF4-FFF2-40B4-BE49-F238E27FC236}">
                <a16:creationId xmlns:a16="http://schemas.microsoft.com/office/drawing/2014/main" id="{9725A798-1CF7-4198-9EC3-017702AFD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485" name="Rectangle 1">
            <a:extLst>
              <a:ext uri="{FF2B5EF4-FFF2-40B4-BE49-F238E27FC236}">
                <a16:creationId xmlns:a16="http://schemas.microsoft.com/office/drawing/2014/main" id="{D480A21E-9DCB-4127-8D85-97D1D569F880}"/>
              </a:ext>
            </a:extLst>
          </p:cNvPr>
          <p:cNvSpPr>
            <a:spLocks noChangeArrowheads="1"/>
          </p:cNvSpPr>
          <p:nvPr/>
        </p:nvSpPr>
        <p:spPr bwMode="auto">
          <a:xfrm>
            <a:off x="1524001" y="1928814"/>
            <a:ext cx="8715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IN" altLang="en-US" sz="1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89508DB-F07D-4515-90EA-E6A4A64CCA18}"/>
              </a:ext>
            </a:extLst>
          </p:cNvPr>
          <p:cNvSpPr txBox="1"/>
          <p:nvPr/>
        </p:nvSpPr>
        <p:spPr>
          <a:xfrm>
            <a:off x="2357662" y="1928814"/>
            <a:ext cx="8229600" cy="4154984"/>
          </a:xfrm>
          <a:prstGeom prst="rect">
            <a:avLst/>
          </a:prstGeom>
          <a:noFill/>
        </p:spPr>
        <p:txBody>
          <a:bodyPr wrap="square">
            <a:spAutoFit/>
          </a:bodyPr>
          <a:lstStyle/>
          <a:p>
            <a:pPr algn="l">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User Interface Module</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sz="2400" b="0" i="0" dirty="0">
                <a:solidFill>
                  <a:srgbClr val="0D0D0D"/>
                </a:solidFill>
                <a:effectLst/>
                <a:latin typeface="Times New Roman" panose="02020603050405020304" pitchFamily="18" charset="0"/>
                <a:cs typeface="Times New Roman" panose="02020603050405020304" pitchFamily="18" charset="0"/>
              </a:rPr>
              <a:t>Input fields for specifying password length and character type preferences.</a:t>
            </a:r>
          </a:p>
          <a:p>
            <a:pPr marL="742950" lvl="1" indent="-285750" algn="l">
              <a:buFont typeface="+mj-lt"/>
              <a:buAutoNum type="arabicPeriod"/>
            </a:pPr>
            <a:r>
              <a:rPr lang="en-IN" sz="2400" b="0" i="0" dirty="0">
                <a:solidFill>
                  <a:srgbClr val="0D0D0D"/>
                </a:solidFill>
                <a:effectLst/>
                <a:latin typeface="Times New Roman" panose="02020603050405020304" pitchFamily="18" charset="0"/>
                <a:cs typeface="Times New Roman" panose="02020603050405020304" pitchFamily="18" charset="0"/>
              </a:rPr>
              <a:t>Button to trigger password generation.</a:t>
            </a:r>
          </a:p>
          <a:p>
            <a:pPr marL="742950" lvl="1" indent="-285750" algn="l">
              <a:buFont typeface="+mj-lt"/>
              <a:buAutoNum type="arabicPeriod"/>
            </a:pPr>
            <a:r>
              <a:rPr lang="en-IN" sz="2400" b="0" i="0" dirty="0">
                <a:solidFill>
                  <a:srgbClr val="0D0D0D"/>
                </a:solidFill>
                <a:effectLst/>
                <a:latin typeface="Times New Roman" panose="02020603050405020304" pitchFamily="18" charset="0"/>
                <a:cs typeface="Times New Roman" panose="02020603050405020304" pitchFamily="18" charset="0"/>
              </a:rPr>
              <a:t>Display area for showing the generated password.</a:t>
            </a:r>
          </a:p>
          <a:p>
            <a:pPr lvl="1" algn="l"/>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Password Generator Engine</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Randomization Logic</a:t>
            </a:r>
            <a:r>
              <a:rPr lang="en-IN" sz="2400" b="0" i="0" dirty="0">
                <a:solidFill>
                  <a:srgbClr val="0D0D0D"/>
                </a:solidFill>
                <a:effectLst/>
                <a:latin typeface="Times New Roman" panose="02020603050405020304" pitchFamily="18" charset="0"/>
                <a:cs typeface="Times New Roman" panose="02020603050405020304" pitchFamily="18" charset="0"/>
              </a:rPr>
              <a:t>: Randomly selects characters from specified sets.</a:t>
            </a:r>
          </a:p>
          <a:p>
            <a:pPr marL="742950" lvl="1" indent="-285750" algn="l">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Password Construction</a:t>
            </a:r>
            <a:r>
              <a:rPr lang="en-IN" sz="2400" b="0" i="0" dirty="0">
                <a:solidFill>
                  <a:srgbClr val="0D0D0D"/>
                </a:solidFill>
                <a:effectLst/>
                <a:latin typeface="Times New Roman" panose="02020603050405020304" pitchFamily="18" charset="0"/>
                <a:cs typeface="Times New Roman" panose="02020603050405020304" pitchFamily="18" charset="0"/>
              </a:rPr>
              <a:t>: Assembles characters into the final password.</a:t>
            </a:r>
          </a:p>
        </p:txBody>
      </p:sp>
      <p:pic>
        <p:nvPicPr>
          <p:cNvPr id="3" name="Picture 2" descr="A blue and white logo&#10;&#10;Description automatically generated">
            <a:extLst>
              <a:ext uri="{FF2B5EF4-FFF2-40B4-BE49-F238E27FC236}">
                <a16:creationId xmlns:a16="http://schemas.microsoft.com/office/drawing/2014/main" id="{79E271B2-AA92-2F54-21A7-2AAB4B1BB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8936" y="360363"/>
            <a:ext cx="1510596" cy="1092149"/>
          </a:xfrm>
          <a:prstGeom prst="rect">
            <a:avLst/>
          </a:prstGeom>
        </p:spPr>
      </p:pic>
    </p:spTree>
    <p:extLst>
      <p:ext uri="{BB962C8B-B14F-4D97-AF65-F5344CB8AC3E}">
        <p14:creationId xmlns:p14="http://schemas.microsoft.com/office/powerpoint/2010/main" val="33452985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6074EF04-2DF4-436A-8AF9-45418D4C2233}"/>
              </a:ext>
            </a:extLst>
          </p:cNvPr>
          <p:cNvSpPr>
            <a:spLocks noGrp="1" noChangeArrowheads="1"/>
          </p:cNvSpPr>
          <p:nvPr>
            <p:ph type="title" idx="4294967295"/>
          </p:nvPr>
        </p:nvSpPr>
        <p:spPr>
          <a:xfrm>
            <a:off x="1953064" y="541924"/>
            <a:ext cx="8229600" cy="1143000"/>
          </a:xfrm>
        </p:spPr>
        <p:txBody>
          <a:bodyPr>
            <a:normAutofit/>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600" b="1" dirty="0">
                <a:solidFill>
                  <a:srgbClr val="FF0066"/>
                </a:solidFill>
                <a:latin typeface="Arial" panose="020B0604020202020204" pitchFamily="34" charset="0"/>
                <a:cs typeface="Arial" panose="020B0604020202020204" pitchFamily="34" charset="0"/>
              </a:rPr>
              <a:t>MODULES</a:t>
            </a:r>
          </a:p>
        </p:txBody>
      </p:sp>
      <p:pic>
        <p:nvPicPr>
          <p:cNvPr id="20483" name="Picture 2">
            <a:extLst>
              <a:ext uri="{FF2B5EF4-FFF2-40B4-BE49-F238E27FC236}">
                <a16:creationId xmlns:a16="http://schemas.microsoft.com/office/drawing/2014/main" id="{9725A798-1CF7-4198-9EC3-017702AFD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a16="http://schemas.microsoft.com/office/drawing/2014/main" id="{79E271B2-AA92-2F54-21A7-2AAB4B1BB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8936" y="360363"/>
            <a:ext cx="1510596" cy="1092149"/>
          </a:xfrm>
          <a:prstGeom prst="rect">
            <a:avLst/>
          </a:prstGeom>
        </p:spPr>
      </p:pic>
      <p:sp>
        <p:nvSpPr>
          <p:cNvPr id="6" name="Rectangle 3">
            <a:extLst>
              <a:ext uri="{FF2B5EF4-FFF2-40B4-BE49-F238E27FC236}">
                <a16:creationId xmlns:a16="http://schemas.microsoft.com/office/drawing/2014/main" id="{2CA5B7A1-4CEF-99CA-A6DE-9A4D04A9311A}"/>
              </a:ext>
            </a:extLst>
          </p:cNvPr>
          <p:cNvSpPr>
            <a:spLocks noChangeArrowheads="1"/>
          </p:cNvSpPr>
          <p:nvPr/>
        </p:nvSpPr>
        <p:spPr bwMode="auto">
          <a:xfrm>
            <a:off x="0" y="-138499"/>
            <a:ext cx="8015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F796199-458F-A501-407F-C144904FA0FA}"/>
              </a:ext>
            </a:extLst>
          </p:cNvPr>
          <p:cNvSpPr>
            <a:spLocks noChangeArrowheads="1"/>
          </p:cNvSpPr>
          <p:nvPr/>
        </p:nvSpPr>
        <p:spPr bwMode="auto">
          <a:xfrm>
            <a:off x="0" y="-138499"/>
            <a:ext cx="8015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FFCDD8E-4930-6469-61CA-E1106A2E42BD}"/>
              </a:ext>
            </a:extLst>
          </p:cNvPr>
          <p:cNvSpPr txBox="1"/>
          <p:nvPr/>
        </p:nvSpPr>
        <p:spPr>
          <a:xfrm>
            <a:off x="1953064" y="1836056"/>
            <a:ext cx="7214999" cy="4154984"/>
          </a:xfrm>
          <a:prstGeom prst="rect">
            <a:avLst/>
          </a:prstGeom>
          <a:noFill/>
        </p:spPr>
        <p:txBody>
          <a:bodyPr wrap="square">
            <a:spAutoFit/>
          </a:bodyPr>
          <a:lstStyle/>
          <a:p>
            <a:pPr algn="just"/>
            <a:r>
              <a:rPr lang="en-IN" sz="2400" b="1" i="0" dirty="0">
                <a:solidFill>
                  <a:srgbClr val="0D0D0D"/>
                </a:solidFill>
                <a:effectLst/>
                <a:latin typeface="Times New Roman" panose="02020603050405020304" pitchFamily="18" charset="0"/>
                <a:cs typeface="Times New Roman" panose="02020603050405020304" pitchFamily="18" charset="0"/>
              </a:rPr>
              <a:t>3.Validation Module</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Complexity Check</a:t>
            </a:r>
            <a:r>
              <a:rPr lang="en-IN" sz="2400" b="0" i="0" dirty="0">
                <a:solidFill>
                  <a:srgbClr val="0D0D0D"/>
                </a:solidFill>
                <a:effectLst/>
                <a:latin typeface="Times New Roman" panose="02020603050405020304" pitchFamily="18" charset="0"/>
                <a:cs typeface="Times New Roman" panose="02020603050405020304" pitchFamily="18" charset="0"/>
              </a:rPr>
              <a:t>: Verifies that the password meets user-defined criteria.</a:t>
            </a:r>
          </a:p>
          <a:p>
            <a:pPr marL="742950" lvl="1" indent="-285750"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Strength Assessment</a:t>
            </a:r>
            <a:r>
              <a:rPr lang="en-IN" sz="2400" b="0" i="0" dirty="0">
                <a:solidFill>
                  <a:srgbClr val="0D0D0D"/>
                </a:solidFill>
                <a:effectLst/>
                <a:latin typeface="Times New Roman" panose="02020603050405020304" pitchFamily="18" charset="0"/>
                <a:cs typeface="Times New Roman" panose="02020603050405020304" pitchFamily="18" charset="0"/>
              </a:rPr>
              <a:t>: Optionally rates the password strength.</a:t>
            </a:r>
          </a:p>
          <a:p>
            <a:pPr lvl="1" algn="just"/>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just"/>
            <a:r>
              <a:rPr lang="en-IN" sz="2400" b="1" dirty="0">
                <a:solidFill>
                  <a:srgbClr val="0D0D0D"/>
                </a:solidFill>
                <a:latin typeface="Times New Roman" panose="02020603050405020304" pitchFamily="18" charset="0"/>
                <a:cs typeface="Times New Roman" panose="02020603050405020304" pitchFamily="18" charset="0"/>
              </a:rPr>
              <a:t>4.</a:t>
            </a:r>
            <a:r>
              <a:rPr lang="en-IN" sz="2400" b="1" i="0" dirty="0">
                <a:solidFill>
                  <a:srgbClr val="0D0D0D"/>
                </a:solidFill>
                <a:effectLst/>
                <a:latin typeface="Times New Roman" panose="02020603050405020304" pitchFamily="18" charset="0"/>
                <a:cs typeface="Times New Roman" panose="02020603050405020304" pitchFamily="18" charset="0"/>
              </a:rPr>
              <a:t>Configuration Manager</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User Preferences Storage</a:t>
            </a:r>
            <a:r>
              <a:rPr lang="en-IN" sz="2400" b="0" i="0" dirty="0">
                <a:solidFill>
                  <a:srgbClr val="0D0D0D"/>
                </a:solidFill>
                <a:effectLst/>
                <a:latin typeface="Times New Roman" panose="02020603050405020304" pitchFamily="18" charset="0"/>
                <a:cs typeface="Times New Roman" panose="02020603050405020304" pitchFamily="18" charset="0"/>
              </a:rPr>
              <a:t>: Saves and retrieves user settings.</a:t>
            </a:r>
          </a:p>
          <a:p>
            <a:pPr marL="742950" lvl="1" indent="-285750"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Settings Management</a:t>
            </a:r>
            <a:r>
              <a:rPr lang="en-IN" sz="2400" b="0" i="0" dirty="0">
                <a:solidFill>
                  <a:srgbClr val="0D0D0D"/>
                </a:solidFill>
                <a:effectLst/>
                <a:latin typeface="Times New Roman" panose="02020603050405020304" pitchFamily="18" charset="0"/>
                <a:cs typeface="Times New Roman" panose="02020603050405020304" pitchFamily="18" charset="0"/>
              </a:rPr>
              <a:t>: Allows users to adjust default preferences.</a:t>
            </a:r>
          </a:p>
        </p:txBody>
      </p:sp>
    </p:spTree>
    <p:extLst>
      <p:ext uri="{BB962C8B-B14F-4D97-AF65-F5344CB8AC3E}">
        <p14:creationId xmlns:p14="http://schemas.microsoft.com/office/powerpoint/2010/main" val="338166405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F8FE137-C585-4285-B9A5-B1A07F68FE68}"/>
              </a:ext>
            </a:extLst>
          </p:cNvPr>
          <p:cNvSpPr>
            <a:spLocks noGrp="1" noChangeArrowheads="1"/>
          </p:cNvSpPr>
          <p:nvPr>
            <p:ph type="title" idx="4294967295"/>
          </p:nvPr>
        </p:nvSpPr>
        <p:spPr>
          <a:xfrm>
            <a:off x="1981200" y="284367"/>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PROGRAM SCREENSHOT</a:t>
            </a:r>
          </a:p>
        </p:txBody>
      </p:sp>
      <p:pic>
        <p:nvPicPr>
          <p:cNvPr id="23555" name="Picture 2">
            <a:extLst>
              <a:ext uri="{FF2B5EF4-FFF2-40B4-BE49-F238E27FC236}">
                <a16:creationId xmlns:a16="http://schemas.microsoft.com/office/drawing/2014/main" id="{34E7119A-2ACC-4499-948E-D8842B4CC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58BBDD32-83FE-29C7-45F8-0A614A04C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4204" y="335218"/>
            <a:ext cx="1510596" cy="1092149"/>
          </a:xfrm>
          <a:prstGeom prst="rect">
            <a:avLst/>
          </a:prstGeom>
        </p:spPr>
      </p:pic>
      <p:sp>
        <p:nvSpPr>
          <p:cNvPr id="7" name="Rectangle 6">
            <a:extLst>
              <a:ext uri="{FF2B5EF4-FFF2-40B4-BE49-F238E27FC236}">
                <a16:creationId xmlns:a16="http://schemas.microsoft.com/office/drawing/2014/main" id="{7EFD88FA-2EE3-E991-584D-31F9437F4367}"/>
              </a:ext>
            </a:extLst>
          </p:cNvPr>
          <p:cNvSpPr/>
          <p:nvPr/>
        </p:nvSpPr>
        <p:spPr>
          <a:xfrm>
            <a:off x="457200" y="1936376"/>
            <a:ext cx="5163671" cy="436581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2400" b="1" dirty="0"/>
              <a:t>SCREENSHOT 1</a:t>
            </a:r>
          </a:p>
        </p:txBody>
      </p:sp>
      <p:sp>
        <p:nvSpPr>
          <p:cNvPr id="8" name="Rectangle 7">
            <a:extLst>
              <a:ext uri="{FF2B5EF4-FFF2-40B4-BE49-F238E27FC236}">
                <a16:creationId xmlns:a16="http://schemas.microsoft.com/office/drawing/2014/main" id="{C6EAE00E-2CE6-4DA7-1591-C0780841D917}"/>
              </a:ext>
            </a:extLst>
          </p:cNvPr>
          <p:cNvSpPr/>
          <p:nvPr/>
        </p:nvSpPr>
        <p:spPr>
          <a:xfrm>
            <a:off x="6266330" y="1936376"/>
            <a:ext cx="5378824" cy="436581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2400" b="1" dirty="0"/>
              <a:t>SCREENSHOT 2</a:t>
            </a:r>
          </a:p>
        </p:txBody>
      </p:sp>
      <p:pic>
        <p:nvPicPr>
          <p:cNvPr id="4" name="Picture 3">
            <a:extLst>
              <a:ext uri="{FF2B5EF4-FFF2-40B4-BE49-F238E27FC236}">
                <a16:creationId xmlns:a16="http://schemas.microsoft.com/office/drawing/2014/main" id="{0068471D-38C1-7447-ACA5-DF42C9515AFB}"/>
              </a:ext>
            </a:extLst>
          </p:cNvPr>
          <p:cNvPicPr>
            <a:picLocks noChangeAspect="1"/>
          </p:cNvPicPr>
          <p:nvPr/>
        </p:nvPicPr>
        <p:blipFill>
          <a:blip r:embed="rId5"/>
          <a:stretch>
            <a:fillRect/>
          </a:stretch>
        </p:blipFill>
        <p:spPr>
          <a:xfrm>
            <a:off x="0" y="1636295"/>
            <a:ext cx="6096000" cy="5221705"/>
          </a:xfrm>
          <a:prstGeom prst="rect">
            <a:avLst/>
          </a:prstGeom>
        </p:spPr>
      </p:pic>
      <p:pic>
        <p:nvPicPr>
          <p:cNvPr id="6" name="Picture 5">
            <a:extLst>
              <a:ext uri="{FF2B5EF4-FFF2-40B4-BE49-F238E27FC236}">
                <a16:creationId xmlns:a16="http://schemas.microsoft.com/office/drawing/2014/main" id="{91AD36B4-982B-909D-4A61-79E437F8F4B6}"/>
              </a:ext>
            </a:extLst>
          </p:cNvPr>
          <p:cNvPicPr>
            <a:picLocks noChangeAspect="1"/>
          </p:cNvPicPr>
          <p:nvPr/>
        </p:nvPicPr>
        <p:blipFill>
          <a:blip r:embed="rId6"/>
          <a:stretch>
            <a:fillRect/>
          </a:stretch>
        </p:blipFill>
        <p:spPr>
          <a:xfrm>
            <a:off x="6266330" y="1636294"/>
            <a:ext cx="5468470" cy="5221705"/>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F8FE137-C585-4285-B9A5-B1A07F68FE68}"/>
              </a:ext>
            </a:extLst>
          </p:cNvPr>
          <p:cNvSpPr>
            <a:spLocks noGrp="1" noChangeArrowheads="1"/>
          </p:cNvSpPr>
          <p:nvPr>
            <p:ph type="title" idx="4294967295"/>
          </p:nvPr>
        </p:nvSpPr>
        <p:spPr>
          <a:xfrm>
            <a:off x="1981200" y="284367"/>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rgbClr val="FF0066"/>
                </a:solidFill>
                <a:latin typeface="Arial" panose="020B0604020202020204" pitchFamily="34" charset="0"/>
                <a:cs typeface="Arial" panose="020B0604020202020204" pitchFamily="34" charset="0"/>
              </a:rPr>
              <a:t>PROGRAM </a:t>
            </a:r>
            <a:r>
              <a:rPr lang="en-US" altLang="en-US" sz="2400" b="1" dirty="0">
                <a:solidFill>
                  <a:srgbClr val="FF0066"/>
                </a:solidFill>
                <a:latin typeface="Arial" panose="020B0604020202020204" pitchFamily="34" charset="0"/>
                <a:cs typeface="Arial" panose="020B0604020202020204" pitchFamily="34" charset="0"/>
              </a:rPr>
              <a:t>SCREENSHOT</a:t>
            </a:r>
          </a:p>
        </p:txBody>
      </p:sp>
      <p:pic>
        <p:nvPicPr>
          <p:cNvPr id="23555" name="Picture 2">
            <a:extLst>
              <a:ext uri="{FF2B5EF4-FFF2-40B4-BE49-F238E27FC236}">
                <a16:creationId xmlns:a16="http://schemas.microsoft.com/office/drawing/2014/main" id="{34E7119A-2ACC-4499-948E-D8842B4CC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58BBDD32-83FE-29C7-45F8-0A614A04C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4204" y="335218"/>
            <a:ext cx="1510596" cy="1092149"/>
          </a:xfrm>
          <a:prstGeom prst="rect">
            <a:avLst/>
          </a:prstGeom>
        </p:spPr>
      </p:pic>
      <p:pic>
        <p:nvPicPr>
          <p:cNvPr id="5" name="Picture 4">
            <a:extLst>
              <a:ext uri="{FF2B5EF4-FFF2-40B4-BE49-F238E27FC236}">
                <a16:creationId xmlns:a16="http://schemas.microsoft.com/office/drawing/2014/main" id="{040AF4DC-22AA-B534-298B-7AF249EA81F8}"/>
              </a:ext>
            </a:extLst>
          </p:cNvPr>
          <p:cNvPicPr>
            <a:picLocks noChangeAspect="1"/>
          </p:cNvPicPr>
          <p:nvPr/>
        </p:nvPicPr>
        <p:blipFill>
          <a:blip r:embed="rId5"/>
          <a:stretch>
            <a:fillRect/>
          </a:stretch>
        </p:blipFill>
        <p:spPr>
          <a:xfrm>
            <a:off x="3096126" y="2290603"/>
            <a:ext cx="4495507" cy="3420386"/>
          </a:xfrm>
          <a:prstGeom prst="rect">
            <a:avLst/>
          </a:prstGeom>
        </p:spPr>
      </p:pic>
    </p:spTree>
    <p:extLst>
      <p:ext uri="{BB962C8B-B14F-4D97-AF65-F5344CB8AC3E}">
        <p14:creationId xmlns:p14="http://schemas.microsoft.com/office/powerpoint/2010/main" val="33272402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F8FE137-C585-4285-B9A5-B1A07F68FE68}"/>
              </a:ext>
            </a:extLst>
          </p:cNvPr>
          <p:cNvSpPr>
            <a:spLocks noGrp="1" noChangeArrowheads="1"/>
          </p:cNvSpPr>
          <p:nvPr>
            <p:ph type="title" idx="4294967295"/>
          </p:nvPr>
        </p:nvSpPr>
        <p:spPr>
          <a:xfrm>
            <a:off x="1981200" y="284367"/>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OUTPUT SCREENSHOT</a:t>
            </a:r>
          </a:p>
        </p:txBody>
      </p:sp>
      <p:pic>
        <p:nvPicPr>
          <p:cNvPr id="23555" name="Picture 2">
            <a:extLst>
              <a:ext uri="{FF2B5EF4-FFF2-40B4-BE49-F238E27FC236}">
                <a16:creationId xmlns:a16="http://schemas.microsoft.com/office/drawing/2014/main" id="{34E7119A-2ACC-4499-948E-D8842B4CC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58BBDD32-83FE-29C7-45F8-0A614A04C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4204" y="335218"/>
            <a:ext cx="1510596" cy="1092149"/>
          </a:xfrm>
          <a:prstGeom prst="rect">
            <a:avLst/>
          </a:prstGeom>
        </p:spPr>
      </p:pic>
      <p:pic>
        <p:nvPicPr>
          <p:cNvPr id="3" name="Picture 2">
            <a:extLst>
              <a:ext uri="{FF2B5EF4-FFF2-40B4-BE49-F238E27FC236}">
                <a16:creationId xmlns:a16="http://schemas.microsoft.com/office/drawing/2014/main" id="{D8C177FA-8598-9E38-701A-C662F3BC6088}"/>
              </a:ext>
            </a:extLst>
          </p:cNvPr>
          <p:cNvPicPr>
            <a:picLocks noChangeAspect="1"/>
          </p:cNvPicPr>
          <p:nvPr/>
        </p:nvPicPr>
        <p:blipFill>
          <a:blip r:embed="rId5"/>
          <a:srcRect t="19421" b="55088"/>
          <a:stretch/>
        </p:blipFill>
        <p:spPr>
          <a:xfrm>
            <a:off x="1537404" y="1331914"/>
            <a:ext cx="7494301" cy="4475328"/>
          </a:xfrm>
          <a:prstGeom prst="rect">
            <a:avLst/>
          </a:prstGeom>
        </p:spPr>
      </p:pic>
    </p:spTree>
    <p:extLst>
      <p:ext uri="{BB962C8B-B14F-4D97-AF65-F5344CB8AC3E}">
        <p14:creationId xmlns:p14="http://schemas.microsoft.com/office/powerpoint/2010/main" val="242363350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308</Words>
  <Application>Microsoft Office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ui-sans-serif</vt:lpstr>
      <vt:lpstr>Wingdings</vt:lpstr>
      <vt:lpstr>Office Theme</vt:lpstr>
      <vt:lpstr>PowerPoint Presentation</vt:lpstr>
      <vt:lpstr>PRESENTATION OVERVIEW</vt:lpstr>
      <vt:lpstr>PowerPoint Presentation</vt:lpstr>
      <vt:lpstr>PowerPoint Presentation</vt:lpstr>
      <vt:lpstr>MODULES</vt:lpstr>
      <vt:lpstr>MODULES</vt:lpstr>
      <vt:lpstr>PROGRAM SCREENSHOT</vt:lpstr>
      <vt:lpstr>PROGRAM SCREENSHOT</vt:lpstr>
      <vt:lpstr>OUTPUT SCREENSHOT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Dell</cp:lastModifiedBy>
  <cp:revision>14</cp:revision>
  <dcterms:created xsi:type="dcterms:W3CDTF">2023-12-21T13:31:05Z</dcterms:created>
  <dcterms:modified xsi:type="dcterms:W3CDTF">2024-11-25T06:05:36Z</dcterms:modified>
</cp:coreProperties>
</file>