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2" r:id="rId5"/>
    <p:sldId id="259" r:id="rId6"/>
    <p:sldId id="261"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9CC129-295C-4BA1-A55E-B34683F42A49}" type="datetimeFigureOut">
              <a:rPr lang="en-US" smtClean="0"/>
              <a:t>10/4/2023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BC4769B-D9DB-45CA-AC66-3BA12BAB45E9}" type="slidenum">
              <a:rPr lang="en-US" smtClean="0"/>
              <a:t>‹#›</a:t>
            </a:fld>
            <a:endParaRPr lang="en-US"/>
          </a:p>
        </p:txBody>
      </p:sp>
    </p:spTree>
    <p:extLst>
      <p:ext uri="{BB962C8B-B14F-4D97-AF65-F5344CB8AC3E}">
        <p14:creationId xmlns:p14="http://schemas.microsoft.com/office/powerpoint/2010/main" val="3081610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9CC129-295C-4BA1-A55E-B34683F42A49}"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4769B-D9DB-45CA-AC66-3BA12BAB45E9}" type="slidenum">
              <a:rPr lang="en-US" smtClean="0"/>
              <a:t>‹#›</a:t>
            </a:fld>
            <a:endParaRPr lang="en-US"/>
          </a:p>
        </p:txBody>
      </p:sp>
    </p:spTree>
    <p:extLst>
      <p:ext uri="{BB962C8B-B14F-4D97-AF65-F5344CB8AC3E}">
        <p14:creationId xmlns:p14="http://schemas.microsoft.com/office/powerpoint/2010/main" val="2004246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9CC129-295C-4BA1-A55E-B34683F42A49}"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4769B-D9DB-45CA-AC66-3BA12BAB45E9}" type="slidenum">
              <a:rPr lang="en-US" smtClean="0"/>
              <a:t>‹#›</a:t>
            </a:fld>
            <a:endParaRPr lang="en-US"/>
          </a:p>
        </p:txBody>
      </p:sp>
    </p:spTree>
    <p:extLst>
      <p:ext uri="{BB962C8B-B14F-4D97-AF65-F5344CB8AC3E}">
        <p14:creationId xmlns:p14="http://schemas.microsoft.com/office/powerpoint/2010/main" val="269369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9CC129-295C-4BA1-A55E-B34683F42A49}"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4769B-D9DB-45CA-AC66-3BA12BAB45E9}" type="slidenum">
              <a:rPr lang="en-US" smtClean="0"/>
              <a:t>‹#›</a:t>
            </a:fld>
            <a:endParaRPr lang="en-US"/>
          </a:p>
        </p:txBody>
      </p:sp>
    </p:spTree>
    <p:extLst>
      <p:ext uri="{BB962C8B-B14F-4D97-AF65-F5344CB8AC3E}">
        <p14:creationId xmlns:p14="http://schemas.microsoft.com/office/powerpoint/2010/main" val="3279979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9CC129-295C-4BA1-A55E-B34683F42A49}"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4769B-D9DB-45CA-AC66-3BA12BAB45E9}" type="slidenum">
              <a:rPr lang="en-US" smtClean="0"/>
              <a:t>‹#›</a:t>
            </a:fld>
            <a:endParaRPr lang="en-US"/>
          </a:p>
        </p:txBody>
      </p:sp>
    </p:spTree>
    <p:extLst>
      <p:ext uri="{BB962C8B-B14F-4D97-AF65-F5344CB8AC3E}">
        <p14:creationId xmlns:p14="http://schemas.microsoft.com/office/powerpoint/2010/main" val="2350635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9CC129-295C-4BA1-A55E-B34683F42A49}"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4769B-D9DB-45CA-AC66-3BA12BAB45E9}" type="slidenum">
              <a:rPr lang="en-US" smtClean="0"/>
              <a:t>‹#›</a:t>
            </a:fld>
            <a:endParaRPr lang="en-US"/>
          </a:p>
        </p:txBody>
      </p:sp>
    </p:spTree>
    <p:extLst>
      <p:ext uri="{BB962C8B-B14F-4D97-AF65-F5344CB8AC3E}">
        <p14:creationId xmlns:p14="http://schemas.microsoft.com/office/powerpoint/2010/main" val="3523331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9CC129-295C-4BA1-A55E-B34683F42A49}"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4769B-D9DB-45CA-AC66-3BA12BAB45E9}" type="slidenum">
              <a:rPr lang="en-US" smtClean="0"/>
              <a:t>‹#›</a:t>
            </a:fld>
            <a:endParaRPr lang="en-US"/>
          </a:p>
        </p:txBody>
      </p:sp>
    </p:spTree>
    <p:extLst>
      <p:ext uri="{BB962C8B-B14F-4D97-AF65-F5344CB8AC3E}">
        <p14:creationId xmlns:p14="http://schemas.microsoft.com/office/powerpoint/2010/main" val="1114705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9CC129-295C-4BA1-A55E-B34683F42A49}"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4769B-D9DB-45CA-AC66-3BA12BAB45E9}" type="slidenum">
              <a:rPr lang="en-US" smtClean="0"/>
              <a:t>‹#›</a:t>
            </a:fld>
            <a:endParaRPr lang="en-US"/>
          </a:p>
        </p:txBody>
      </p:sp>
    </p:spTree>
    <p:extLst>
      <p:ext uri="{BB962C8B-B14F-4D97-AF65-F5344CB8AC3E}">
        <p14:creationId xmlns:p14="http://schemas.microsoft.com/office/powerpoint/2010/main" val="684958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9CC129-295C-4BA1-A55E-B34683F42A49}"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4769B-D9DB-45CA-AC66-3BA12BAB45E9}" type="slidenum">
              <a:rPr lang="en-US" smtClean="0"/>
              <a:t>‹#›</a:t>
            </a:fld>
            <a:endParaRPr lang="en-US"/>
          </a:p>
        </p:txBody>
      </p:sp>
    </p:spTree>
    <p:extLst>
      <p:ext uri="{BB962C8B-B14F-4D97-AF65-F5344CB8AC3E}">
        <p14:creationId xmlns:p14="http://schemas.microsoft.com/office/powerpoint/2010/main" val="2648994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9CC129-295C-4BA1-A55E-B34683F42A49}"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BC4769B-D9DB-45CA-AC66-3BA12BAB45E9}" type="slidenum">
              <a:rPr lang="en-US" smtClean="0"/>
              <a:t>‹#›</a:t>
            </a:fld>
            <a:endParaRPr lang="en-US"/>
          </a:p>
        </p:txBody>
      </p:sp>
    </p:spTree>
    <p:extLst>
      <p:ext uri="{BB962C8B-B14F-4D97-AF65-F5344CB8AC3E}">
        <p14:creationId xmlns:p14="http://schemas.microsoft.com/office/powerpoint/2010/main" val="2604385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9CC129-295C-4BA1-A55E-B34683F42A49}"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4769B-D9DB-45CA-AC66-3BA12BAB45E9}" type="slidenum">
              <a:rPr lang="en-US" smtClean="0"/>
              <a:t>‹#›</a:t>
            </a:fld>
            <a:endParaRPr lang="en-US"/>
          </a:p>
        </p:txBody>
      </p:sp>
    </p:spTree>
    <p:extLst>
      <p:ext uri="{BB962C8B-B14F-4D97-AF65-F5344CB8AC3E}">
        <p14:creationId xmlns:p14="http://schemas.microsoft.com/office/powerpoint/2010/main" val="3849152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9CC129-295C-4BA1-A55E-B34683F42A49}"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4769B-D9DB-45CA-AC66-3BA12BAB45E9}" type="slidenum">
              <a:rPr lang="en-US" smtClean="0"/>
              <a:t>‹#›</a:t>
            </a:fld>
            <a:endParaRPr lang="en-US"/>
          </a:p>
        </p:txBody>
      </p:sp>
    </p:spTree>
    <p:extLst>
      <p:ext uri="{BB962C8B-B14F-4D97-AF65-F5344CB8AC3E}">
        <p14:creationId xmlns:p14="http://schemas.microsoft.com/office/powerpoint/2010/main" val="70484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9CC129-295C-4BA1-A55E-B34683F42A49}" type="datetimeFigureOut">
              <a:rPr lang="en-US" smtClean="0"/>
              <a:t>10/4/2023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C4769B-D9DB-45CA-AC66-3BA12BAB45E9}" type="slidenum">
              <a:rPr lang="en-US" smtClean="0"/>
              <a:t>‹#›</a:t>
            </a:fld>
            <a:endParaRPr lang="en-US"/>
          </a:p>
        </p:txBody>
      </p:sp>
    </p:spTree>
    <p:extLst>
      <p:ext uri="{BB962C8B-B14F-4D97-AF65-F5344CB8AC3E}">
        <p14:creationId xmlns:p14="http://schemas.microsoft.com/office/powerpoint/2010/main" val="19806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9CC129-295C-4BA1-A55E-B34683F42A49}" type="datetimeFigureOut">
              <a:rPr lang="en-US" smtClean="0"/>
              <a:t>10/4/2023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C4769B-D9DB-45CA-AC66-3BA12BAB45E9}" type="slidenum">
              <a:rPr lang="en-US" smtClean="0"/>
              <a:t>‹#›</a:t>
            </a:fld>
            <a:endParaRPr lang="en-US"/>
          </a:p>
        </p:txBody>
      </p:sp>
    </p:spTree>
    <p:extLst>
      <p:ext uri="{BB962C8B-B14F-4D97-AF65-F5344CB8AC3E}">
        <p14:creationId xmlns:p14="http://schemas.microsoft.com/office/powerpoint/2010/main" val="1352007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9CC129-295C-4BA1-A55E-B34683F42A49}" type="datetimeFigureOut">
              <a:rPr lang="en-US" smtClean="0"/>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C4769B-D9DB-45CA-AC66-3BA12BAB45E9}" type="slidenum">
              <a:rPr lang="en-US" smtClean="0"/>
              <a:t>‹#›</a:t>
            </a:fld>
            <a:endParaRPr lang="en-US"/>
          </a:p>
        </p:txBody>
      </p:sp>
    </p:spTree>
    <p:extLst>
      <p:ext uri="{BB962C8B-B14F-4D97-AF65-F5344CB8AC3E}">
        <p14:creationId xmlns:p14="http://schemas.microsoft.com/office/powerpoint/2010/main" val="285972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9CC129-295C-4BA1-A55E-B34683F42A49}"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4769B-D9DB-45CA-AC66-3BA12BAB45E9}" type="slidenum">
              <a:rPr lang="en-US" smtClean="0"/>
              <a:t>‹#›</a:t>
            </a:fld>
            <a:endParaRPr lang="en-US"/>
          </a:p>
        </p:txBody>
      </p:sp>
    </p:spTree>
    <p:extLst>
      <p:ext uri="{BB962C8B-B14F-4D97-AF65-F5344CB8AC3E}">
        <p14:creationId xmlns:p14="http://schemas.microsoft.com/office/powerpoint/2010/main" val="2291740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9CC129-295C-4BA1-A55E-B34683F42A49}"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4769B-D9DB-45CA-AC66-3BA12BAB45E9}" type="slidenum">
              <a:rPr lang="en-US" smtClean="0"/>
              <a:t>‹#›</a:t>
            </a:fld>
            <a:endParaRPr lang="en-US"/>
          </a:p>
        </p:txBody>
      </p:sp>
    </p:spTree>
    <p:extLst>
      <p:ext uri="{BB962C8B-B14F-4D97-AF65-F5344CB8AC3E}">
        <p14:creationId xmlns:p14="http://schemas.microsoft.com/office/powerpoint/2010/main" val="3390565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9CC129-295C-4BA1-A55E-B34683F42A49}" type="datetimeFigureOut">
              <a:rPr lang="en-US" smtClean="0"/>
              <a:t>10/4/2023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BC4769B-D9DB-45CA-AC66-3BA12BAB45E9}" type="slidenum">
              <a:rPr lang="en-US" smtClean="0"/>
              <a:t>‹#›</a:t>
            </a:fld>
            <a:endParaRPr lang="en-US"/>
          </a:p>
        </p:txBody>
      </p:sp>
    </p:spTree>
    <p:extLst>
      <p:ext uri="{BB962C8B-B14F-4D97-AF65-F5344CB8AC3E}">
        <p14:creationId xmlns:p14="http://schemas.microsoft.com/office/powerpoint/2010/main" val="345343815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B68A-4C7F-3748-237B-31F31777394F}"/>
              </a:ext>
            </a:extLst>
          </p:cNvPr>
          <p:cNvSpPr>
            <a:spLocks noGrp="1"/>
          </p:cNvSpPr>
          <p:nvPr>
            <p:ph type="ctrTitle"/>
          </p:nvPr>
        </p:nvSpPr>
        <p:spPr>
          <a:xfrm>
            <a:off x="2928400" y="1380068"/>
            <a:ext cx="8574622" cy="2616199"/>
          </a:xfrm>
        </p:spPr>
        <p:txBody>
          <a:bodyPr>
            <a:normAutofit fontScale="90000"/>
          </a:bodyPr>
          <a:lstStyle/>
          <a:p>
            <a:r>
              <a:rPr lang="en-IN" sz="4000" b="1" dirty="0">
                <a:effectLst/>
                <a:latin typeface="Arial" panose="020B0604020202020204" pitchFamily="34" charset="0"/>
                <a:ea typeface="Times New Roman" panose="02020603050405020304" pitchFamily="18" charset="0"/>
              </a:rPr>
              <a:t>Flood Monitoring System Using IoT</a:t>
            </a:r>
            <a:br>
              <a:rPr lang="en-US" sz="4000" dirty="0">
                <a:effectLst/>
                <a:latin typeface="Times New Roman" panose="02020603050405020304" pitchFamily="18" charset="0"/>
                <a:ea typeface="Times New Roman" panose="02020603050405020304" pitchFamily="18" charset="0"/>
              </a:rPr>
            </a:br>
            <a:endParaRPr lang="en-US" sz="11500" dirty="0"/>
          </a:p>
        </p:txBody>
      </p:sp>
      <p:sp>
        <p:nvSpPr>
          <p:cNvPr id="3" name="Subtitle 2">
            <a:extLst>
              <a:ext uri="{FF2B5EF4-FFF2-40B4-BE49-F238E27FC236}">
                <a16:creationId xmlns:a16="http://schemas.microsoft.com/office/drawing/2014/main" id="{11618227-701B-BC6A-3EED-B027D54893E7}"/>
              </a:ext>
            </a:extLst>
          </p:cNvPr>
          <p:cNvSpPr>
            <a:spLocks noGrp="1"/>
          </p:cNvSpPr>
          <p:nvPr>
            <p:ph type="subTitle" idx="1"/>
          </p:nvPr>
        </p:nvSpPr>
        <p:spPr/>
        <p:txBody>
          <a:bodyPr>
            <a:normAutofit fontScale="85000" lnSpcReduction="20000"/>
          </a:bodyPr>
          <a:lstStyle/>
          <a:p>
            <a:r>
              <a:rPr lang="en-US" dirty="0">
                <a:latin typeface="Bookman Old Style" panose="02050604050505020204" pitchFamily="18" charset="0"/>
              </a:rPr>
              <a:t>Presented by:					</a:t>
            </a:r>
          </a:p>
          <a:p>
            <a:r>
              <a:rPr lang="en-US" dirty="0">
                <a:latin typeface="Bookman Old Style" panose="02050604050505020204" pitchFamily="18" charset="0"/>
              </a:rPr>
              <a:t>E.R.HARISH</a:t>
            </a:r>
          </a:p>
          <a:p>
            <a:r>
              <a:rPr lang="en-US" dirty="0">
                <a:latin typeface="Castellar" panose="020A0402060406010301" pitchFamily="18" charset="0"/>
              </a:rPr>
              <a:t>21ECE014</a:t>
            </a:r>
          </a:p>
          <a:p>
            <a:r>
              <a:rPr lang="en-US" dirty="0">
                <a:latin typeface="Castellar" panose="020A0402060406010301" pitchFamily="18" charset="0"/>
              </a:rPr>
              <a:t>3</a:t>
            </a:r>
            <a:r>
              <a:rPr lang="en-US" baseline="30000" dirty="0">
                <a:latin typeface="Castellar" panose="020A0402060406010301" pitchFamily="18" charset="0"/>
              </a:rPr>
              <a:t>rd</a:t>
            </a:r>
            <a:r>
              <a:rPr lang="en-US" dirty="0">
                <a:latin typeface="Castellar" panose="020A0402060406010301" pitchFamily="18" charset="0"/>
              </a:rPr>
              <a:t> ECE</a:t>
            </a:r>
          </a:p>
        </p:txBody>
      </p:sp>
    </p:spTree>
    <p:extLst>
      <p:ext uri="{BB962C8B-B14F-4D97-AF65-F5344CB8AC3E}">
        <p14:creationId xmlns:p14="http://schemas.microsoft.com/office/powerpoint/2010/main" val="4051831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E935-38E4-4F58-7230-D78BAF15B819}"/>
              </a:ext>
            </a:extLst>
          </p:cNvPr>
          <p:cNvSpPr>
            <a:spLocks noGrp="1"/>
          </p:cNvSpPr>
          <p:nvPr>
            <p:ph type="title"/>
          </p:nvPr>
        </p:nvSpPr>
        <p:spPr>
          <a:xfrm>
            <a:off x="1484311" y="685801"/>
            <a:ext cx="10018713" cy="1021080"/>
          </a:xfrm>
        </p:spPr>
        <p:txBody>
          <a:bodyPr>
            <a:normAutofit/>
          </a:bodyPr>
          <a:lstStyle/>
          <a:p>
            <a:pPr algn="l"/>
            <a:r>
              <a:rPr lang="en-IN" sz="3200" b="1" dirty="0">
                <a:effectLst/>
                <a:latin typeface="Arial" panose="020B0604020202020204" pitchFamily="34" charset="0"/>
                <a:ea typeface="Times New Roman" panose="02020603050405020304" pitchFamily="18" charset="0"/>
              </a:rPr>
              <a:t>Introduction</a:t>
            </a:r>
            <a:endParaRPr lang="en-US" sz="6000" dirty="0"/>
          </a:p>
        </p:txBody>
      </p:sp>
      <p:sp>
        <p:nvSpPr>
          <p:cNvPr id="3" name="Content Placeholder 2">
            <a:extLst>
              <a:ext uri="{FF2B5EF4-FFF2-40B4-BE49-F238E27FC236}">
                <a16:creationId xmlns:a16="http://schemas.microsoft.com/office/drawing/2014/main" id="{7235592C-5002-E47C-4FFA-8C43B97574D9}"/>
              </a:ext>
            </a:extLst>
          </p:cNvPr>
          <p:cNvSpPr>
            <a:spLocks noGrp="1"/>
          </p:cNvSpPr>
          <p:nvPr>
            <p:ph idx="1"/>
          </p:nvPr>
        </p:nvSpPr>
        <p:spPr>
          <a:xfrm>
            <a:off x="1484310" y="1844041"/>
            <a:ext cx="10018713" cy="3947160"/>
          </a:xfrm>
        </p:spPr>
        <p:txBody>
          <a:bodyPr>
            <a:normAutofit/>
          </a:bodyPr>
          <a:lstStyle/>
          <a:p>
            <a:pPr marL="0">
              <a:spcBef>
                <a:spcPts val="1800"/>
              </a:spcBef>
              <a:spcAft>
                <a:spcPts val="1800"/>
              </a:spcAft>
            </a:pPr>
            <a:endParaRPr lang="en-IN" dirty="0">
              <a:effectLst/>
              <a:latin typeface="Arial" panose="020B0604020202020204" pitchFamily="34" charset="0"/>
              <a:ea typeface="Times New Roman" panose="02020603050405020304" pitchFamily="18" charset="0"/>
            </a:endParaRPr>
          </a:p>
          <a:p>
            <a:pPr marL="0">
              <a:spcBef>
                <a:spcPts val="1800"/>
              </a:spcBef>
              <a:spcAft>
                <a:spcPts val="1800"/>
              </a:spcAft>
            </a:pPr>
            <a:r>
              <a:rPr lang="en-IN" dirty="0">
                <a:effectLst/>
                <a:latin typeface="Arial" panose="020B0604020202020204" pitchFamily="34" charset="0"/>
                <a:ea typeface="Times New Roman" panose="02020603050405020304" pitchFamily="18" charset="0"/>
              </a:rPr>
              <a:t>IoT-based flood monitoring systems can help to reduce the damage caused by floods by providing early warning and by helping authorities to better manage flood response efforts.</a:t>
            </a:r>
          </a:p>
          <a:p>
            <a:pPr marL="0" marR="0">
              <a:spcBef>
                <a:spcPts val="1800"/>
              </a:spcBef>
              <a:spcAft>
                <a:spcPts val="1800"/>
              </a:spcAft>
            </a:pPr>
            <a:r>
              <a:rPr lang="en-IN" dirty="0">
                <a:effectLst/>
                <a:latin typeface="Arial" panose="020B0604020202020204" pitchFamily="34" charset="0"/>
                <a:ea typeface="Times New Roman" panose="02020603050405020304" pitchFamily="18" charset="0"/>
              </a:rPr>
              <a:t>Floods are one of the most common and devastating natural disasters. They can cause significant damage to property and infrastructure, and can even lead to loss of life.</a:t>
            </a:r>
            <a:endParaRPr lang="en-US"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68108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0E8E-BC60-4646-5947-45539DD29A6F}"/>
              </a:ext>
            </a:extLst>
          </p:cNvPr>
          <p:cNvSpPr>
            <a:spLocks noGrp="1"/>
          </p:cNvSpPr>
          <p:nvPr>
            <p:ph type="title"/>
          </p:nvPr>
        </p:nvSpPr>
        <p:spPr/>
        <p:txBody>
          <a:bodyPr>
            <a:normAutofit/>
          </a:bodyPr>
          <a:lstStyle/>
          <a:p>
            <a:pPr algn="l"/>
            <a:r>
              <a:rPr lang="en-IN" sz="3200" b="1" dirty="0">
                <a:effectLst/>
                <a:latin typeface="Arial" panose="020B0604020202020204" pitchFamily="34" charset="0"/>
                <a:ea typeface="Times New Roman" panose="02020603050405020304" pitchFamily="18" charset="0"/>
              </a:rPr>
              <a:t>How it works</a:t>
            </a:r>
            <a:br>
              <a:rPr lang="en-US" sz="3200" dirty="0">
                <a:effectLst/>
                <a:latin typeface="Times New Roman" panose="02020603050405020304" pitchFamily="18" charset="0"/>
                <a:ea typeface="Times New Roman" panose="02020603050405020304" pitchFamily="18" charset="0"/>
              </a:rPr>
            </a:br>
            <a:endParaRPr lang="en-US" sz="6000" dirty="0"/>
          </a:p>
        </p:txBody>
      </p:sp>
      <p:sp>
        <p:nvSpPr>
          <p:cNvPr id="3" name="Content Placeholder 2">
            <a:extLst>
              <a:ext uri="{FF2B5EF4-FFF2-40B4-BE49-F238E27FC236}">
                <a16:creationId xmlns:a16="http://schemas.microsoft.com/office/drawing/2014/main" id="{A314CCD6-8719-D9D1-560B-50080CBF4679}"/>
              </a:ext>
            </a:extLst>
          </p:cNvPr>
          <p:cNvSpPr>
            <a:spLocks noGrp="1"/>
          </p:cNvSpPr>
          <p:nvPr>
            <p:ph idx="1"/>
          </p:nvPr>
        </p:nvSpPr>
        <p:spPr>
          <a:xfrm>
            <a:off x="1484310" y="1920241"/>
            <a:ext cx="10018713" cy="3870960"/>
          </a:xfrm>
        </p:spPr>
        <p:txBody>
          <a:bodyPr>
            <a:normAutofit/>
          </a:bodyPr>
          <a:lstStyle/>
          <a:p>
            <a:pPr marL="0" marR="0">
              <a:spcBef>
                <a:spcPts val="1800"/>
              </a:spcBef>
              <a:spcAft>
                <a:spcPts val="1800"/>
              </a:spcAft>
            </a:pPr>
            <a:r>
              <a:rPr lang="en-IN" dirty="0">
                <a:effectLst/>
                <a:latin typeface="Arial" panose="020B0604020202020204" pitchFamily="34" charset="0"/>
                <a:ea typeface="Times New Roman" panose="02020603050405020304" pitchFamily="18" charset="0"/>
              </a:rPr>
              <a:t>IoT-based flood monitoring systems typically use a network of sensors to monitor water levels and other flood-related data. The sensors are connected to a microcontroller, which collects the data and transmits it to a cloud server.</a:t>
            </a:r>
            <a:endParaRPr lang="en-US" dirty="0">
              <a:effectLst/>
              <a:latin typeface="Times New Roman" panose="02020603050405020304" pitchFamily="18" charset="0"/>
              <a:ea typeface="Times New Roman" panose="02020603050405020304" pitchFamily="18" charset="0"/>
            </a:endParaRPr>
          </a:p>
          <a:p>
            <a:pPr marL="0" marR="0">
              <a:spcBef>
                <a:spcPts val="1800"/>
              </a:spcBef>
              <a:spcAft>
                <a:spcPts val="1800"/>
              </a:spcAft>
            </a:pPr>
            <a:r>
              <a:rPr lang="en-IN" dirty="0">
                <a:effectLst/>
                <a:latin typeface="Arial" panose="020B0604020202020204" pitchFamily="34" charset="0"/>
                <a:ea typeface="Times New Roman" panose="02020603050405020304" pitchFamily="18" charset="0"/>
              </a:rPr>
              <a:t>The data on the cloud server can be accessed by users and authorities through a web interface or a mobile app.</a:t>
            </a:r>
            <a:endParaRPr lang="en-US" dirty="0">
              <a:effectLst/>
              <a:latin typeface="Times New Roman" panose="02020603050405020304" pitchFamily="18" charset="0"/>
              <a:ea typeface="Times New Roman" panose="02020603050405020304" pitchFamily="18" charset="0"/>
            </a:endParaRPr>
          </a:p>
          <a:p>
            <a:endParaRPr lang="en-US" sz="3200" dirty="0"/>
          </a:p>
        </p:txBody>
      </p:sp>
    </p:spTree>
    <p:extLst>
      <p:ext uri="{BB962C8B-B14F-4D97-AF65-F5344CB8AC3E}">
        <p14:creationId xmlns:p14="http://schemas.microsoft.com/office/powerpoint/2010/main" val="1589304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41BDF-93E8-8A82-CB5A-74974773C30B}"/>
              </a:ext>
            </a:extLst>
          </p:cNvPr>
          <p:cNvSpPr>
            <a:spLocks noGrp="1"/>
          </p:cNvSpPr>
          <p:nvPr>
            <p:ph type="title"/>
          </p:nvPr>
        </p:nvSpPr>
        <p:spPr/>
        <p:txBody>
          <a:bodyPr>
            <a:normAutofit/>
          </a:bodyPr>
          <a:lstStyle/>
          <a:p>
            <a:pPr algn="l"/>
            <a:r>
              <a:rPr lang="en-IN" sz="2400" b="1" dirty="0">
                <a:effectLst/>
                <a:latin typeface="Arial" panose="020B0604020202020204" pitchFamily="34" charset="0"/>
                <a:ea typeface="Times New Roman" panose="02020603050405020304" pitchFamily="18" charset="0"/>
              </a:rPr>
              <a:t>How an IoT Flood Monitoring System Works</a:t>
            </a:r>
            <a:endParaRPr lang="en-US" sz="4800" dirty="0"/>
          </a:p>
        </p:txBody>
      </p:sp>
      <p:sp>
        <p:nvSpPr>
          <p:cNvPr id="3" name="Content Placeholder 2">
            <a:extLst>
              <a:ext uri="{FF2B5EF4-FFF2-40B4-BE49-F238E27FC236}">
                <a16:creationId xmlns:a16="http://schemas.microsoft.com/office/drawing/2014/main" id="{BFA1CE3C-D26F-5DBC-9BDF-5DB18523DB49}"/>
              </a:ext>
            </a:extLst>
          </p:cNvPr>
          <p:cNvSpPr>
            <a:spLocks noGrp="1"/>
          </p:cNvSpPr>
          <p:nvPr>
            <p:ph idx="1"/>
          </p:nvPr>
        </p:nvSpPr>
        <p:spPr/>
        <p:txBody>
          <a:bodyPr>
            <a:normAutofit fontScale="92500"/>
          </a:bodyPr>
          <a:lstStyle/>
          <a:p>
            <a:pPr marL="0" marR="0">
              <a:spcBef>
                <a:spcPts val="1800"/>
              </a:spcBef>
              <a:spcAft>
                <a:spcPts val="1800"/>
              </a:spcAft>
            </a:pPr>
            <a:endParaRPr lang="en-IN" sz="1800" dirty="0">
              <a:effectLst/>
              <a:latin typeface="Arial" panose="020B0604020202020204" pitchFamily="34" charset="0"/>
              <a:ea typeface="Times New Roman" panose="02020603050405020304" pitchFamily="18" charset="0"/>
            </a:endParaRPr>
          </a:p>
          <a:p>
            <a:pPr marL="0">
              <a:spcBef>
                <a:spcPts val="1800"/>
              </a:spcBef>
              <a:spcAft>
                <a:spcPts val="1800"/>
              </a:spcAft>
            </a:pPr>
            <a:r>
              <a:rPr lang="en-IN" sz="1800" dirty="0">
                <a:effectLst/>
                <a:latin typeface="Arial" panose="020B0604020202020204" pitchFamily="34" charset="0"/>
                <a:ea typeface="Times New Roman" panose="02020603050405020304" pitchFamily="18" charset="0"/>
              </a:rPr>
              <a:t>Alerts can be sent via SMS, email, or mobile app notifications. The alerts can include information about the location and severity of the flood, as well as instructions on how to stay safe.</a:t>
            </a:r>
          </a:p>
          <a:p>
            <a:pPr marL="0">
              <a:spcBef>
                <a:spcPts val="1800"/>
              </a:spcBef>
              <a:spcAft>
                <a:spcPts val="1800"/>
              </a:spcAft>
            </a:pPr>
            <a:r>
              <a:rPr lang="en-IN" sz="1800" dirty="0">
                <a:effectLst/>
                <a:latin typeface="Arial" panose="020B0604020202020204" pitchFamily="34" charset="0"/>
                <a:ea typeface="Times New Roman" panose="02020603050405020304" pitchFamily="18" charset="0"/>
              </a:rPr>
              <a:t>An IoT flood monitoring system works by collecting data from sensors and transmitting it to a cloud platform. The cloud platform </a:t>
            </a:r>
            <a:r>
              <a:rPr lang="en-IN" sz="1800" dirty="0" err="1">
                <a:effectLst/>
                <a:latin typeface="Arial" panose="020B0604020202020204" pitchFamily="34" charset="0"/>
                <a:ea typeface="Times New Roman" panose="02020603050405020304" pitchFamily="18" charset="0"/>
              </a:rPr>
              <a:t>analyzes</a:t>
            </a:r>
            <a:r>
              <a:rPr lang="en-IN" sz="1800" dirty="0">
                <a:effectLst/>
                <a:latin typeface="Arial" panose="020B0604020202020204" pitchFamily="34" charset="0"/>
                <a:ea typeface="Times New Roman" panose="02020603050405020304" pitchFamily="18" charset="0"/>
              </a:rPr>
              <a:t> the data to identify patterns and trends that may indicate a flood is likely to occur. If a flood is detected, the cloud platform sends alerts to people in affected areas.</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80362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E78E0-2C8B-F204-07F5-4780B185CB91}"/>
              </a:ext>
            </a:extLst>
          </p:cNvPr>
          <p:cNvSpPr>
            <a:spLocks noGrp="1"/>
          </p:cNvSpPr>
          <p:nvPr>
            <p:ph type="title"/>
          </p:nvPr>
        </p:nvSpPr>
        <p:spPr>
          <a:xfrm>
            <a:off x="1484311" y="685801"/>
            <a:ext cx="10018713" cy="899160"/>
          </a:xfrm>
        </p:spPr>
        <p:txBody>
          <a:bodyPr>
            <a:normAutofit/>
          </a:bodyPr>
          <a:lstStyle/>
          <a:p>
            <a:pPr algn="l"/>
            <a:r>
              <a:rPr lang="en-IN" sz="3200" b="1" dirty="0">
                <a:effectLst/>
                <a:latin typeface="Arial" panose="020B0604020202020204" pitchFamily="34" charset="0"/>
                <a:ea typeface="Times New Roman" panose="02020603050405020304" pitchFamily="18" charset="0"/>
              </a:rPr>
              <a:t>Benefits</a:t>
            </a:r>
            <a:endParaRPr lang="en-US" sz="6000" dirty="0"/>
          </a:p>
        </p:txBody>
      </p:sp>
      <p:sp>
        <p:nvSpPr>
          <p:cNvPr id="3" name="Content Placeholder 2">
            <a:extLst>
              <a:ext uri="{FF2B5EF4-FFF2-40B4-BE49-F238E27FC236}">
                <a16:creationId xmlns:a16="http://schemas.microsoft.com/office/drawing/2014/main" id="{E324EDE1-5D3E-E264-2BAE-FC7FD0961D05}"/>
              </a:ext>
            </a:extLst>
          </p:cNvPr>
          <p:cNvSpPr>
            <a:spLocks noGrp="1"/>
          </p:cNvSpPr>
          <p:nvPr>
            <p:ph idx="1"/>
          </p:nvPr>
        </p:nvSpPr>
        <p:spPr>
          <a:xfrm>
            <a:off x="1484310" y="1417320"/>
            <a:ext cx="10018713" cy="4373881"/>
          </a:xfrm>
        </p:spPr>
        <p:txBody>
          <a:bodyPr/>
          <a:lstStyle/>
          <a:p>
            <a:pPr marL="0" marR="0" lvl="0" indent="0">
              <a:lnSpc>
                <a:spcPct val="107000"/>
              </a:lnSpc>
              <a:spcBef>
                <a:spcPts val="0"/>
              </a:spcBef>
              <a:spcAft>
                <a:spcPts val="750"/>
              </a:spcAft>
              <a:buSzPts val="1000"/>
              <a:buNone/>
              <a:tabLst>
                <a:tab pos="457200" algn="l"/>
              </a:tabLst>
            </a:pPr>
            <a:endParaRPr lang="en-IN" kern="100" dirty="0">
              <a:effectLst/>
              <a:latin typeface="Arial" panose="020B0604020202020204" pitchFamily="34" charset="0"/>
              <a:ea typeface="Times New Roman" panose="02020603050405020304" pitchFamily="18" charset="0"/>
              <a:cs typeface="Latha" panose="020B0604020202020204" pitchFamily="34" charset="0"/>
            </a:endParaRPr>
          </a:p>
          <a:p>
            <a:pPr marL="342900" marR="0" lvl="0" indent="-342900">
              <a:lnSpc>
                <a:spcPct val="107000"/>
              </a:lnSpc>
              <a:spcBef>
                <a:spcPts val="0"/>
              </a:spcBef>
              <a:spcAft>
                <a:spcPts val="750"/>
              </a:spcAft>
              <a:buSzPts val="1000"/>
              <a:buFont typeface="Symbol" panose="05050102010706020507" pitchFamily="18" charset="2"/>
              <a:buChar char=""/>
              <a:tabLst>
                <a:tab pos="457200" algn="l"/>
              </a:tabLst>
            </a:pPr>
            <a:r>
              <a:rPr lang="en-IN" kern="100" dirty="0">
                <a:effectLst/>
                <a:latin typeface="Arial" panose="020B0604020202020204" pitchFamily="34" charset="0"/>
                <a:ea typeface="Times New Roman" panose="02020603050405020304" pitchFamily="18" charset="0"/>
                <a:cs typeface="Latha" panose="020B0604020202020204" pitchFamily="34" charset="0"/>
              </a:rPr>
              <a:t>Early warning</a:t>
            </a:r>
            <a:endParaRPr lang="en-US" kern="100" dirty="0">
              <a:effectLst/>
              <a:latin typeface="Calibri" panose="020F0502020204030204" pitchFamily="34" charset="0"/>
              <a:ea typeface="Times New Roman" panose="02020603050405020304" pitchFamily="18" charset="0"/>
              <a:cs typeface="Latha" panose="020B0604020202020204" pitchFamily="34" charset="0"/>
            </a:endParaRPr>
          </a:p>
          <a:p>
            <a:pPr marL="342900" marR="0" lvl="0" indent="-342900">
              <a:lnSpc>
                <a:spcPct val="107000"/>
              </a:lnSpc>
              <a:spcBef>
                <a:spcPts val="0"/>
              </a:spcBef>
              <a:spcAft>
                <a:spcPts val="750"/>
              </a:spcAft>
              <a:buSzPts val="1000"/>
              <a:buFont typeface="Symbol" panose="05050102010706020507" pitchFamily="18" charset="2"/>
              <a:buChar char=""/>
              <a:tabLst>
                <a:tab pos="457200" algn="l"/>
              </a:tabLst>
            </a:pPr>
            <a:r>
              <a:rPr lang="en-IN" kern="100" dirty="0">
                <a:effectLst/>
                <a:latin typeface="Arial" panose="020B0604020202020204" pitchFamily="34" charset="0"/>
                <a:ea typeface="Times New Roman" panose="02020603050405020304" pitchFamily="18" charset="0"/>
                <a:cs typeface="Latha" panose="020B0604020202020204" pitchFamily="34" charset="0"/>
              </a:rPr>
              <a:t>Improved flood management</a:t>
            </a:r>
            <a:endParaRPr lang="en-US" kern="100" dirty="0">
              <a:effectLst/>
              <a:latin typeface="Calibri" panose="020F0502020204030204" pitchFamily="34" charset="0"/>
              <a:ea typeface="Times New Roman" panose="02020603050405020304" pitchFamily="18" charset="0"/>
              <a:cs typeface="Latha" panose="020B0604020202020204" pitchFamily="34" charset="0"/>
            </a:endParaRPr>
          </a:p>
          <a:p>
            <a:pPr marL="342900" marR="0" lvl="0" indent="-342900">
              <a:lnSpc>
                <a:spcPct val="107000"/>
              </a:lnSpc>
              <a:spcBef>
                <a:spcPts val="0"/>
              </a:spcBef>
              <a:spcAft>
                <a:spcPts val="750"/>
              </a:spcAft>
              <a:buSzPts val="1000"/>
              <a:buFont typeface="Symbol" panose="05050102010706020507" pitchFamily="18" charset="2"/>
              <a:buChar char=""/>
              <a:tabLst>
                <a:tab pos="457200" algn="l"/>
              </a:tabLst>
            </a:pPr>
            <a:r>
              <a:rPr lang="en-IN" kern="100" dirty="0">
                <a:effectLst/>
                <a:latin typeface="Arial" panose="020B0604020202020204" pitchFamily="34" charset="0"/>
                <a:ea typeface="Times New Roman" panose="02020603050405020304" pitchFamily="18" charset="0"/>
                <a:cs typeface="Latha" panose="020B0604020202020204" pitchFamily="34" charset="0"/>
              </a:rPr>
              <a:t>Reduced damage</a:t>
            </a:r>
            <a:endParaRPr lang="en-US" kern="100" dirty="0">
              <a:effectLst/>
              <a:latin typeface="Calibri" panose="020F0502020204030204" pitchFamily="34" charset="0"/>
              <a:ea typeface="Times New Roman" panose="02020603050405020304" pitchFamily="18" charset="0"/>
              <a:cs typeface="Latha" panose="020B0604020202020204" pitchFamily="34" charset="0"/>
            </a:endParaRPr>
          </a:p>
          <a:p>
            <a:pPr marL="0" indent="0">
              <a:buNone/>
            </a:pPr>
            <a:r>
              <a:rPr lang="en-IN" sz="3200" b="1" dirty="0">
                <a:effectLst/>
                <a:latin typeface="Arial" panose="020B0604020202020204" pitchFamily="34" charset="0"/>
                <a:ea typeface="Times New Roman" panose="02020603050405020304" pitchFamily="18" charset="0"/>
              </a:rPr>
              <a:t>Examples</a:t>
            </a:r>
            <a:endParaRPr lang="en-US" sz="32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750"/>
              </a:spcAft>
              <a:buSzPts val="1000"/>
              <a:buFont typeface="Symbol" panose="05050102010706020507" pitchFamily="18" charset="2"/>
              <a:buChar char=""/>
              <a:tabLst>
                <a:tab pos="457200" algn="l"/>
              </a:tabLst>
            </a:pPr>
            <a:r>
              <a:rPr lang="en-IN" kern="100" dirty="0">
                <a:effectLst/>
                <a:latin typeface="Arial" panose="020B0604020202020204" pitchFamily="34" charset="0"/>
                <a:ea typeface="Times New Roman" panose="02020603050405020304" pitchFamily="18" charset="0"/>
                <a:cs typeface="Latha" panose="020B0604020202020204" pitchFamily="34" charset="0"/>
              </a:rPr>
              <a:t>Flood monitoring systems in the Netherlands, the United States, and India</a:t>
            </a:r>
            <a:endParaRPr lang="en-US" kern="100" dirty="0">
              <a:effectLst/>
              <a:latin typeface="Calibri" panose="020F0502020204030204" pitchFamily="34" charset="0"/>
              <a:ea typeface="Times New Roman" panose="02020603050405020304" pitchFamily="18" charset="0"/>
              <a:cs typeface="Latha" panose="020B0604020202020204" pitchFamily="34" charset="0"/>
            </a:endParaRPr>
          </a:p>
          <a:p>
            <a:pPr marL="342900" marR="0" lvl="0" indent="-342900">
              <a:lnSpc>
                <a:spcPct val="107000"/>
              </a:lnSpc>
              <a:spcBef>
                <a:spcPts val="0"/>
              </a:spcBef>
              <a:spcAft>
                <a:spcPts val="750"/>
              </a:spcAft>
              <a:buSzPts val="1000"/>
              <a:buFont typeface="Symbol" panose="05050102010706020507" pitchFamily="18" charset="2"/>
              <a:buChar char=""/>
              <a:tabLst>
                <a:tab pos="457200" algn="l"/>
              </a:tabLst>
            </a:pPr>
            <a:r>
              <a:rPr lang="en-IN" kern="100" dirty="0">
                <a:effectLst/>
                <a:latin typeface="Arial" panose="020B0604020202020204" pitchFamily="34" charset="0"/>
                <a:ea typeface="Times New Roman" panose="02020603050405020304" pitchFamily="18" charset="0"/>
                <a:cs typeface="Latha" panose="020B0604020202020204" pitchFamily="34" charset="0"/>
              </a:rPr>
              <a:t>Video examples</a:t>
            </a:r>
            <a:endParaRPr lang="en-US" kern="100" dirty="0">
              <a:effectLst/>
              <a:latin typeface="Calibri" panose="020F0502020204030204" pitchFamily="34" charset="0"/>
              <a:ea typeface="Times New Roman" panose="02020603050405020304" pitchFamily="18" charset="0"/>
              <a:cs typeface="Latha" panose="020B0604020202020204" pitchFamily="34" charset="0"/>
            </a:endParaRPr>
          </a:p>
          <a:p>
            <a:endParaRPr lang="en-US" dirty="0"/>
          </a:p>
        </p:txBody>
      </p:sp>
    </p:spTree>
    <p:extLst>
      <p:ext uri="{BB962C8B-B14F-4D97-AF65-F5344CB8AC3E}">
        <p14:creationId xmlns:p14="http://schemas.microsoft.com/office/powerpoint/2010/main" val="400757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E57E-E8C6-8740-CFC7-2EFF6CBC902B}"/>
              </a:ext>
            </a:extLst>
          </p:cNvPr>
          <p:cNvSpPr>
            <a:spLocks noGrp="1"/>
          </p:cNvSpPr>
          <p:nvPr>
            <p:ph type="title"/>
          </p:nvPr>
        </p:nvSpPr>
        <p:spPr/>
        <p:txBody>
          <a:bodyPr>
            <a:normAutofit/>
          </a:bodyPr>
          <a:lstStyle/>
          <a:p>
            <a:r>
              <a:rPr lang="en-IN" sz="3200" b="1" dirty="0">
                <a:effectLst/>
                <a:latin typeface="Arial" panose="020B0604020202020204" pitchFamily="34" charset="0"/>
                <a:ea typeface="Times New Roman" panose="02020603050405020304" pitchFamily="18" charset="0"/>
              </a:rPr>
              <a:t>Components of an IoT Flood Monitoring System</a:t>
            </a:r>
            <a:endParaRPr lang="en-US" sz="6000" dirty="0"/>
          </a:p>
        </p:txBody>
      </p:sp>
      <p:sp>
        <p:nvSpPr>
          <p:cNvPr id="3" name="Content Placeholder 2">
            <a:extLst>
              <a:ext uri="{FF2B5EF4-FFF2-40B4-BE49-F238E27FC236}">
                <a16:creationId xmlns:a16="http://schemas.microsoft.com/office/drawing/2014/main" id="{C6AA0054-5264-1C1C-65E5-8CDD88CDEE55}"/>
              </a:ext>
            </a:extLst>
          </p:cNvPr>
          <p:cNvSpPr>
            <a:spLocks noGrp="1"/>
          </p:cNvSpPr>
          <p:nvPr>
            <p:ph idx="1"/>
          </p:nvPr>
        </p:nvSpPr>
        <p:spPr/>
        <p:txBody>
          <a:bodyPr>
            <a:normAutofit fontScale="92500" lnSpcReduction="10000"/>
          </a:bodyPr>
          <a:lstStyle/>
          <a:p>
            <a:pPr marL="0" marR="0">
              <a:spcBef>
                <a:spcPts val="1800"/>
              </a:spcBef>
              <a:spcAft>
                <a:spcPts val="1800"/>
              </a:spcAft>
            </a:pPr>
            <a:r>
              <a:rPr lang="en-IN" sz="2000" dirty="0">
                <a:effectLst/>
                <a:latin typeface="Arial" panose="020B0604020202020204" pitchFamily="34" charset="0"/>
                <a:ea typeface="Times New Roman" panose="02020603050405020304" pitchFamily="18" charset="0"/>
              </a:rPr>
              <a:t>An IoT flood monitoring system typically consists of the following components:</a:t>
            </a:r>
            <a:endParaRPr lang="en-US" sz="20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750"/>
              </a:spcAft>
              <a:buSzPts val="1000"/>
              <a:buFont typeface="Symbol" panose="05050102010706020507" pitchFamily="18" charset="2"/>
              <a:buChar char=""/>
              <a:tabLst>
                <a:tab pos="457200" algn="l"/>
              </a:tabLst>
            </a:pPr>
            <a:r>
              <a:rPr lang="en-IN" sz="2000" kern="100" dirty="0">
                <a:effectLst/>
                <a:latin typeface="Arial" panose="020B0604020202020204" pitchFamily="34" charset="0"/>
                <a:ea typeface="Times New Roman" panose="02020603050405020304" pitchFamily="18" charset="0"/>
                <a:cs typeface="Latha" panose="020B0604020202020204" pitchFamily="34" charset="0"/>
              </a:rPr>
              <a:t>Sensors: These sensors collect data about the environment, such as water level, rainfall, and wind speed.</a:t>
            </a:r>
            <a:endParaRPr lang="en-US" sz="2000" kern="100" dirty="0">
              <a:effectLst/>
              <a:latin typeface="Calibri" panose="020F0502020204030204" pitchFamily="34" charset="0"/>
              <a:ea typeface="Times New Roman" panose="02020603050405020304" pitchFamily="18" charset="0"/>
              <a:cs typeface="Latha" panose="020B0604020202020204" pitchFamily="34" charset="0"/>
            </a:endParaRPr>
          </a:p>
          <a:p>
            <a:pPr marL="342900" marR="0" lvl="0" indent="-342900">
              <a:lnSpc>
                <a:spcPct val="107000"/>
              </a:lnSpc>
              <a:spcBef>
                <a:spcPts val="0"/>
              </a:spcBef>
              <a:spcAft>
                <a:spcPts val="750"/>
              </a:spcAft>
              <a:buSzPts val="1000"/>
              <a:buFont typeface="Symbol" panose="05050102010706020507" pitchFamily="18" charset="2"/>
              <a:buChar char=""/>
              <a:tabLst>
                <a:tab pos="457200" algn="l"/>
              </a:tabLst>
            </a:pPr>
            <a:r>
              <a:rPr lang="en-IN" sz="2000" kern="100" dirty="0">
                <a:effectLst/>
                <a:latin typeface="Arial" panose="020B0604020202020204" pitchFamily="34" charset="0"/>
                <a:ea typeface="Times New Roman" panose="02020603050405020304" pitchFamily="18" charset="0"/>
                <a:cs typeface="Latha" panose="020B0604020202020204" pitchFamily="34" charset="0"/>
              </a:rPr>
              <a:t>Microcontroller: This device controls the sensors and transmits the collected data to the cloud.</a:t>
            </a:r>
            <a:endParaRPr lang="en-US" sz="2000" kern="100" dirty="0">
              <a:effectLst/>
              <a:latin typeface="Calibri" panose="020F0502020204030204" pitchFamily="34" charset="0"/>
              <a:ea typeface="Times New Roman" panose="02020603050405020304" pitchFamily="18" charset="0"/>
              <a:cs typeface="Latha" panose="020B0604020202020204" pitchFamily="34" charset="0"/>
            </a:endParaRPr>
          </a:p>
          <a:p>
            <a:pPr marL="342900" marR="0" lvl="0" indent="-342900">
              <a:lnSpc>
                <a:spcPct val="107000"/>
              </a:lnSpc>
              <a:spcBef>
                <a:spcPts val="0"/>
              </a:spcBef>
              <a:spcAft>
                <a:spcPts val="750"/>
              </a:spcAft>
              <a:buSzPts val="1000"/>
              <a:buFont typeface="Symbol" panose="05050102010706020507" pitchFamily="18" charset="2"/>
              <a:buChar char=""/>
              <a:tabLst>
                <a:tab pos="457200" algn="l"/>
              </a:tabLst>
            </a:pPr>
            <a:r>
              <a:rPr lang="en-IN" sz="2000" kern="100" dirty="0">
                <a:effectLst/>
                <a:latin typeface="Arial" panose="020B0604020202020204" pitchFamily="34" charset="0"/>
                <a:ea typeface="Times New Roman" panose="02020603050405020304" pitchFamily="18" charset="0"/>
                <a:cs typeface="Latha" panose="020B0604020202020204" pitchFamily="34" charset="0"/>
              </a:rPr>
              <a:t>Cloud platform: This platform stores and </a:t>
            </a:r>
            <a:r>
              <a:rPr lang="en-IN" sz="2000" kern="100" dirty="0" err="1">
                <a:effectLst/>
                <a:latin typeface="Arial" panose="020B0604020202020204" pitchFamily="34" charset="0"/>
                <a:ea typeface="Times New Roman" panose="02020603050405020304" pitchFamily="18" charset="0"/>
                <a:cs typeface="Latha" panose="020B0604020202020204" pitchFamily="34" charset="0"/>
              </a:rPr>
              <a:t>analyzes</a:t>
            </a:r>
            <a:r>
              <a:rPr lang="en-IN" sz="2000" kern="100" dirty="0">
                <a:effectLst/>
                <a:latin typeface="Arial" panose="020B0604020202020204" pitchFamily="34" charset="0"/>
                <a:ea typeface="Times New Roman" panose="02020603050405020304" pitchFamily="18" charset="0"/>
                <a:cs typeface="Latha" panose="020B0604020202020204" pitchFamily="34" charset="0"/>
              </a:rPr>
              <a:t> the data collected from the sensors.</a:t>
            </a:r>
            <a:endParaRPr lang="en-US" sz="2000" kern="100" dirty="0">
              <a:effectLst/>
              <a:latin typeface="Calibri" panose="020F0502020204030204" pitchFamily="34" charset="0"/>
              <a:ea typeface="Times New Roman" panose="02020603050405020304" pitchFamily="18" charset="0"/>
              <a:cs typeface="Latha" panose="020B0604020202020204" pitchFamily="34" charset="0"/>
            </a:endParaRPr>
          </a:p>
          <a:p>
            <a:pPr marL="342900" marR="0" lvl="0" indent="-342900">
              <a:lnSpc>
                <a:spcPct val="107000"/>
              </a:lnSpc>
              <a:spcBef>
                <a:spcPts val="0"/>
              </a:spcBef>
              <a:spcAft>
                <a:spcPts val="750"/>
              </a:spcAft>
              <a:buSzPts val="1000"/>
              <a:buFont typeface="Symbol" panose="05050102010706020507" pitchFamily="18" charset="2"/>
              <a:buChar char=""/>
              <a:tabLst>
                <a:tab pos="457200" algn="l"/>
              </a:tabLst>
            </a:pPr>
            <a:r>
              <a:rPr lang="en-IN" sz="2000" kern="100" dirty="0">
                <a:effectLst/>
                <a:latin typeface="Arial" panose="020B0604020202020204" pitchFamily="34" charset="0"/>
                <a:ea typeface="Times New Roman" panose="02020603050405020304" pitchFamily="18" charset="0"/>
                <a:cs typeface="Latha" panose="020B0604020202020204" pitchFamily="34" charset="0"/>
              </a:rPr>
              <a:t>Alert system: This system sends alerts to people in affected areas when a flood is detected.</a:t>
            </a:r>
            <a:endParaRPr lang="en-US" sz="2000" kern="100" dirty="0">
              <a:effectLst/>
              <a:latin typeface="Calibri" panose="020F0502020204030204" pitchFamily="34" charset="0"/>
              <a:ea typeface="Times New Roman" panose="02020603050405020304" pitchFamily="18" charset="0"/>
              <a:cs typeface="Latha" panose="020B0604020202020204" pitchFamily="34" charset="0"/>
            </a:endParaRPr>
          </a:p>
          <a:p>
            <a:endParaRPr lang="en-US" dirty="0"/>
          </a:p>
        </p:txBody>
      </p:sp>
    </p:spTree>
    <p:extLst>
      <p:ext uri="{BB962C8B-B14F-4D97-AF65-F5344CB8AC3E}">
        <p14:creationId xmlns:p14="http://schemas.microsoft.com/office/powerpoint/2010/main" val="2226140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B9EDD-F3AF-DBD2-488F-F16C64B4CB43}"/>
              </a:ext>
            </a:extLst>
          </p:cNvPr>
          <p:cNvSpPr>
            <a:spLocks noGrp="1"/>
          </p:cNvSpPr>
          <p:nvPr>
            <p:ph type="title"/>
          </p:nvPr>
        </p:nvSpPr>
        <p:spPr/>
        <p:txBody>
          <a:bodyPr>
            <a:normAutofit/>
          </a:bodyPr>
          <a:lstStyle/>
          <a:p>
            <a:pPr algn="l"/>
            <a:r>
              <a:rPr lang="en-IN" sz="3200" b="1" dirty="0">
                <a:effectLst/>
                <a:latin typeface="Arial" panose="020B0604020202020204" pitchFamily="34" charset="0"/>
                <a:ea typeface="Times New Roman" panose="02020603050405020304" pitchFamily="18" charset="0"/>
              </a:rPr>
              <a:t>Conclusion</a:t>
            </a:r>
            <a:endParaRPr lang="en-US" sz="6000" dirty="0"/>
          </a:p>
        </p:txBody>
      </p:sp>
      <p:sp>
        <p:nvSpPr>
          <p:cNvPr id="3" name="Content Placeholder 2">
            <a:extLst>
              <a:ext uri="{FF2B5EF4-FFF2-40B4-BE49-F238E27FC236}">
                <a16:creationId xmlns:a16="http://schemas.microsoft.com/office/drawing/2014/main" id="{61619E9F-CA8C-245A-8CDC-1289F815BA4B}"/>
              </a:ext>
            </a:extLst>
          </p:cNvPr>
          <p:cNvSpPr>
            <a:spLocks noGrp="1"/>
          </p:cNvSpPr>
          <p:nvPr>
            <p:ph idx="1"/>
          </p:nvPr>
        </p:nvSpPr>
        <p:spPr/>
        <p:txBody>
          <a:bodyPr/>
          <a:lstStyle/>
          <a:p>
            <a:pPr marL="0" indent="0">
              <a:buNone/>
            </a:pPr>
            <a:r>
              <a:rPr lang="en-IN" dirty="0">
                <a:effectLst/>
                <a:latin typeface="Arial" panose="020B0604020202020204" pitchFamily="34" charset="0"/>
                <a:ea typeface="Times New Roman" panose="02020603050405020304" pitchFamily="18" charset="0"/>
              </a:rPr>
              <a:t>IoT-based flood monitoring systems are a valuable tool for reducing the damage caused by floods. They can provide early warning, improve flood management, and reduce damage.</a:t>
            </a:r>
            <a:endParaRPr lang="en-US"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9754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13</TotalTime>
  <Words>393</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Bookman Old Style</vt:lpstr>
      <vt:lpstr>Calibri</vt:lpstr>
      <vt:lpstr>Castellar</vt:lpstr>
      <vt:lpstr>Corbel</vt:lpstr>
      <vt:lpstr>Symbol</vt:lpstr>
      <vt:lpstr>Times New Roman</vt:lpstr>
      <vt:lpstr>Parallax</vt:lpstr>
      <vt:lpstr>Flood Monitoring System Using IoT </vt:lpstr>
      <vt:lpstr>Introduction</vt:lpstr>
      <vt:lpstr>How it works </vt:lpstr>
      <vt:lpstr>How an IoT Flood Monitoring System Works</vt:lpstr>
      <vt:lpstr>Benefits</vt:lpstr>
      <vt:lpstr>Components of an IoT Flood Monitoring System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Monitoring System Using IoT</dc:title>
  <dc:creator>Mariyappan R</dc:creator>
  <cp:lastModifiedBy>Rajaram T</cp:lastModifiedBy>
  <cp:revision>4</cp:revision>
  <dcterms:created xsi:type="dcterms:W3CDTF">2023-10-04T08:46:24Z</dcterms:created>
  <dcterms:modified xsi:type="dcterms:W3CDTF">2023-10-04T09:36:55Z</dcterms:modified>
</cp:coreProperties>
</file>