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303" r:id="rId4"/>
    <p:sldId id="304" r:id="rId5"/>
    <p:sldId id="305" r:id="rId6"/>
    <p:sldId id="261" r:id="rId7"/>
    <p:sldId id="291" r:id="rId8"/>
    <p:sldId id="292" r:id="rId9"/>
    <p:sldId id="293" r:id="rId10"/>
    <p:sldId id="266" r:id="rId11"/>
    <p:sldId id="310" r:id="rId12"/>
    <p:sldId id="311" r:id="rId13"/>
    <p:sldId id="312" r:id="rId14"/>
    <p:sldId id="313" r:id="rId15"/>
    <p:sldId id="262" r:id="rId16"/>
    <p:sldId id="263" r:id="rId17"/>
    <p:sldId id="264" r:id="rId18"/>
    <p:sldId id="265" r:id="rId19"/>
    <p:sldId id="314" r:id="rId20"/>
    <p:sldId id="307" r:id="rId21"/>
    <p:sldId id="316" r:id="rId22"/>
    <p:sldId id="317" r:id="rId23"/>
    <p:sldId id="306" r:id="rId24"/>
    <p:sldId id="315" r:id="rId25"/>
    <p:sldId id="287" r:id="rId26"/>
    <p:sldId id="301"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28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5F8D56-641B-414A-A4C3-8072A0B24549}" type="datetimeFigureOut">
              <a:rPr lang="en-IN" smtClean="0"/>
              <a:t>17-04-2025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BA67F93-CA6A-44B4-A706-6F3F1F177B9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76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F8D56-641B-414A-A4C3-8072A0B24549}"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67F93-CA6A-44B4-A706-6F3F1F177B9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43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F8D56-641B-414A-A4C3-8072A0B24549}"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67F93-CA6A-44B4-A706-6F3F1F177B9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042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F8D56-641B-414A-A4C3-8072A0B24549}"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67F93-CA6A-44B4-A706-6F3F1F177B9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812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F8D56-641B-414A-A4C3-8072A0B24549}"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A67F93-CA6A-44B4-A706-6F3F1F177B9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01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F8D56-641B-414A-A4C3-8072A0B24549}"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A67F93-CA6A-44B4-A706-6F3F1F177B9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90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F8D56-641B-414A-A4C3-8072A0B24549}"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A67F93-CA6A-44B4-A706-6F3F1F177B9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26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F8D56-641B-414A-A4C3-8072A0B24549}"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A67F93-CA6A-44B4-A706-6F3F1F177B9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728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F8D56-641B-414A-A4C3-8072A0B24549}" type="datetimeFigureOut">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A67F93-CA6A-44B4-A706-6F3F1F177B9E}" type="slidenum">
              <a:rPr lang="en-IN" smtClean="0"/>
              <a:t>‹#›</a:t>
            </a:fld>
            <a:endParaRPr lang="en-IN"/>
          </a:p>
        </p:txBody>
      </p:sp>
    </p:spTree>
    <p:extLst>
      <p:ext uri="{BB962C8B-B14F-4D97-AF65-F5344CB8AC3E}">
        <p14:creationId xmlns:p14="http://schemas.microsoft.com/office/powerpoint/2010/main" val="77664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F8D56-641B-414A-A4C3-8072A0B24549}"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A67F93-CA6A-44B4-A706-6F3F1F177B9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41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5F8D56-641B-414A-A4C3-8072A0B24549}" type="datetimeFigureOut">
              <a:rPr lang="en-IN" smtClean="0"/>
              <a:t>17-04-2025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BA67F93-CA6A-44B4-A706-6F3F1F177B9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42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5F8D56-641B-414A-A4C3-8072A0B24549}" type="datetimeFigureOut">
              <a:rPr lang="en-IN" smtClean="0"/>
              <a:t>17-04-2025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A67F93-CA6A-44B4-A706-6F3F1F177B9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253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A630-FD4F-84F3-62DB-4C03EDABBB2D}"/>
              </a:ext>
            </a:extLst>
          </p:cNvPr>
          <p:cNvSpPr>
            <a:spLocks noGrp="1"/>
          </p:cNvSpPr>
          <p:nvPr>
            <p:ph type="ctrTitle"/>
          </p:nvPr>
        </p:nvSpPr>
        <p:spPr>
          <a:xfrm>
            <a:off x="2417779" y="1512276"/>
            <a:ext cx="8637073" cy="1817077"/>
          </a:xfrm>
        </p:spPr>
        <p:txBody>
          <a:bodyPr>
            <a:normAutofit/>
          </a:bodyPr>
          <a:lstStyle/>
          <a:p>
            <a:r>
              <a:rPr lang="en-IN" sz="3600" dirty="0" err="1">
                <a:latin typeface="Times New Roman" panose="02020603050405020304" pitchFamily="18" charset="0"/>
                <a:cs typeface="Times New Roman" panose="02020603050405020304" pitchFamily="18" charset="0"/>
              </a:rPr>
              <a:t>SecureUrl</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Phishing website detection application</a:t>
            </a:r>
            <a:br>
              <a:rPr lang="en-IN" sz="2000" dirty="0">
                <a:latin typeface="Algerian" panose="04020705040A02060702" pitchFamily="82" charset="0"/>
              </a:rPr>
            </a:br>
            <a:r>
              <a:rPr lang="en-IN" sz="3600" dirty="0">
                <a:latin typeface="Algerian" panose="04020705040A02060702" pitchFamily="82" charset="0"/>
              </a:rPr>
              <a:t>       </a:t>
            </a:r>
          </a:p>
        </p:txBody>
      </p:sp>
      <p:sp>
        <p:nvSpPr>
          <p:cNvPr id="3" name="Subtitle 2">
            <a:extLst>
              <a:ext uri="{FF2B5EF4-FFF2-40B4-BE49-F238E27FC236}">
                <a16:creationId xmlns:a16="http://schemas.microsoft.com/office/drawing/2014/main" id="{7478AF29-CDBA-AA36-6F9F-17FB4F570402}"/>
              </a:ext>
            </a:extLst>
          </p:cNvPr>
          <p:cNvSpPr>
            <a:spLocks noGrp="1"/>
          </p:cNvSpPr>
          <p:nvPr>
            <p:ph type="subTitle" idx="1"/>
          </p:nvPr>
        </p:nvSpPr>
        <p:spPr>
          <a:xfrm>
            <a:off x="2074985" y="3531204"/>
            <a:ext cx="8979867" cy="977621"/>
          </a:xfrm>
        </p:spPr>
        <p:txBody>
          <a:bodyPr>
            <a:normAutofit fontScale="92500"/>
          </a:bodyPr>
          <a:lstStyle/>
          <a:p>
            <a:r>
              <a:rPr lang="en-IN" dirty="0"/>
              <a:t>                                                                            - GAYATHRI </a:t>
            </a:r>
            <a:r>
              <a:rPr lang="en-IN" dirty="0" err="1"/>
              <a:t>bELIDE</a:t>
            </a:r>
            <a:r>
              <a:rPr lang="en-IN" dirty="0"/>
              <a:t>        (1602-21-733-013)</a:t>
            </a:r>
          </a:p>
          <a:p>
            <a:r>
              <a:rPr lang="en-IN" dirty="0"/>
              <a:t>                                                                            - </a:t>
            </a:r>
            <a:r>
              <a:rPr lang="en-IN" dirty="0" err="1"/>
              <a:t>Ch</a:t>
            </a:r>
            <a:r>
              <a:rPr lang="en-IN" dirty="0"/>
              <a:t> </a:t>
            </a:r>
            <a:r>
              <a:rPr lang="en-IN" dirty="0" err="1"/>
              <a:t>harish</a:t>
            </a:r>
            <a:r>
              <a:rPr lang="en-IN" dirty="0"/>
              <a:t> </a:t>
            </a:r>
            <a:r>
              <a:rPr lang="en-IN" dirty="0" err="1"/>
              <a:t>reddy</a:t>
            </a:r>
            <a:r>
              <a:rPr lang="en-IN" dirty="0"/>
              <a:t>      (1602-21-733-012)</a:t>
            </a:r>
          </a:p>
          <a:p>
            <a:endParaRPr lang="en-IN" dirty="0"/>
          </a:p>
        </p:txBody>
      </p:sp>
      <p:sp>
        <p:nvSpPr>
          <p:cNvPr id="4" name="TextBox 3">
            <a:extLst>
              <a:ext uri="{FF2B5EF4-FFF2-40B4-BE49-F238E27FC236}">
                <a16:creationId xmlns:a16="http://schemas.microsoft.com/office/drawing/2014/main" id="{E79FD58F-F654-A150-A05E-BB3DDAD547F7}"/>
              </a:ext>
            </a:extLst>
          </p:cNvPr>
          <p:cNvSpPr txBox="1"/>
          <p:nvPr/>
        </p:nvSpPr>
        <p:spPr>
          <a:xfrm>
            <a:off x="2417779" y="3696848"/>
            <a:ext cx="4310743" cy="923330"/>
          </a:xfrm>
          <a:prstGeom prst="rect">
            <a:avLst/>
          </a:prstGeom>
          <a:noFill/>
        </p:spPr>
        <p:txBody>
          <a:bodyPr wrap="square" rtlCol="0">
            <a:spAutoFit/>
          </a:bodyPr>
          <a:lstStyle/>
          <a:p>
            <a:r>
              <a:rPr lang="en-US" dirty="0"/>
              <a:t>Internal Guide: </a:t>
            </a:r>
            <a:r>
              <a:rPr lang="en-US" dirty="0" err="1"/>
              <a:t>Dr.T.Adilakshmi</a:t>
            </a:r>
            <a:endParaRPr lang="en-US" dirty="0"/>
          </a:p>
          <a:p>
            <a:endParaRPr lang="en-US" dirty="0">
              <a:latin typeface="Times New Roman" panose="02020603050405020304" pitchFamily="18" charset="0"/>
              <a:cs typeface="Times New Roman" panose="02020603050405020304" pitchFamily="18" charset="0"/>
            </a:endParaRPr>
          </a:p>
          <a:p>
            <a:r>
              <a:rPr lang="en-US" dirty="0"/>
              <a:t>Project Co </a:t>
            </a:r>
            <a:r>
              <a:rPr lang="en-US" dirty="0" err="1"/>
              <a:t>ordinator</a:t>
            </a:r>
            <a:r>
              <a:rPr lang="en-US" dirty="0"/>
              <a:t> : </a:t>
            </a:r>
            <a:r>
              <a:rPr lang="en-US" dirty="0" err="1"/>
              <a:t>T.Jalaja</a:t>
            </a:r>
            <a:r>
              <a:rPr lang="en-US" dirty="0"/>
              <a:t> </a:t>
            </a:r>
          </a:p>
        </p:txBody>
      </p:sp>
    </p:spTree>
    <p:extLst>
      <p:ext uri="{BB962C8B-B14F-4D97-AF65-F5344CB8AC3E}">
        <p14:creationId xmlns:p14="http://schemas.microsoft.com/office/powerpoint/2010/main" val="298211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DF7A-A70E-7328-1061-AE2D95D311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2B7850-9ECF-2CBC-5B38-2D44464B552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 then we assign with highest performance as the model and predict the new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with the extracted features from the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to be legitimate or Phishing.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26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5BAB-8F71-7B8B-D51E-C96B5001B0E9}"/>
              </a:ext>
            </a:extLst>
          </p:cNvPr>
          <p:cNvSpPr>
            <a:spLocks noGrp="1"/>
          </p:cNvSpPr>
          <p:nvPr>
            <p:ph type="title"/>
          </p:nvPr>
        </p:nvSpPr>
        <p:spPr/>
        <p:txBody>
          <a:bodyPr/>
          <a:lstStyle/>
          <a:p>
            <a:r>
              <a:rPr lang="en-IN" dirty="0"/>
              <a:t>Algorithms</a:t>
            </a:r>
          </a:p>
        </p:txBody>
      </p:sp>
      <p:sp>
        <p:nvSpPr>
          <p:cNvPr id="5" name="TextBox 4">
            <a:extLst>
              <a:ext uri="{FF2B5EF4-FFF2-40B4-BE49-F238E27FC236}">
                <a16:creationId xmlns:a16="http://schemas.microsoft.com/office/drawing/2014/main" id="{3E146415-2F9D-17EC-5225-1B663FFA6AF4}"/>
              </a:ext>
            </a:extLst>
          </p:cNvPr>
          <p:cNvSpPr txBox="1"/>
          <p:nvPr/>
        </p:nvSpPr>
        <p:spPr>
          <a:xfrm>
            <a:off x="1451579" y="2122838"/>
            <a:ext cx="633872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Ensemble Technique-Random Forest Classifier</a:t>
            </a:r>
          </a:p>
        </p:txBody>
      </p:sp>
      <p:sp>
        <p:nvSpPr>
          <p:cNvPr id="6" name="TextBox 5">
            <a:extLst>
              <a:ext uri="{FF2B5EF4-FFF2-40B4-BE49-F238E27FC236}">
                <a16:creationId xmlns:a16="http://schemas.microsoft.com/office/drawing/2014/main" id="{FBFC67F1-CCCD-FE37-FC3B-3403A94F0154}"/>
              </a:ext>
            </a:extLst>
          </p:cNvPr>
          <p:cNvSpPr txBox="1"/>
          <p:nvPr/>
        </p:nvSpPr>
        <p:spPr>
          <a:xfrm>
            <a:off x="1451579" y="2638594"/>
            <a:ext cx="6263253" cy="2862322"/>
          </a:xfrm>
          <a:prstGeom prst="rect">
            <a:avLst/>
          </a:prstGeom>
          <a:noFill/>
        </p:spPr>
        <p:txBody>
          <a:bodyPr wrap="none" rtlCol="0">
            <a:spAutoFit/>
          </a:bodyPr>
          <a:lstStyle/>
          <a:p>
            <a:pPr marL="0" indent="0">
              <a:buNone/>
            </a:pPr>
            <a:r>
              <a:rPr lang="en-IN" b="0" dirty="0">
                <a:effectLst/>
                <a:latin typeface="Times New Roman" panose="02020603050405020304" pitchFamily="18" charset="0"/>
                <a:cs typeface="Times New Roman" panose="02020603050405020304" pitchFamily="18" charset="0"/>
              </a:rPr>
              <a:t>from </a:t>
            </a:r>
            <a:r>
              <a:rPr lang="en-IN" b="0" dirty="0" err="1">
                <a:effectLst/>
                <a:latin typeface="Times New Roman" panose="02020603050405020304" pitchFamily="18" charset="0"/>
                <a:cs typeface="Times New Roman" panose="02020603050405020304" pitchFamily="18" charset="0"/>
              </a:rPr>
              <a:t>sklearn.ensemble</a:t>
            </a:r>
            <a:r>
              <a:rPr lang="en-IN" b="0" dirty="0">
                <a:effectLst/>
                <a:latin typeface="Times New Roman" panose="02020603050405020304" pitchFamily="18" charset="0"/>
                <a:cs typeface="Times New Roman" panose="02020603050405020304" pitchFamily="18" charset="0"/>
              </a:rPr>
              <a:t> import </a:t>
            </a:r>
            <a:r>
              <a:rPr lang="en-IN" b="0" dirty="0" err="1">
                <a:effectLst/>
                <a:latin typeface="Times New Roman" panose="02020603050405020304" pitchFamily="18" charset="0"/>
                <a:cs typeface="Times New Roman" panose="02020603050405020304" pitchFamily="18" charset="0"/>
              </a:rPr>
              <a:t>RandomForestClassifier</a:t>
            </a:r>
            <a:endParaRPr lang="en-IN" b="0" dirty="0">
              <a:effectLst/>
              <a:latin typeface="Times New Roman" panose="02020603050405020304" pitchFamily="18" charset="0"/>
              <a:cs typeface="Times New Roman" panose="02020603050405020304" pitchFamily="18" charset="0"/>
            </a:endParaRPr>
          </a:p>
          <a:p>
            <a:pPr marL="0" indent="0">
              <a:buNone/>
            </a:pPr>
            <a:r>
              <a:rPr lang="en-IN" b="0" dirty="0">
                <a:effectLst/>
                <a:latin typeface="Times New Roman" panose="02020603050405020304" pitchFamily="18" charset="0"/>
                <a:cs typeface="Times New Roman" panose="02020603050405020304" pitchFamily="18" charset="0"/>
              </a:rPr>
              <a:t>forest = </a:t>
            </a:r>
            <a:r>
              <a:rPr lang="en-IN" b="0" dirty="0" err="1">
                <a:effectLst/>
                <a:latin typeface="Times New Roman" panose="02020603050405020304" pitchFamily="18" charset="0"/>
                <a:cs typeface="Times New Roman" panose="02020603050405020304" pitchFamily="18" charset="0"/>
              </a:rPr>
              <a:t>RandomForestClassifier</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n_estimators</a:t>
            </a:r>
            <a:r>
              <a:rPr lang="en-IN" b="0" dirty="0">
                <a:effectLst/>
                <a:latin typeface="Times New Roman" panose="02020603050405020304" pitchFamily="18" charset="0"/>
                <a:cs typeface="Times New Roman" panose="02020603050405020304" pitchFamily="18" charset="0"/>
              </a:rPr>
              <a:t>=10)</a:t>
            </a:r>
          </a:p>
          <a:p>
            <a:pPr marL="0" indent="0">
              <a:buNone/>
            </a:pPr>
            <a:r>
              <a:rPr lang="en-IN" b="0" dirty="0" err="1">
                <a:effectLst/>
                <a:latin typeface="Times New Roman" panose="02020603050405020304" pitchFamily="18" charset="0"/>
                <a:cs typeface="Times New Roman" panose="02020603050405020304" pitchFamily="18" charset="0"/>
              </a:rPr>
              <a:t>forest.fit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X_train,y_train</a:t>
            </a:r>
            <a:r>
              <a:rPr lang="en-IN" b="0" dirty="0">
                <a:effectLst/>
                <a:latin typeface="Times New Roman" panose="02020603050405020304" pitchFamily="18" charset="0"/>
                <a:cs typeface="Times New Roman" panose="02020603050405020304" pitchFamily="18" charset="0"/>
              </a:rPr>
              <a:t>)</a:t>
            </a:r>
          </a:p>
          <a:p>
            <a:pPr marL="0" indent="0">
              <a:buNone/>
            </a:pPr>
            <a:r>
              <a:rPr lang="en-IN" b="0" dirty="0" err="1">
                <a:effectLst/>
                <a:latin typeface="Times New Roman" panose="02020603050405020304" pitchFamily="18" charset="0"/>
                <a:cs typeface="Times New Roman" panose="02020603050405020304" pitchFamily="18" charset="0"/>
              </a:rPr>
              <a:t>y_train_forest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forest.predict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X_train</a:t>
            </a:r>
            <a:r>
              <a:rPr lang="en-IN" b="0" dirty="0">
                <a:effectLst/>
                <a:latin typeface="Times New Roman" panose="02020603050405020304" pitchFamily="18" charset="0"/>
                <a:cs typeface="Times New Roman" panose="02020603050405020304" pitchFamily="18" charset="0"/>
              </a:rPr>
              <a:t>)</a:t>
            </a:r>
          </a:p>
          <a:p>
            <a:pPr marL="0" indent="0">
              <a:buNone/>
            </a:pPr>
            <a:r>
              <a:rPr lang="en-IN" b="0" dirty="0" err="1">
                <a:effectLst/>
                <a:latin typeface="Times New Roman" panose="02020603050405020304" pitchFamily="18" charset="0"/>
                <a:cs typeface="Times New Roman" panose="02020603050405020304" pitchFamily="18" charset="0"/>
              </a:rPr>
              <a:t>y_test_forest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forest.predict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X_test</a:t>
            </a:r>
            <a:r>
              <a:rPr lang="en-IN" b="0" dirty="0">
                <a:effectLst/>
                <a:latin typeface="Times New Roman" panose="02020603050405020304" pitchFamily="18" charset="0"/>
                <a:cs typeface="Times New Roman" panose="02020603050405020304" pitchFamily="18" charset="0"/>
              </a:rPr>
              <a:t>)</a:t>
            </a:r>
          </a:p>
          <a:p>
            <a:pPr marL="0" indent="0">
              <a:buNone/>
            </a:pPr>
            <a:r>
              <a:rPr lang="en-IN" b="0" dirty="0" err="1">
                <a:effectLst/>
                <a:latin typeface="Times New Roman" panose="02020603050405020304" pitchFamily="18" charset="0"/>
                <a:cs typeface="Times New Roman" panose="02020603050405020304" pitchFamily="18" charset="0"/>
              </a:rPr>
              <a:t>acc_train_forest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metrics.accuracy_score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y_train,y_train_forest</a:t>
            </a:r>
            <a:r>
              <a:rPr lang="en-IN" b="0" dirty="0">
                <a:effectLst/>
                <a:latin typeface="Times New Roman" panose="02020603050405020304" pitchFamily="18" charset="0"/>
                <a:cs typeface="Times New Roman" panose="02020603050405020304" pitchFamily="18" charset="0"/>
              </a:rPr>
              <a:t>)</a:t>
            </a:r>
          </a:p>
          <a:p>
            <a:pPr marL="0" indent="0">
              <a:buNone/>
            </a:pPr>
            <a:r>
              <a:rPr lang="en-IN" b="0" dirty="0" err="1">
                <a:effectLst/>
                <a:latin typeface="Times New Roman" panose="02020603050405020304" pitchFamily="18" charset="0"/>
                <a:cs typeface="Times New Roman" panose="02020603050405020304" pitchFamily="18" charset="0"/>
              </a:rPr>
              <a:t>acc_test_forest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metrics.accuracy_score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y_test,y_test_forest</a:t>
            </a:r>
            <a:r>
              <a:rPr lang="en-IN" b="0" dirty="0">
                <a:effectLst/>
                <a:latin typeface="Times New Roman" panose="02020603050405020304" pitchFamily="18" charset="0"/>
                <a:cs typeface="Times New Roman" panose="02020603050405020304" pitchFamily="18" charset="0"/>
              </a:rPr>
              <a:t>)</a:t>
            </a:r>
          </a:p>
          <a:p>
            <a:pPr marL="0" indent="0">
              <a:buNone/>
            </a:pPr>
            <a:r>
              <a:rPr lang="en-US" b="0" dirty="0" err="1">
                <a:effectLst/>
                <a:latin typeface="Times New Roman" panose="02020603050405020304" pitchFamily="18" charset="0"/>
                <a:cs typeface="Times New Roman" panose="02020603050405020304" pitchFamily="18" charset="0"/>
              </a:rPr>
              <a:t>storeResults</a:t>
            </a:r>
            <a:r>
              <a:rPr lang="en-US" b="0" dirty="0">
                <a:effectLst/>
                <a:latin typeface="Times New Roman" panose="02020603050405020304" pitchFamily="18" charset="0"/>
                <a:cs typeface="Times New Roman" panose="02020603050405020304" pitchFamily="18" charset="0"/>
              </a:rPr>
              <a:t>('RandomForest',acc_test_forest,f1_score_test_forest,</a:t>
            </a:r>
          </a:p>
          <a:p>
            <a:pPr marL="0" indent="0">
              <a:buNone/>
            </a:pP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recall_score_train_forest,precision_score_train_forest</a:t>
            </a:r>
            <a:r>
              <a:rPr lang="en-US" b="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7311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5C2-7822-532D-9E89-24ADA81DA18A}"/>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89489421-677B-FAFF-399C-05B7B4262FA4}"/>
              </a:ext>
            </a:extLst>
          </p:cNvPr>
          <p:cNvSpPr>
            <a:spLocks noGrp="1"/>
          </p:cNvSpPr>
          <p:nvPr>
            <p:ph idx="1"/>
          </p:nvPr>
        </p:nvSpPr>
        <p:spPr>
          <a:xfrm>
            <a:off x="1451579" y="2480733"/>
            <a:ext cx="9603275" cy="2985612"/>
          </a:xfrm>
        </p:spPr>
        <p:txBody>
          <a:bodyPr>
            <a:normAutofit fontScale="25000" lnSpcReduction="20000"/>
          </a:bodyPr>
          <a:lstStyle/>
          <a:p>
            <a:pPr marL="0" indent="0">
              <a:lnSpc>
                <a:spcPts val="1425"/>
              </a:lnSpc>
              <a:buNone/>
            </a:pPr>
            <a:r>
              <a:rPr lang="en-IN" sz="7200" b="0" dirty="0">
                <a:effectLst/>
                <a:latin typeface="Times New Roman" panose="02020603050405020304" pitchFamily="18" charset="0"/>
                <a:cs typeface="Times New Roman" panose="02020603050405020304" pitchFamily="18" charset="0"/>
              </a:rPr>
              <a:t>from </a:t>
            </a:r>
            <a:r>
              <a:rPr lang="en-IN" sz="7200" b="0" dirty="0" err="1">
                <a:effectLst/>
                <a:latin typeface="Times New Roman" panose="02020603050405020304" pitchFamily="18" charset="0"/>
                <a:cs typeface="Times New Roman" panose="02020603050405020304" pitchFamily="18" charset="0"/>
              </a:rPr>
              <a:t>xgboost</a:t>
            </a:r>
            <a:r>
              <a:rPr lang="en-IN" sz="7200" b="0" dirty="0">
                <a:effectLst/>
                <a:latin typeface="Times New Roman" panose="02020603050405020304" pitchFamily="18" charset="0"/>
                <a:cs typeface="Times New Roman" panose="02020603050405020304" pitchFamily="18" charset="0"/>
              </a:rPr>
              <a:t> import </a:t>
            </a:r>
            <a:r>
              <a:rPr lang="en-IN" sz="7200" b="0" dirty="0" err="1">
                <a:effectLst/>
                <a:latin typeface="Times New Roman" panose="02020603050405020304" pitchFamily="18" charset="0"/>
                <a:cs typeface="Times New Roman" panose="02020603050405020304" pitchFamily="18" charset="0"/>
              </a:rPr>
              <a:t>XGBClassifierxgb</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XGBClassifier</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y_train_xgbcopy</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np.where</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y_train</a:t>
            </a:r>
            <a:r>
              <a:rPr lang="en-IN" sz="7200" b="0" dirty="0">
                <a:effectLst/>
                <a:latin typeface="Times New Roman" panose="02020603050405020304" pitchFamily="18" charset="0"/>
                <a:cs typeface="Times New Roman" panose="02020603050405020304" pitchFamily="18" charset="0"/>
              </a:rPr>
              <a:t> == -1, 0, </a:t>
            </a:r>
            <a:r>
              <a:rPr lang="en-IN" sz="7200" b="0" dirty="0" err="1">
                <a:effectLst/>
                <a:latin typeface="Times New Roman" panose="02020603050405020304" pitchFamily="18" charset="0"/>
                <a:cs typeface="Times New Roman" panose="02020603050405020304" pitchFamily="18" charset="0"/>
              </a:rPr>
              <a:t>y_train.copy</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y_test_xgbcopy</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np.where</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y_test</a:t>
            </a:r>
            <a:r>
              <a:rPr lang="en-IN" sz="7200" b="0" dirty="0">
                <a:effectLst/>
                <a:latin typeface="Times New Roman" panose="02020603050405020304" pitchFamily="18" charset="0"/>
                <a:cs typeface="Times New Roman" panose="02020603050405020304" pitchFamily="18" charset="0"/>
              </a:rPr>
              <a:t> == -1, 0, </a:t>
            </a:r>
            <a:r>
              <a:rPr lang="en-IN" sz="7200" b="0" dirty="0" err="1">
                <a:effectLst/>
                <a:latin typeface="Times New Roman" panose="02020603050405020304" pitchFamily="18" charset="0"/>
                <a:cs typeface="Times New Roman" panose="02020603050405020304" pitchFamily="18" charset="0"/>
              </a:rPr>
              <a:t>y_test.copy</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xgb.fit</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X_train,y_train_xgbcopy</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y_train_xgb</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xgb.predict</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X_train</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y_test_xgb</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xgb.predict</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X_test</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acc_train_xgb</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metrics.accuracy_score</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y_train_xgbcopy,y_train_xgb</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acc_test_xgb</a:t>
            </a:r>
            <a:r>
              <a:rPr lang="en-IN" sz="7200" b="0" dirty="0">
                <a:effectLst/>
                <a:latin typeface="Times New Roman" panose="02020603050405020304" pitchFamily="18" charset="0"/>
                <a:cs typeface="Times New Roman" panose="02020603050405020304" pitchFamily="18" charset="0"/>
              </a:rPr>
              <a:t> = </a:t>
            </a:r>
            <a:r>
              <a:rPr lang="en-IN" sz="7200" b="0" dirty="0" err="1">
                <a:effectLst/>
                <a:latin typeface="Times New Roman" panose="02020603050405020304" pitchFamily="18" charset="0"/>
                <a:cs typeface="Times New Roman" panose="02020603050405020304" pitchFamily="18" charset="0"/>
              </a:rPr>
              <a:t>metrics.accuracy_score</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y_test_xgbcopy,y_test_xgb</a:t>
            </a:r>
            <a:r>
              <a:rPr lang="en-IN" sz="7200" b="0" dirty="0">
                <a:effectLst/>
                <a:latin typeface="Times New Roman" panose="02020603050405020304" pitchFamily="18" charset="0"/>
                <a:cs typeface="Times New Roman" panose="02020603050405020304" pitchFamily="18" charset="0"/>
              </a:rPr>
              <a:t>)</a:t>
            </a:r>
          </a:p>
          <a:p>
            <a:pPr marL="0" indent="0">
              <a:lnSpc>
                <a:spcPts val="1425"/>
              </a:lnSpc>
              <a:buNone/>
            </a:pPr>
            <a:r>
              <a:rPr lang="en-IN" sz="7200" b="0" dirty="0" err="1">
                <a:effectLst/>
                <a:latin typeface="Times New Roman" panose="02020603050405020304" pitchFamily="18" charset="0"/>
                <a:cs typeface="Times New Roman" panose="02020603050405020304" pitchFamily="18" charset="0"/>
              </a:rPr>
              <a:t>storeResults</a:t>
            </a:r>
            <a:r>
              <a:rPr lang="en-IN" sz="7200" b="0" dirty="0">
                <a:effectLst/>
                <a:latin typeface="Times New Roman" panose="02020603050405020304" pitchFamily="18" charset="0"/>
                <a:cs typeface="Times New Roman" panose="02020603050405020304" pitchFamily="18" charset="0"/>
              </a:rPr>
              <a:t>('</a:t>
            </a:r>
            <a:r>
              <a:rPr lang="en-IN" sz="7200" b="0" dirty="0" err="1">
                <a:effectLst/>
                <a:latin typeface="Times New Roman" panose="02020603050405020304" pitchFamily="18" charset="0"/>
                <a:cs typeface="Times New Roman" panose="02020603050405020304" pitchFamily="18" charset="0"/>
              </a:rPr>
              <a:t>XGBoost</a:t>
            </a:r>
            <a:r>
              <a:rPr lang="en-IN" sz="7200" b="0" dirty="0">
                <a:effectLst/>
                <a:latin typeface="Times New Roman" panose="02020603050405020304" pitchFamily="18" charset="0"/>
                <a:cs typeface="Times New Roman" panose="02020603050405020304" pitchFamily="18" charset="0"/>
              </a:rPr>
              <a:t> Classifier',acc_test_xgb,f1_score_test_xgb,</a:t>
            </a:r>
          </a:p>
          <a:p>
            <a:pPr marL="0" indent="0">
              <a:lnSpc>
                <a:spcPts val="1425"/>
              </a:lnSpc>
              <a:buNone/>
            </a:pPr>
            <a:r>
              <a:rPr lang="en-IN" sz="7200" b="0" dirty="0">
                <a:effectLst/>
                <a:latin typeface="Times New Roman" panose="02020603050405020304" pitchFamily="18" charset="0"/>
                <a:cs typeface="Times New Roman" panose="02020603050405020304" pitchFamily="18" charset="0"/>
              </a:rPr>
              <a:t>             </a:t>
            </a:r>
            <a:r>
              <a:rPr lang="en-IN" sz="7200" b="0" dirty="0" err="1">
                <a:effectLst/>
                <a:latin typeface="Times New Roman" panose="02020603050405020304" pitchFamily="18" charset="0"/>
                <a:cs typeface="Times New Roman" panose="02020603050405020304" pitchFamily="18" charset="0"/>
              </a:rPr>
              <a:t>recall_score_train_xgb,precision_score_train_xgb</a:t>
            </a:r>
            <a:r>
              <a:rPr lang="en-IN" sz="7200" b="0" dirty="0">
                <a:effectLst/>
                <a:latin typeface="Times New Roman" panose="02020603050405020304" pitchFamily="18" charset="0"/>
                <a:cs typeface="Times New Roman" panose="02020603050405020304" pitchFamily="18" charset="0"/>
              </a:rPr>
              <a:t>)</a:t>
            </a:r>
          </a:p>
          <a:p>
            <a:endParaRPr lang="en-IN" dirty="0"/>
          </a:p>
        </p:txBody>
      </p:sp>
      <p:sp>
        <p:nvSpPr>
          <p:cNvPr id="4" name="TextBox 3">
            <a:extLst>
              <a:ext uri="{FF2B5EF4-FFF2-40B4-BE49-F238E27FC236}">
                <a16:creationId xmlns:a16="http://schemas.microsoft.com/office/drawing/2014/main" id="{D76C1DD5-153B-0506-5720-801222C9EAB5}"/>
              </a:ext>
            </a:extLst>
          </p:cNvPr>
          <p:cNvSpPr txBox="1"/>
          <p:nvPr/>
        </p:nvSpPr>
        <p:spPr>
          <a:xfrm>
            <a:off x="1451578" y="1982577"/>
            <a:ext cx="464442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Ensemble </a:t>
            </a:r>
            <a:r>
              <a:rPr lang="en-IN" sz="2400" dirty="0" err="1">
                <a:latin typeface="Times New Roman" panose="02020603050405020304" pitchFamily="18" charset="0"/>
                <a:cs typeface="Times New Roman" panose="02020603050405020304" pitchFamily="18" charset="0"/>
              </a:rPr>
              <a:t>Technqiue-XGBoost</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7020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35A2-F46B-782F-7985-C26F5D81DDAB}"/>
              </a:ext>
            </a:extLst>
          </p:cNvPr>
          <p:cNvSpPr>
            <a:spLocks noGrp="1"/>
          </p:cNvSpPr>
          <p:nvPr>
            <p:ph type="title"/>
          </p:nvPr>
        </p:nvSpPr>
        <p:spPr/>
        <p:txBody>
          <a:bodyPr>
            <a:normAutofit/>
          </a:bodyPr>
          <a:lstStyle/>
          <a:p>
            <a:r>
              <a:rPr lang="en-IN" dirty="0"/>
              <a:t>algorithms</a:t>
            </a:r>
          </a:p>
        </p:txBody>
      </p:sp>
      <p:sp>
        <p:nvSpPr>
          <p:cNvPr id="3" name="Content Placeholder 2">
            <a:extLst>
              <a:ext uri="{FF2B5EF4-FFF2-40B4-BE49-F238E27FC236}">
                <a16:creationId xmlns:a16="http://schemas.microsoft.com/office/drawing/2014/main" id="{CFFF7E0D-EFEB-7264-5764-923F2A00F8DA}"/>
              </a:ext>
            </a:extLst>
          </p:cNvPr>
          <p:cNvSpPr>
            <a:spLocks noGrp="1"/>
          </p:cNvSpPr>
          <p:nvPr>
            <p:ph idx="1"/>
          </p:nvPr>
        </p:nvSpPr>
        <p:spPr>
          <a:xfrm>
            <a:off x="1451579" y="2250974"/>
            <a:ext cx="9603275" cy="2657105"/>
          </a:xfrm>
        </p:spPr>
        <p:txBody>
          <a:bodyPr>
            <a:noAutofit/>
          </a:bodyPr>
          <a:lstStyle/>
          <a:p>
            <a:pPr marL="0" indent="0">
              <a:lnSpc>
                <a:spcPct val="100000"/>
              </a:lnSpc>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sklearn.neighbors</a:t>
            </a:r>
            <a:r>
              <a:rPr lang="en-IN" sz="1800" dirty="0">
                <a:latin typeface="Times New Roman" panose="02020603050405020304" pitchFamily="18" charset="0"/>
                <a:cs typeface="Times New Roman" panose="02020603050405020304" pitchFamily="18" charset="0"/>
              </a:rPr>
              <a:t> import </a:t>
            </a:r>
            <a:r>
              <a:rPr lang="en-IN" sz="1800" dirty="0" err="1">
                <a:latin typeface="Times New Roman" panose="02020603050405020304" pitchFamily="18" charset="0"/>
                <a:cs typeface="Times New Roman" panose="02020603050405020304" pitchFamily="18" charset="0"/>
              </a:rPr>
              <a:t>KNeighborsClassifier</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err="1">
                <a:latin typeface="Times New Roman" panose="02020603050405020304" pitchFamily="18" charset="0"/>
                <a:cs typeface="Times New Roman" panose="02020603050405020304" pitchFamily="18" charset="0"/>
              </a:rPr>
              <a:t>knn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KNeighborsClassifier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n_neighbors</a:t>
            </a:r>
            <a:r>
              <a:rPr lang="en-IN" sz="1800" dirty="0">
                <a:latin typeface="Times New Roman" panose="02020603050405020304" pitchFamily="18" charset="0"/>
                <a:cs typeface="Times New Roman" panose="02020603050405020304" pitchFamily="18" charset="0"/>
              </a:rPr>
              <a:t>=1)</a:t>
            </a:r>
          </a:p>
          <a:p>
            <a:pPr marL="0" indent="0">
              <a:lnSpc>
                <a:spcPct val="100000"/>
              </a:lnSpc>
              <a:buNone/>
            </a:pPr>
            <a:r>
              <a:rPr lang="en-IN" sz="1800" dirty="0" err="1">
                <a:latin typeface="Times New Roman" panose="02020603050405020304" pitchFamily="18" charset="0"/>
                <a:cs typeface="Times New Roman" panose="02020603050405020304" pitchFamily="18" charset="0"/>
              </a:rPr>
              <a:t>knn.fit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X_train,y_train</a:t>
            </a:r>
            <a:r>
              <a:rPr lang="en-IN" sz="1800" dirty="0">
                <a:latin typeface="Times New Roman" panose="02020603050405020304" pitchFamily="18" charset="0"/>
                <a:cs typeface="Times New Roman" panose="02020603050405020304" pitchFamily="18" charset="0"/>
              </a:rPr>
              <a:t>)</a:t>
            </a:r>
          </a:p>
          <a:p>
            <a:pPr marL="0" indent="0">
              <a:lnSpc>
                <a:spcPct val="100000"/>
              </a:lnSpc>
              <a:buNone/>
            </a:pPr>
            <a:r>
              <a:rPr lang="en-IN" sz="1800" dirty="0" err="1">
                <a:latin typeface="Times New Roman" panose="02020603050405020304" pitchFamily="18" charset="0"/>
                <a:cs typeface="Times New Roman" panose="02020603050405020304" pitchFamily="18" charset="0"/>
              </a:rPr>
              <a:t>y_train_knn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knn.predict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X_train</a:t>
            </a:r>
            <a:r>
              <a:rPr lang="en-IN" sz="1800" dirty="0">
                <a:latin typeface="Times New Roman" panose="02020603050405020304" pitchFamily="18" charset="0"/>
                <a:cs typeface="Times New Roman" panose="02020603050405020304" pitchFamily="18" charset="0"/>
              </a:rPr>
              <a:t>)</a:t>
            </a:r>
          </a:p>
          <a:p>
            <a:pPr marL="0" indent="0">
              <a:lnSpc>
                <a:spcPct val="100000"/>
              </a:lnSpc>
              <a:buNone/>
            </a:pPr>
            <a:r>
              <a:rPr lang="en-IN" sz="1800" dirty="0" err="1">
                <a:latin typeface="Times New Roman" panose="02020603050405020304" pitchFamily="18" charset="0"/>
                <a:cs typeface="Times New Roman" panose="02020603050405020304" pitchFamily="18" charset="0"/>
              </a:rPr>
              <a:t>y_test_knn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knn.predict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X_test</a:t>
            </a:r>
            <a:r>
              <a:rPr lang="en-IN" sz="1800" dirty="0">
                <a:latin typeface="Times New Roman" panose="02020603050405020304" pitchFamily="18" charset="0"/>
                <a:cs typeface="Times New Roman" panose="02020603050405020304" pitchFamily="18" charset="0"/>
              </a:rPr>
              <a:t>)</a:t>
            </a:r>
          </a:p>
          <a:p>
            <a:pPr marL="0" indent="0">
              <a:lnSpc>
                <a:spcPct val="100000"/>
              </a:lnSpc>
              <a:buNone/>
            </a:pPr>
            <a:r>
              <a:rPr lang="en-IN" sz="1800" dirty="0" err="1">
                <a:latin typeface="Times New Roman" panose="02020603050405020304" pitchFamily="18" charset="0"/>
                <a:cs typeface="Times New Roman" panose="02020603050405020304" pitchFamily="18" charset="0"/>
              </a:rPr>
              <a:t>acc_train_knn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metrics.accuracy_score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y_train,y_train_knn</a:t>
            </a:r>
            <a:r>
              <a:rPr lang="en-IN" sz="1800" dirty="0">
                <a:latin typeface="Times New Roman" panose="02020603050405020304" pitchFamily="18" charset="0"/>
                <a:cs typeface="Times New Roman" panose="02020603050405020304" pitchFamily="18" charset="0"/>
              </a:rPr>
              <a:t>)</a:t>
            </a:r>
          </a:p>
          <a:p>
            <a:pPr marL="0" indent="0">
              <a:lnSpc>
                <a:spcPct val="100000"/>
              </a:lnSpc>
              <a:buNone/>
            </a:pPr>
            <a:r>
              <a:rPr lang="en-IN" sz="1800" dirty="0" err="1">
                <a:latin typeface="Times New Roman" panose="02020603050405020304" pitchFamily="18" charset="0"/>
                <a:cs typeface="Times New Roman" panose="02020603050405020304" pitchFamily="18" charset="0"/>
              </a:rPr>
              <a:t>acc_test_knn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metrics.accuracy_score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y_test,y_test_knn</a:t>
            </a:r>
            <a:r>
              <a:rPr lang="en-IN" sz="1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246BE50D-7E06-D240-394F-A2540E2829A0}"/>
              </a:ext>
            </a:extLst>
          </p:cNvPr>
          <p:cNvSpPr txBox="1"/>
          <p:nvPr/>
        </p:nvSpPr>
        <p:spPr>
          <a:xfrm>
            <a:off x="1451579" y="1962165"/>
            <a:ext cx="2242793" cy="461665"/>
          </a:xfrm>
          <a:prstGeom prst="rect">
            <a:avLst/>
          </a:prstGeom>
          <a:noFill/>
        </p:spPr>
        <p:txBody>
          <a:bodyPr wrap="none" rtlCol="0">
            <a:spAutoFit/>
          </a:bodyPr>
          <a:lstStyle/>
          <a:p>
            <a:r>
              <a:rPr lang="en-IN" sz="2400" dirty="0"/>
              <a:t>KNN Algorithm:</a:t>
            </a:r>
          </a:p>
        </p:txBody>
      </p:sp>
    </p:spTree>
    <p:extLst>
      <p:ext uri="{BB962C8B-B14F-4D97-AF65-F5344CB8AC3E}">
        <p14:creationId xmlns:p14="http://schemas.microsoft.com/office/powerpoint/2010/main" val="336573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9520-5A58-E3B4-160E-92E4F0CEAAB9}"/>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63265DA9-6267-ED64-713C-4454B703542F}"/>
              </a:ext>
            </a:extLst>
          </p:cNvPr>
          <p:cNvSpPr>
            <a:spLocks noGrp="1"/>
          </p:cNvSpPr>
          <p:nvPr>
            <p:ph idx="1"/>
          </p:nvPr>
        </p:nvSpPr>
        <p:spPr>
          <a:xfrm>
            <a:off x="1451579" y="2650067"/>
            <a:ext cx="9603275" cy="3849213"/>
          </a:xfrm>
        </p:spPr>
        <p:txBody>
          <a:bodyPr>
            <a:normAutofit/>
          </a:bodyPr>
          <a:lstStyle/>
          <a:p>
            <a:pPr marL="0" indent="0">
              <a:lnSpc>
                <a:spcPts val="1425"/>
              </a:lnSpc>
              <a:buNone/>
            </a:pPr>
            <a:r>
              <a:rPr lang="en-IN" dirty="0">
                <a:effectLst/>
                <a:latin typeface="Times New Roman" panose="02020603050405020304" pitchFamily="18" charset="0"/>
                <a:cs typeface="Times New Roman" panose="02020603050405020304" pitchFamily="18" charset="0"/>
              </a:rPr>
              <a:t>from </a:t>
            </a:r>
            <a:r>
              <a:rPr lang="en-IN" dirty="0" err="1">
                <a:effectLst/>
                <a:latin typeface="Times New Roman" panose="02020603050405020304" pitchFamily="18" charset="0"/>
                <a:cs typeface="Times New Roman" panose="02020603050405020304" pitchFamily="18" charset="0"/>
              </a:rPr>
              <a:t>sklearn.neural_network</a:t>
            </a:r>
            <a:r>
              <a:rPr lang="en-IN" dirty="0">
                <a:effectLst/>
                <a:latin typeface="Times New Roman" panose="02020603050405020304" pitchFamily="18" charset="0"/>
                <a:cs typeface="Times New Roman" panose="02020603050405020304" pitchFamily="18" charset="0"/>
              </a:rPr>
              <a:t> import </a:t>
            </a:r>
            <a:r>
              <a:rPr lang="en-IN" dirty="0" err="1">
                <a:effectLst/>
                <a:latin typeface="Times New Roman" panose="02020603050405020304" pitchFamily="18" charset="0"/>
                <a:cs typeface="Times New Roman" panose="02020603050405020304" pitchFamily="18" charset="0"/>
              </a:rPr>
              <a:t>MLPClassifier</a:t>
            </a:r>
            <a:endParaRPr lang="en-IN" dirty="0">
              <a:effectLst/>
              <a:latin typeface="Times New Roman" panose="02020603050405020304" pitchFamily="18" charset="0"/>
              <a:cs typeface="Times New Roman" panose="02020603050405020304" pitchFamily="18" charset="0"/>
            </a:endParaRPr>
          </a:p>
          <a:p>
            <a:pPr marL="0" indent="0">
              <a:lnSpc>
                <a:spcPts val="1425"/>
              </a:lnSpc>
              <a:buNone/>
            </a:pPr>
            <a:r>
              <a:rPr lang="en-IN" dirty="0" err="1">
                <a:effectLst/>
                <a:latin typeface="Times New Roman" panose="02020603050405020304" pitchFamily="18" charset="0"/>
                <a:cs typeface="Times New Roman" panose="02020603050405020304" pitchFamily="18" charset="0"/>
              </a:rPr>
              <a:t>mlp</a:t>
            </a:r>
            <a:r>
              <a:rPr lang="en-IN" dirty="0">
                <a:effectLst/>
                <a:latin typeface="Times New Roman" panose="02020603050405020304" pitchFamily="18" charset="0"/>
                <a:cs typeface="Times New Roman" panose="02020603050405020304" pitchFamily="18" charset="0"/>
              </a:rPr>
              <a:t> = </a:t>
            </a:r>
            <a:r>
              <a:rPr lang="en-IN" dirty="0" err="1">
                <a:effectLst/>
                <a:latin typeface="Times New Roman" panose="02020603050405020304" pitchFamily="18" charset="0"/>
                <a:cs typeface="Times New Roman" panose="02020603050405020304" pitchFamily="18" charset="0"/>
              </a:rPr>
              <a:t>MLPClassifier</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mlp.fit</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X_train,y_train</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y_train_mlp</a:t>
            </a:r>
            <a:r>
              <a:rPr lang="en-IN" dirty="0">
                <a:effectLst/>
                <a:latin typeface="Times New Roman" panose="02020603050405020304" pitchFamily="18" charset="0"/>
                <a:cs typeface="Times New Roman" panose="02020603050405020304" pitchFamily="18" charset="0"/>
              </a:rPr>
              <a:t> = </a:t>
            </a:r>
            <a:r>
              <a:rPr lang="en-IN" dirty="0" err="1">
                <a:effectLst/>
                <a:latin typeface="Times New Roman" panose="02020603050405020304" pitchFamily="18" charset="0"/>
                <a:cs typeface="Times New Roman" panose="02020603050405020304" pitchFamily="18" charset="0"/>
              </a:rPr>
              <a:t>mlp.predict</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X_train</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y_test_mlp</a:t>
            </a:r>
            <a:r>
              <a:rPr lang="en-IN" dirty="0">
                <a:effectLst/>
                <a:latin typeface="Times New Roman" panose="02020603050405020304" pitchFamily="18" charset="0"/>
                <a:cs typeface="Times New Roman" panose="02020603050405020304" pitchFamily="18" charset="0"/>
              </a:rPr>
              <a:t> = </a:t>
            </a:r>
            <a:r>
              <a:rPr lang="en-IN" dirty="0" err="1">
                <a:effectLst/>
                <a:latin typeface="Times New Roman" panose="02020603050405020304" pitchFamily="18" charset="0"/>
                <a:cs typeface="Times New Roman" panose="02020603050405020304" pitchFamily="18" charset="0"/>
              </a:rPr>
              <a:t>mlp.predict</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X_test</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acc_train_mlp</a:t>
            </a:r>
            <a:r>
              <a:rPr lang="en-IN" dirty="0">
                <a:effectLst/>
                <a:latin typeface="Times New Roman" panose="02020603050405020304" pitchFamily="18" charset="0"/>
                <a:cs typeface="Times New Roman" panose="02020603050405020304" pitchFamily="18" charset="0"/>
              </a:rPr>
              <a:t>  = </a:t>
            </a:r>
            <a:r>
              <a:rPr lang="en-IN" dirty="0" err="1">
                <a:effectLst/>
                <a:latin typeface="Times New Roman" panose="02020603050405020304" pitchFamily="18" charset="0"/>
                <a:cs typeface="Times New Roman" panose="02020603050405020304" pitchFamily="18" charset="0"/>
              </a:rPr>
              <a:t>metrics.accuracy_score</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y_train,y_train_mlp</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acc_test_mlp</a:t>
            </a:r>
            <a:r>
              <a:rPr lang="en-IN" dirty="0">
                <a:effectLst/>
                <a:latin typeface="Times New Roman" panose="02020603050405020304" pitchFamily="18" charset="0"/>
                <a:cs typeface="Times New Roman" panose="02020603050405020304" pitchFamily="18" charset="0"/>
              </a:rPr>
              <a:t> = </a:t>
            </a:r>
            <a:r>
              <a:rPr lang="en-IN" dirty="0" err="1">
                <a:effectLst/>
                <a:latin typeface="Times New Roman" panose="02020603050405020304" pitchFamily="18" charset="0"/>
                <a:cs typeface="Times New Roman" panose="02020603050405020304" pitchFamily="18" charset="0"/>
              </a:rPr>
              <a:t>metrics.accuracy_score</a:t>
            </a:r>
            <a:r>
              <a:rPr lang="en-IN" dirty="0">
                <a:effectLst/>
                <a:latin typeface="Times New Roman" panose="02020603050405020304" pitchFamily="18" charset="0"/>
                <a:cs typeface="Times New Roman" panose="02020603050405020304" pitchFamily="18" charset="0"/>
              </a:rPr>
              <a:t>(</a:t>
            </a:r>
            <a:r>
              <a:rPr lang="en-IN" dirty="0" err="1">
                <a:effectLst/>
                <a:latin typeface="Times New Roman" panose="02020603050405020304" pitchFamily="18" charset="0"/>
                <a:cs typeface="Times New Roman" panose="02020603050405020304" pitchFamily="18" charset="0"/>
              </a:rPr>
              <a:t>y_test,y_test_mlp</a:t>
            </a:r>
            <a:r>
              <a:rPr lang="en-IN" dirty="0">
                <a:effectLst/>
                <a:latin typeface="Times New Roman" panose="02020603050405020304" pitchFamily="18" charset="0"/>
                <a:cs typeface="Times New Roman" panose="02020603050405020304" pitchFamily="18" charset="0"/>
              </a:rPr>
              <a:t>)</a:t>
            </a:r>
          </a:p>
          <a:p>
            <a:pPr marL="0" indent="0">
              <a:lnSpc>
                <a:spcPts val="1425"/>
              </a:lnSpc>
              <a:buNone/>
            </a:pPr>
            <a:r>
              <a:rPr lang="en-IN" dirty="0" err="1">
                <a:effectLst/>
                <a:latin typeface="Times New Roman" panose="02020603050405020304" pitchFamily="18" charset="0"/>
                <a:cs typeface="Times New Roman" panose="02020603050405020304" pitchFamily="18" charset="0"/>
              </a:rPr>
              <a:t>storeResults</a:t>
            </a:r>
            <a:r>
              <a:rPr lang="en-IN" dirty="0">
                <a:effectLst/>
                <a:latin typeface="Times New Roman" panose="02020603050405020304" pitchFamily="18" charset="0"/>
                <a:cs typeface="Times New Roman" panose="02020603050405020304" pitchFamily="18" charset="0"/>
              </a:rPr>
              <a:t>('Multi-layerPerceptron',acc_test_mlp,f1_score_testmlp,</a:t>
            </a:r>
          </a:p>
          <a:p>
            <a:pPr marL="0" indent="0">
              <a:lnSpc>
                <a:spcPts val="1425"/>
              </a:lnSpc>
              <a:buNone/>
            </a:pP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recall_score_train_mlp,precision_score_train_mlp</a:t>
            </a:r>
            <a:r>
              <a:rPr lang="en-IN" dirty="0">
                <a:effectLst/>
                <a:latin typeface="Times New Roman" panose="02020603050405020304" pitchFamily="18" charset="0"/>
                <a:cs typeface="Times New Roman" panose="02020603050405020304" pitchFamily="18" charset="0"/>
              </a:rPr>
              <a:t>)</a:t>
            </a:r>
          </a:p>
          <a:p>
            <a:pPr>
              <a:lnSpc>
                <a:spcPts val="1425"/>
              </a:lnSpc>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a:p>
            <a:pPr>
              <a:lnSpc>
                <a:spcPts val="1425"/>
              </a:lnSpc>
            </a:pPr>
            <a:endParaRPr lang="en-IN" b="0" dirty="0">
              <a:solidFill>
                <a:srgbClr val="CCCCCC"/>
              </a:solidFill>
              <a:effectLst/>
              <a:latin typeface="Consolas" panose="020B0609020204030204" pitchFamily="49" charset="0"/>
            </a:endParaRPr>
          </a:p>
          <a:p>
            <a:endParaRPr lang="en-IN" dirty="0"/>
          </a:p>
        </p:txBody>
      </p:sp>
      <p:sp>
        <p:nvSpPr>
          <p:cNvPr id="4" name="TextBox 3">
            <a:extLst>
              <a:ext uri="{FF2B5EF4-FFF2-40B4-BE49-F238E27FC236}">
                <a16:creationId xmlns:a16="http://schemas.microsoft.com/office/drawing/2014/main" id="{D97F8FF5-0D36-1514-193D-766B5292306E}"/>
              </a:ext>
            </a:extLst>
          </p:cNvPr>
          <p:cNvSpPr txBox="1"/>
          <p:nvPr/>
        </p:nvSpPr>
        <p:spPr>
          <a:xfrm>
            <a:off x="1451579" y="2130745"/>
            <a:ext cx="5170602" cy="461665"/>
          </a:xfrm>
          <a:prstGeom prst="rect">
            <a:avLst/>
          </a:prstGeom>
          <a:noFill/>
        </p:spPr>
        <p:txBody>
          <a:bodyPr wrap="square" rtlCol="0">
            <a:spAutoFit/>
          </a:bodyPr>
          <a:lstStyle/>
          <a:p>
            <a:r>
              <a:rPr lang="en-IN" sz="2400" dirty="0"/>
              <a:t>MULTI-LAYER</a:t>
            </a:r>
            <a:r>
              <a:rPr lang="en-IN" dirty="0"/>
              <a:t> </a:t>
            </a:r>
            <a:r>
              <a:rPr lang="en-IN" sz="2400" dirty="0"/>
              <a:t>PERCEPTRON</a:t>
            </a:r>
          </a:p>
        </p:txBody>
      </p:sp>
    </p:spTree>
    <p:extLst>
      <p:ext uri="{BB962C8B-B14F-4D97-AF65-F5344CB8AC3E}">
        <p14:creationId xmlns:p14="http://schemas.microsoft.com/office/powerpoint/2010/main" val="237257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EF1-BBEC-8886-3EB1-8331C217F09D}"/>
              </a:ext>
            </a:extLst>
          </p:cNvPr>
          <p:cNvSpPr>
            <a:spLocks noGrp="1"/>
          </p:cNvSpPr>
          <p:nvPr>
            <p:ph type="title"/>
          </p:nvPr>
        </p:nvSpPr>
        <p:spPr/>
        <p:txBody>
          <a:bodyPr/>
          <a:lstStyle/>
          <a:p>
            <a:r>
              <a:rPr lang="en-US" dirty="0"/>
              <a:t>Steps for implementation</a:t>
            </a:r>
            <a:endParaRPr lang="en-IN" dirty="0"/>
          </a:p>
        </p:txBody>
      </p:sp>
      <p:sp>
        <p:nvSpPr>
          <p:cNvPr id="3" name="Content Placeholder 2">
            <a:extLst>
              <a:ext uri="{FF2B5EF4-FFF2-40B4-BE49-F238E27FC236}">
                <a16:creationId xmlns:a16="http://schemas.microsoft.com/office/drawing/2014/main" id="{5430C5F6-D175-5F56-3525-3F360DA5B945}"/>
              </a:ext>
            </a:extLst>
          </p:cNvPr>
          <p:cNvSpPr>
            <a:spLocks noGrp="1"/>
          </p:cNvSpPr>
          <p:nvPr>
            <p:ph idx="1"/>
          </p:nvPr>
        </p:nvSpPr>
        <p:spPr/>
        <p:txBody>
          <a:bodyPr>
            <a:normAutofit lnSpcReduction="10000"/>
          </a:bodyPr>
          <a:lstStyle/>
          <a:p>
            <a:pPr marL="457200" indent="-457200">
              <a:buAutoNum type="arabicParenR"/>
            </a:pPr>
            <a:r>
              <a:rPr lang="en-IN" b="1" dirty="0">
                <a:latin typeface="Times New Roman" panose="02020603050405020304" pitchFamily="18" charset="0"/>
                <a:cs typeface="Times New Roman" panose="02020603050405020304" pitchFamily="18" charset="0"/>
              </a:rPr>
              <a:t>DATA COLLECTION</a:t>
            </a:r>
          </a:p>
          <a:p>
            <a:pPr marL="0" indent="0">
              <a:buNone/>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Legitimate URLs are collected from the dataset provided by University of New Brunswick, https://www.unb.ca/cic/datasets/url-2016.html. </a:t>
            </a:r>
          </a:p>
          <a:p>
            <a:pPr marL="0" indent="0">
              <a:buNone/>
            </a:pPr>
            <a:r>
              <a:rPr lang="en-US" dirty="0">
                <a:latin typeface="Times New Roman" panose="02020603050405020304" pitchFamily="18" charset="0"/>
                <a:cs typeface="Times New Roman" panose="02020603050405020304" pitchFamily="18" charset="0"/>
              </a:rPr>
              <a:t>        • From the collection, 5000 URLs are randomly picked. </a:t>
            </a:r>
          </a:p>
          <a:p>
            <a:pPr marL="0" indent="0">
              <a:buNone/>
            </a:pPr>
            <a:r>
              <a:rPr lang="en-US" dirty="0">
                <a:latin typeface="Times New Roman" panose="02020603050405020304" pitchFamily="18" charset="0"/>
                <a:cs typeface="Times New Roman" panose="02020603050405020304" pitchFamily="18" charset="0"/>
              </a:rPr>
              <a:t>        • Phishing URLs are collected from </a:t>
            </a:r>
            <a:r>
              <a:rPr lang="en-US" dirty="0" err="1">
                <a:latin typeface="Times New Roman" panose="02020603050405020304" pitchFamily="18" charset="0"/>
                <a:cs typeface="Times New Roman" panose="02020603050405020304" pitchFamily="18" charset="0"/>
              </a:rPr>
              <a:t>opensource</a:t>
            </a:r>
            <a:r>
              <a:rPr lang="en-US" dirty="0">
                <a:latin typeface="Times New Roman" panose="02020603050405020304" pitchFamily="18" charset="0"/>
                <a:cs typeface="Times New Roman" panose="02020603050405020304" pitchFamily="18" charset="0"/>
              </a:rPr>
              <a:t> service called </a:t>
            </a:r>
            <a:r>
              <a:rPr lang="en-US" dirty="0" err="1">
                <a:latin typeface="Times New Roman" panose="02020603050405020304" pitchFamily="18" charset="0"/>
                <a:cs typeface="Times New Roman" panose="02020603050405020304" pitchFamily="18" charset="0"/>
              </a:rPr>
              <a:t>PhishTank</a:t>
            </a:r>
            <a:r>
              <a:rPr lang="en-US" dirty="0">
                <a:latin typeface="Times New Roman" panose="02020603050405020304" pitchFamily="18" charset="0"/>
                <a:cs typeface="Times New Roman" panose="02020603050405020304" pitchFamily="18" charset="0"/>
              </a:rPr>
              <a:t> . This service provide a set of phishing URLs in multiple formats like </a:t>
            </a:r>
            <a:r>
              <a:rPr lang="en-US" dirty="0" err="1">
                <a:latin typeface="Times New Roman" panose="02020603050405020304" pitchFamily="18" charset="0"/>
                <a:cs typeface="Times New Roman" panose="02020603050405020304" pitchFamily="18" charset="0"/>
              </a:rPr>
              <a:t>csv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etc. that gets updated hourly. </a:t>
            </a:r>
          </a:p>
          <a:p>
            <a:pPr marL="0" indent="0">
              <a:buNone/>
            </a:pPr>
            <a:r>
              <a:rPr lang="en-US" dirty="0">
                <a:latin typeface="Times New Roman" panose="02020603050405020304" pitchFamily="18" charset="0"/>
                <a:cs typeface="Times New Roman" panose="02020603050405020304" pitchFamily="18" charset="0"/>
              </a:rPr>
              <a:t>        • Form the obtained collection, 5000 URLs are randomly picked.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49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0E55-C7A4-665A-468A-C4FBC09707C3}"/>
              </a:ext>
            </a:extLst>
          </p:cNvPr>
          <p:cNvSpPr>
            <a:spLocks noGrp="1"/>
          </p:cNvSpPr>
          <p:nvPr>
            <p:ph type="title"/>
          </p:nvPr>
        </p:nvSpPr>
        <p:spPr/>
        <p:txBody>
          <a:bodyPr/>
          <a:lstStyle/>
          <a:p>
            <a:r>
              <a:rPr lang="en-US" dirty="0"/>
              <a:t>Steps for implementation</a:t>
            </a:r>
            <a:endParaRPr lang="en-IN" dirty="0"/>
          </a:p>
        </p:txBody>
      </p:sp>
      <p:sp>
        <p:nvSpPr>
          <p:cNvPr id="3" name="Content Placeholder 2">
            <a:extLst>
              <a:ext uri="{FF2B5EF4-FFF2-40B4-BE49-F238E27FC236}">
                <a16:creationId xmlns:a16="http://schemas.microsoft.com/office/drawing/2014/main" id="{FCF2BD64-4D7C-D9B1-C713-23BB8179D2A9}"/>
              </a:ext>
            </a:extLst>
          </p:cNvPr>
          <p:cNvSpPr>
            <a:spLocks noGrp="1"/>
          </p:cNvSpPr>
          <p:nvPr>
            <p:ph idx="1"/>
          </p:nvPr>
        </p:nvSpPr>
        <p:spPr>
          <a:xfrm>
            <a:off x="1451579" y="2015732"/>
            <a:ext cx="9603275" cy="3904422"/>
          </a:xfrm>
        </p:spPr>
        <p:txBody>
          <a:bodyPr>
            <a:normAutofit/>
          </a:bodyPr>
          <a:lstStyle/>
          <a:p>
            <a:pPr marL="0" indent="0">
              <a:buNone/>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2)Feature Selection</a:t>
            </a:r>
          </a:p>
          <a:p>
            <a:pPr marL="0" indent="0">
              <a:buNone/>
            </a:pPr>
            <a:r>
              <a:rPr lang="en-US" dirty="0">
                <a:latin typeface="Times New Roman" panose="02020603050405020304" pitchFamily="18" charset="0"/>
                <a:cs typeface="Times New Roman" panose="02020603050405020304" pitchFamily="18" charset="0"/>
              </a:rPr>
              <a:t>• Address Bar based Features considered are </a:t>
            </a:r>
            <a:r>
              <a:rPr lang="en-US" dirty="0" err="1">
                <a:latin typeface="Times New Roman" panose="02020603050405020304" pitchFamily="18" charset="0"/>
                <a:cs typeface="Times New Roman" panose="02020603050405020304" pitchFamily="18" charset="0"/>
              </a:rPr>
              <a:t>Domian</a:t>
            </a:r>
            <a:r>
              <a:rPr lang="en-US" dirty="0">
                <a:latin typeface="Times New Roman" panose="02020603050405020304" pitchFamily="18" charset="0"/>
                <a:cs typeface="Times New Roman" panose="02020603050405020304" pitchFamily="18" charset="0"/>
              </a:rPr>
              <a:t> of URL ,Redirection ‘//’ in URL ,IP Address in </a:t>
            </a:r>
            <a:r>
              <a:rPr lang="en-US" dirty="0" err="1">
                <a:latin typeface="Times New Roman" panose="02020603050405020304" pitchFamily="18" charset="0"/>
                <a:cs typeface="Times New Roman" panose="02020603050405020304" pitchFamily="18" charset="0"/>
              </a:rPr>
              <a:t>URL,‘http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https’</a:t>
            </a:r>
            <a:r>
              <a:rPr lang="en-US" dirty="0">
                <a:latin typeface="Times New Roman" panose="02020603050405020304" pitchFamily="18" charset="0"/>
                <a:cs typeface="Times New Roman" panose="02020603050405020304" pitchFamily="18" charset="0"/>
              </a:rPr>
              <a:t> in Domain name  ,‘@’ Symbol in URL ,Using URL Shortening Service ,Length of URL , Prefix or Suffix "-" in Domain ,Depth of URL </a:t>
            </a:r>
          </a:p>
          <a:p>
            <a:pPr marL="0" indent="0">
              <a:buNone/>
            </a:pPr>
            <a:r>
              <a:rPr lang="en-US" dirty="0">
                <a:latin typeface="Times New Roman" panose="02020603050405020304" pitchFamily="18" charset="0"/>
                <a:cs typeface="Times New Roman" panose="02020603050405020304" pitchFamily="18" charset="0"/>
              </a:rPr>
              <a:t>• Domain based Features considered are  DNS Record , Age of Domain ,Website </a:t>
            </a:r>
            <a:r>
              <a:rPr lang="en-US" dirty="0" err="1">
                <a:latin typeface="Times New Roman" panose="02020603050405020304" pitchFamily="18" charset="0"/>
                <a:cs typeface="Times New Roman" panose="02020603050405020304" pitchFamily="18" charset="0"/>
              </a:rPr>
              <a:t>Traffic,End</a:t>
            </a:r>
            <a:r>
              <a:rPr lang="en-US" dirty="0">
                <a:latin typeface="Times New Roman" panose="02020603050405020304" pitchFamily="18" charset="0"/>
                <a:cs typeface="Times New Roman" panose="02020603050405020304" pitchFamily="18" charset="0"/>
              </a:rPr>
              <a:t> Period of Domain .</a:t>
            </a:r>
          </a:p>
          <a:p>
            <a:pPr marL="0" indent="0">
              <a:buNone/>
            </a:pPr>
            <a:r>
              <a:rPr lang="en-US" dirty="0">
                <a:latin typeface="Times New Roman" panose="02020603050405020304" pitchFamily="18" charset="0"/>
                <a:cs typeface="Times New Roman" panose="02020603050405020304" pitchFamily="18" charset="0"/>
              </a:rPr>
              <a:t>• HTML and JavaScript based Features considered are:  </a:t>
            </a:r>
            <a:r>
              <a:rPr lang="en-US" dirty="0" err="1">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 Redirection ,Disabling Right Click ,Status Bar Customization ,Website Forwarding</a:t>
            </a:r>
          </a:p>
          <a:p>
            <a:pPr marL="0" indent="0">
              <a:buNone/>
            </a:pPr>
            <a:endParaRPr lang="en-IN" b="1" dirty="0">
              <a:solidFill>
                <a:schemeClr val="tx1">
                  <a:lumMod val="75000"/>
                  <a:lumOff val="25000"/>
                </a:schemeClr>
              </a:solidFill>
            </a:endParaRPr>
          </a:p>
        </p:txBody>
      </p:sp>
    </p:spTree>
    <p:extLst>
      <p:ext uri="{BB962C8B-B14F-4D97-AF65-F5344CB8AC3E}">
        <p14:creationId xmlns:p14="http://schemas.microsoft.com/office/powerpoint/2010/main" val="240438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CE03-B4AD-44E2-C4ED-7FEFF195CA5F}"/>
              </a:ext>
            </a:extLst>
          </p:cNvPr>
          <p:cNvSpPr>
            <a:spLocks noGrp="1"/>
          </p:cNvSpPr>
          <p:nvPr>
            <p:ph type="title"/>
          </p:nvPr>
        </p:nvSpPr>
        <p:spPr/>
        <p:txBody>
          <a:bodyPr/>
          <a:lstStyle/>
          <a:p>
            <a:r>
              <a:rPr lang="en-US" dirty="0"/>
              <a:t>Steps for implementation</a:t>
            </a:r>
            <a:endParaRPr lang="en-IN" dirty="0"/>
          </a:p>
        </p:txBody>
      </p:sp>
      <p:sp>
        <p:nvSpPr>
          <p:cNvPr id="3" name="Content Placeholder 2">
            <a:extLst>
              <a:ext uri="{FF2B5EF4-FFF2-40B4-BE49-F238E27FC236}">
                <a16:creationId xmlns:a16="http://schemas.microsoft.com/office/drawing/2014/main" id="{CE8FD1C7-A6DE-48EE-F4A6-25FC38828587}"/>
              </a:ext>
            </a:extLst>
          </p:cNvPr>
          <p:cNvSpPr>
            <a:spLocks noGrp="1"/>
          </p:cNvSpPr>
          <p:nvPr>
            <p:ph idx="1"/>
          </p:nvPr>
        </p:nvSpPr>
        <p:spPr/>
        <p:txBody>
          <a:bodyPr>
            <a:normAutofit fontScale="85000" lnSpcReduction="10000"/>
          </a:bodyPr>
          <a:lstStyle/>
          <a:p>
            <a:pPr marL="0" indent="0">
              <a:buNone/>
            </a:pPr>
            <a:r>
              <a:rPr lang="en-US" b="1" dirty="0"/>
              <a:t>3</a:t>
            </a:r>
            <a:r>
              <a:rPr lang="en-US" b="1" dirty="0">
                <a:latin typeface="Times New Roman" panose="02020603050405020304" pitchFamily="18" charset="0"/>
                <a:cs typeface="Times New Roman" panose="02020603050405020304" pitchFamily="18" charset="0"/>
              </a:rPr>
              <a:t>)MACHINE LEARNING MODELS </a:t>
            </a:r>
          </a:p>
          <a:p>
            <a:pPr marL="0" indent="0">
              <a:buNone/>
            </a:pPr>
            <a:r>
              <a:rPr lang="en-US" dirty="0">
                <a:latin typeface="Times New Roman" panose="02020603050405020304" pitchFamily="18" charset="0"/>
                <a:cs typeface="Times New Roman" panose="02020603050405020304" pitchFamily="18" charset="0"/>
              </a:rPr>
              <a:t>• This is a supervised machine learning task  and this data set comes under classification problem, as the input URL is classified as phishing (1) or legitimate (0). The machine learning models (classification) considered to train the dataset in this notebook are: </a:t>
            </a:r>
          </a:p>
          <a:p>
            <a:pPr marL="0" indent="0">
              <a:buNone/>
            </a:pPr>
            <a:r>
              <a:rPr lang="en-US" dirty="0">
                <a:latin typeface="Times New Roman" panose="02020603050405020304" pitchFamily="18" charset="0"/>
                <a:cs typeface="Times New Roman" panose="02020603050405020304" pitchFamily="18" charset="0"/>
              </a:rPr>
              <a:t>• Decision Tree </a:t>
            </a:r>
          </a:p>
          <a:p>
            <a:pPr marL="0" indent="0">
              <a:buNone/>
            </a:pPr>
            <a:r>
              <a:rPr lang="en-US" dirty="0">
                <a:latin typeface="Times New Roman" panose="02020603050405020304" pitchFamily="18" charset="0"/>
                <a:cs typeface="Times New Roman" panose="02020603050405020304" pitchFamily="18" charset="0"/>
              </a:rPr>
              <a:t>• Random Forest </a:t>
            </a:r>
          </a:p>
          <a:p>
            <a:pPr marL="0" indent="0">
              <a:buNone/>
            </a:pPr>
            <a:r>
              <a:rPr lang="en-US" dirty="0">
                <a:latin typeface="Times New Roman" panose="02020603050405020304" pitchFamily="18" charset="0"/>
                <a:cs typeface="Times New Roman" panose="02020603050405020304" pitchFamily="18" charset="0"/>
              </a:rPr>
              <a:t>• Multilayer </a:t>
            </a:r>
            <a:r>
              <a:rPr lang="en-US" dirty="0" err="1">
                <a:latin typeface="Times New Roman" panose="02020603050405020304" pitchFamily="18" charset="0"/>
                <a:cs typeface="Times New Roman" panose="02020603050405020304" pitchFamily="18" charset="0"/>
              </a:rPr>
              <a:t>Perceptrons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Support Vector Machines </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29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F555-9998-5259-C740-5768C94EE3A8}"/>
              </a:ext>
            </a:extLst>
          </p:cNvPr>
          <p:cNvSpPr>
            <a:spLocks noGrp="1"/>
          </p:cNvSpPr>
          <p:nvPr>
            <p:ph type="title"/>
          </p:nvPr>
        </p:nvSpPr>
        <p:spPr/>
        <p:txBody>
          <a:bodyPr/>
          <a:lstStyle/>
          <a:p>
            <a:r>
              <a:rPr lang="en-US" dirty="0"/>
              <a:t>Steps for implementation</a:t>
            </a:r>
            <a:endParaRPr lang="en-IN" dirty="0"/>
          </a:p>
        </p:txBody>
      </p:sp>
      <p:sp>
        <p:nvSpPr>
          <p:cNvPr id="3" name="Content Placeholder 2">
            <a:extLst>
              <a:ext uri="{FF2B5EF4-FFF2-40B4-BE49-F238E27FC236}">
                <a16:creationId xmlns:a16="http://schemas.microsoft.com/office/drawing/2014/main" id="{A84EE3B8-AC1A-EC3F-3F8C-F4846B7E7BD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Model training and efficiency evaluation</a:t>
            </a:r>
          </a:p>
          <a:p>
            <a:pPr marL="0" indent="0">
              <a:buNone/>
            </a:pPr>
            <a:r>
              <a:rPr lang="en-US" dirty="0">
                <a:latin typeface="Times New Roman" panose="02020603050405020304" pitchFamily="18" charset="0"/>
                <a:cs typeface="Times New Roman" panose="02020603050405020304" pitchFamily="18" charset="0"/>
              </a:rPr>
              <a:t>   The sample data set of </a:t>
            </a:r>
            <a:r>
              <a:rPr lang="en-US" dirty="0" err="1">
                <a:latin typeface="Times New Roman" panose="02020603050405020304" pitchFamily="18" charset="0"/>
                <a:cs typeface="Times New Roman" panose="02020603050405020304" pitchFamily="18" charset="0"/>
              </a:rPr>
              <a:t>urls</a:t>
            </a:r>
            <a:r>
              <a:rPr lang="en-US" dirty="0">
                <a:latin typeface="Times New Roman" panose="02020603050405020304" pitchFamily="18" charset="0"/>
                <a:cs typeface="Times New Roman" panose="02020603050405020304" pitchFamily="18" charset="0"/>
              </a:rPr>
              <a:t> along with the extracted features is split into train (80) and test data.</a:t>
            </a:r>
          </a:p>
          <a:p>
            <a:pPr marL="0" indent="0">
              <a:buNone/>
            </a:pPr>
            <a:r>
              <a:rPr lang="en-US" dirty="0">
                <a:latin typeface="Times New Roman" panose="02020603050405020304" pitchFamily="18" charset="0"/>
                <a:cs typeface="Times New Roman" panose="02020603050405020304" pitchFamily="18" charset="0"/>
              </a:rPr>
              <a:t>   Train data is used to train the </a:t>
            </a:r>
            <a:r>
              <a:rPr lang="en-US" dirty="0" err="1">
                <a:latin typeface="Times New Roman" panose="02020603050405020304" pitchFamily="18" charset="0"/>
                <a:cs typeface="Times New Roman" panose="02020603050405020304" pitchFamily="18" charset="0"/>
              </a:rPr>
              <a:t>model,test</a:t>
            </a:r>
            <a:r>
              <a:rPr lang="en-US" dirty="0">
                <a:latin typeface="Times New Roman" panose="02020603050405020304" pitchFamily="18" charset="0"/>
                <a:cs typeface="Times New Roman" panose="02020603050405020304" pitchFamily="18" charset="0"/>
              </a:rPr>
              <a:t> data is used to test the efficiency of model after the training process.</a:t>
            </a:r>
          </a:p>
          <a:p>
            <a:pPr marL="0" indent="0">
              <a:buNone/>
            </a:pPr>
            <a:r>
              <a:rPr lang="en-US" dirty="0">
                <a:latin typeface="Times New Roman" panose="02020603050405020304" pitchFamily="18" charset="0"/>
                <a:cs typeface="Times New Roman" panose="02020603050405020304" pitchFamily="18" charset="0"/>
              </a:rPr>
              <a:t>   Model having high efficiency with test data is chosen for further usage.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03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implementation</a:t>
            </a:r>
          </a:p>
        </p:txBody>
      </p:sp>
      <p:sp>
        <p:nvSpPr>
          <p:cNvPr id="3" name="Content Placeholder 2"/>
          <p:cNvSpPr>
            <a:spLocks noGrp="1"/>
          </p:cNvSpPr>
          <p:nvPr>
            <p:ph idx="1"/>
          </p:nvPr>
        </p:nvSpPr>
        <p:spPr/>
        <p:txBody>
          <a:bodyPr/>
          <a:lstStyle/>
          <a:p>
            <a:r>
              <a:rPr lang="en-US" dirty="0"/>
              <a:t>Apart from the base </a:t>
            </a:r>
            <a:r>
              <a:rPr lang="en-US" dirty="0" err="1"/>
              <a:t>URL,the</a:t>
            </a:r>
            <a:r>
              <a:rPr lang="en-US" dirty="0"/>
              <a:t> application is designed to </a:t>
            </a:r>
            <a:r>
              <a:rPr lang="en-US" dirty="0" err="1"/>
              <a:t>analyse</a:t>
            </a:r>
            <a:r>
              <a:rPr lang="en-US" dirty="0"/>
              <a:t> the redirection </a:t>
            </a:r>
            <a:r>
              <a:rPr lang="en-US" dirty="0" err="1"/>
              <a:t>URLs,and</a:t>
            </a:r>
            <a:r>
              <a:rPr lang="en-US" dirty="0"/>
              <a:t> tell how safe they are to use .</a:t>
            </a:r>
          </a:p>
          <a:p>
            <a:br>
              <a:rPr lang="en-US" dirty="0"/>
            </a:br>
            <a:endParaRPr lang="en-US" dirty="0"/>
          </a:p>
        </p:txBody>
      </p:sp>
    </p:spTree>
    <p:extLst>
      <p:ext uri="{BB962C8B-B14F-4D97-AF65-F5344CB8AC3E}">
        <p14:creationId xmlns:p14="http://schemas.microsoft.com/office/powerpoint/2010/main" val="175502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432-1077-540F-A44A-806A01539B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535F9E9-0B79-F70E-90DC-20890E8168DB}"/>
              </a:ext>
            </a:extLst>
          </p:cNvPr>
          <p:cNvSpPr>
            <a:spLocks noGrp="1"/>
          </p:cNvSpPr>
          <p:nvPr>
            <p:ph idx="1"/>
          </p:nvPr>
        </p:nvSpPr>
        <p:spPr/>
        <p:txBody>
          <a:bodyPr>
            <a:normAutofit fontScale="55000" lnSpcReduction="20000"/>
          </a:bodyPr>
          <a:lstStyle/>
          <a:p>
            <a:pPr marL="0" indent="0">
              <a:buNone/>
            </a:pPr>
            <a:r>
              <a:rPr lang="en-US" sz="2900" b="1" dirty="0">
                <a:latin typeface="Times New Roman" panose="02020603050405020304" pitchFamily="18" charset="0"/>
                <a:cs typeface="Times New Roman" panose="02020603050405020304" pitchFamily="18" charset="0"/>
              </a:rPr>
              <a:t>What is Phishing?</a:t>
            </a: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A cyberattack where hackers use deceptive methods to obtain sensitive information.</a:t>
            </a:r>
          </a:p>
          <a:p>
            <a:r>
              <a:rPr lang="en-US" sz="2900" dirty="0">
                <a:latin typeface="Times New Roman" panose="02020603050405020304" pitchFamily="18" charset="0"/>
                <a:cs typeface="Times New Roman" panose="02020603050405020304" pitchFamily="18" charset="0"/>
              </a:rPr>
              <a:t>Targets include:</a:t>
            </a:r>
          </a:p>
          <a:p>
            <a:pPr lvl="1"/>
            <a:r>
              <a:rPr lang="en-US" sz="2900" b="1" dirty="0">
                <a:latin typeface="Times New Roman" panose="02020603050405020304" pitchFamily="18" charset="0"/>
                <a:cs typeface="Times New Roman" panose="02020603050405020304" pitchFamily="18" charset="0"/>
              </a:rPr>
              <a:t>Personal Information</a:t>
            </a:r>
            <a:r>
              <a:rPr lang="en-US" sz="2900" dirty="0">
                <a:latin typeface="Times New Roman" panose="02020603050405020304" pitchFamily="18" charset="0"/>
                <a:cs typeface="Times New Roman" panose="02020603050405020304" pitchFamily="18" charset="0"/>
              </a:rPr>
              <a:t>: Passwords, credit card numbers, etc.</a:t>
            </a:r>
          </a:p>
          <a:p>
            <a:pPr lvl="1"/>
            <a:r>
              <a:rPr lang="en-US" sz="2900" b="1" dirty="0">
                <a:latin typeface="Times New Roman" panose="02020603050405020304" pitchFamily="18" charset="0"/>
                <a:cs typeface="Times New Roman" panose="02020603050405020304" pitchFamily="18" charset="0"/>
              </a:rPr>
              <a:t>Financial Data</a:t>
            </a:r>
            <a:r>
              <a:rPr lang="en-US" sz="2900" dirty="0">
                <a:latin typeface="Times New Roman" panose="02020603050405020304" pitchFamily="18" charset="0"/>
                <a:cs typeface="Times New Roman" panose="02020603050405020304" pitchFamily="18" charset="0"/>
              </a:rPr>
              <a:t>: Bank account details, transaction credentials.</a:t>
            </a:r>
          </a:p>
          <a:p>
            <a:pPr marL="0" indent="0">
              <a:buNone/>
            </a:pPr>
            <a:r>
              <a:rPr lang="en-US" sz="2900" b="1" dirty="0">
                <a:latin typeface="Times New Roman" panose="02020603050405020304" pitchFamily="18" charset="0"/>
                <a:cs typeface="Times New Roman" panose="02020603050405020304" pitchFamily="18" charset="0"/>
              </a:rPr>
              <a:t>How Does Phishing Work?</a:t>
            </a: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Conducted via:</a:t>
            </a:r>
          </a:p>
          <a:p>
            <a:pPr lvl="1"/>
            <a:r>
              <a:rPr lang="en-US" sz="2900" dirty="0">
                <a:latin typeface="Times New Roman" panose="02020603050405020304" pitchFamily="18" charset="0"/>
                <a:cs typeface="Times New Roman" panose="02020603050405020304" pitchFamily="18" charset="0"/>
              </a:rPr>
              <a:t>Fake emails or messages.</a:t>
            </a:r>
          </a:p>
          <a:p>
            <a:pPr lvl="1"/>
            <a:r>
              <a:rPr lang="en-US" sz="2900" dirty="0">
                <a:latin typeface="Times New Roman" panose="02020603050405020304" pitchFamily="18" charset="0"/>
                <a:cs typeface="Times New Roman" panose="02020603050405020304" pitchFamily="18" charset="0"/>
              </a:rPr>
              <a:t>Fraudulent websites imitating legitimate businesses.</a:t>
            </a:r>
          </a:p>
          <a:p>
            <a:pPr lvl="1"/>
            <a:r>
              <a:rPr lang="en-US" sz="2900" dirty="0">
                <a:latin typeface="Times New Roman" panose="02020603050405020304" pitchFamily="18" charset="0"/>
                <a:cs typeface="Times New Roman" panose="02020603050405020304" pitchFamily="18" charset="0"/>
              </a:rPr>
              <a:t>Malicious links or attachments.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09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92B-15D7-3E5F-73C9-AFCE5BA17D55}"/>
              </a:ext>
            </a:extLst>
          </p:cNvPr>
          <p:cNvSpPr>
            <a:spLocks noGrp="1"/>
          </p:cNvSpPr>
          <p:nvPr>
            <p:ph type="title"/>
          </p:nvPr>
        </p:nvSpPr>
        <p:spPr/>
        <p:txBody>
          <a:bodyPr vert="horz" lIns="91440" tIns="45720" rIns="91440" bIns="45720" rtlCol="0" anchor="t">
            <a:normAutofit/>
          </a:bodyPr>
          <a:lstStyle/>
          <a:p>
            <a:r>
              <a:rPr lang="en-US"/>
              <a:t>ReSULTS</a:t>
            </a:r>
          </a:p>
        </p:txBody>
      </p:sp>
      <p:pic>
        <p:nvPicPr>
          <p:cNvPr id="5" name="Content Placeholder 4" descr="A screenshot of a graph&#10;&#10;AI-generated content may be incorrect.">
            <a:extLst>
              <a:ext uri="{FF2B5EF4-FFF2-40B4-BE49-F238E27FC236}">
                <a16:creationId xmlns:a16="http://schemas.microsoft.com/office/drawing/2014/main" id="{42CFAF3D-F10E-7076-71F6-951953DC418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99976" y="2061712"/>
            <a:ext cx="4960938" cy="3045125"/>
          </a:xfrm>
          <a:prstGeom prst="rect">
            <a:avLst/>
          </a:prstGeom>
        </p:spPr>
      </p:pic>
      <p:sp>
        <p:nvSpPr>
          <p:cNvPr id="6" name="TextBox 5">
            <a:extLst>
              <a:ext uri="{FF2B5EF4-FFF2-40B4-BE49-F238E27FC236}">
                <a16:creationId xmlns:a16="http://schemas.microsoft.com/office/drawing/2014/main" id="{1DCEE70C-EF6A-DF4C-CCCF-7E83A8BB7FFF}"/>
              </a:ext>
            </a:extLst>
          </p:cNvPr>
          <p:cNvSpPr txBox="1"/>
          <p:nvPr/>
        </p:nvSpPr>
        <p:spPr>
          <a:xfrm>
            <a:off x="2499976" y="5106838"/>
            <a:ext cx="7966495" cy="369332"/>
          </a:xfrm>
          <a:prstGeom prst="rect">
            <a:avLst/>
          </a:prstGeom>
          <a:noFill/>
        </p:spPr>
        <p:txBody>
          <a:bodyPr wrap="square" rtlCol="0">
            <a:spAutoFit/>
          </a:bodyPr>
          <a:lstStyle/>
          <a:p>
            <a:r>
              <a:rPr lang="en-IN" dirty="0"/>
              <a:t>The Results of different models for the dataset</a:t>
            </a:r>
          </a:p>
        </p:txBody>
      </p:sp>
    </p:spTree>
    <p:extLst>
      <p:ext uri="{BB962C8B-B14F-4D97-AF65-F5344CB8AC3E}">
        <p14:creationId xmlns:p14="http://schemas.microsoft.com/office/powerpoint/2010/main" val="266566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539" y="1809549"/>
            <a:ext cx="9663764" cy="3713964"/>
          </a:xfrm>
        </p:spPr>
      </p:pic>
    </p:spTree>
    <p:extLst>
      <p:ext uri="{BB962C8B-B14F-4D97-AF65-F5344CB8AC3E}">
        <p14:creationId xmlns:p14="http://schemas.microsoft.com/office/powerpoint/2010/main" val="30890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799" y="1953928"/>
            <a:ext cx="8008218" cy="3964222"/>
          </a:xfrm>
        </p:spPr>
      </p:pic>
    </p:spTree>
    <p:extLst>
      <p:ext uri="{BB962C8B-B14F-4D97-AF65-F5344CB8AC3E}">
        <p14:creationId xmlns:p14="http://schemas.microsoft.com/office/powerpoint/2010/main" val="180592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demonstrates a robust approach to detecting phishing websites using machine learning algorithms with high efficiency in classifying the websites as legitimate or phishing.</a:t>
            </a:r>
          </a:p>
          <a:p>
            <a:r>
              <a:rPr lang="en-US" dirty="0">
                <a:latin typeface="Times New Roman" panose="02020603050405020304" pitchFamily="18" charset="0"/>
                <a:cs typeface="Times New Roman" panose="02020603050405020304" pitchFamily="18" charset="0"/>
              </a:rPr>
              <a:t>This project aims to protect people from </a:t>
            </a:r>
            <a:r>
              <a:rPr lang="en-US" dirty="0" err="1">
                <a:latin typeface="Times New Roman" panose="02020603050405020304" pitchFamily="18" charset="0"/>
                <a:cs typeface="Times New Roman" panose="02020603050405020304" pitchFamily="18" charset="0"/>
              </a:rPr>
              <a:t>cyberattacks</a:t>
            </a:r>
            <a:r>
              <a:rPr lang="en-US" dirty="0">
                <a:latin typeface="Times New Roman" panose="02020603050405020304" pitchFamily="18" charset="0"/>
                <a:cs typeface="Times New Roman" panose="02020603050405020304" pitchFamily="18" charset="0"/>
              </a:rPr>
              <a:t> and increase customers’ trust towards legitimate businesses.</a:t>
            </a:r>
          </a:p>
          <a:p>
            <a:endParaRPr lang="en-IN" dirty="0"/>
          </a:p>
        </p:txBody>
      </p:sp>
    </p:spTree>
    <p:extLst>
      <p:ext uri="{BB962C8B-B14F-4D97-AF65-F5344CB8AC3E}">
        <p14:creationId xmlns:p14="http://schemas.microsoft.com/office/powerpoint/2010/main" val="1427526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implement this application as a browser </a:t>
            </a:r>
            <a:r>
              <a:rPr lang="en-US" dirty="0" err="1">
                <a:latin typeface="Times New Roman" panose="02020603050405020304" pitchFamily="18" charset="0"/>
                <a:cs typeface="Times New Roman" panose="02020603050405020304" pitchFamily="18" charset="0"/>
              </a:rPr>
              <a:t>extension,instead</a:t>
            </a:r>
            <a:r>
              <a:rPr lang="en-US" dirty="0">
                <a:latin typeface="Times New Roman" panose="02020603050405020304" pitchFamily="18" charset="0"/>
                <a:cs typeface="Times New Roman" panose="02020603050405020304" pitchFamily="18" charset="0"/>
              </a:rPr>
              <a:t> of user manually entering the URL in the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application when implemented as a browser extension can also detect how malicious the redirections are.</a:t>
            </a:r>
          </a:p>
        </p:txBody>
      </p:sp>
    </p:spTree>
    <p:extLst>
      <p:ext uri="{BB962C8B-B14F-4D97-AF65-F5344CB8AC3E}">
        <p14:creationId xmlns:p14="http://schemas.microsoft.com/office/powerpoint/2010/main" val="391266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E498-C54B-A72D-9121-86E6C5ADD5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25F7C8-9B7D-AF25-12B8-007D8E4F8B90}"/>
              </a:ext>
            </a:extLst>
          </p:cNvPr>
          <p:cNvSpPr>
            <a:spLocks noGrp="1"/>
          </p:cNvSpPr>
          <p:nvPr>
            <p:ph idx="1"/>
          </p:nvPr>
        </p:nvSpPr>
        <p:spPr>
          <a:xfrm>
            <a:off x="1451579" y="1968138"/>
            <a:ext cx="9603275" cy="4005942"/>
          </a:xfrm>
        </p:spPr>
        <p:txBody>
          <a:bodyPr>
            <a:normAutofit fontScale="92500" lnSpcReduction="10000"/>
          </a:bodyPr>
          <a:lstStyle/>
          <a:p>
            <a:pPr marL="0" indent="0">
              <a:buNone/>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 </a:t>
            </a: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Phishing or Not Phishing? A Survey on </a:t>
            </a:r>
            <a:r>
              <a:rPr lang="en-IN" sz="18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theDetection</a:t>
            </a: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Phishing Websites</a:t>
            </a:r>
            <a:r>
              <a:rPr lang="en-US" sz="1800" b="1" dirty="0">
                <a:latin typeface="Times New Roman" panose="02020603050405020304" pitchFamily="18" charset="0"/>
                <a:cs typeface="Times New Roman" panose="02020603050405020304" pitchFamily="18" charset="0"/>
              </a:rPr>
              <a:t> "</a:t>
            </a:r>
            <a:endPar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Rasha</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Zieni</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Lusia</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Massari</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Maria Carla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Calzarosa</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(Senior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Member,,IEEE</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),Department of Electrical, Computer and Biomedical Engineering, </a:t>
            </a:r>
            <a:r>
              <a:rPr lang="en-IN" sz="17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Università</a:t>
            </a:r>
            <a:r>
              <a:rPr lang="en-IN" sz="17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 Pavia, 27100 Pavia, Italy</a:t>
            </a:r>
          </a:p>
          <a:p>
            <a:pPr marL="0" indent="0">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Study on Adversarial Sample Resistance and Defense Mechanism for Multimodal Learning-Based Phishing Website Detection”</a:t>
            </a:r>
          </a:p>
          <a:p>
            <a:pPr marL="0" indent="0">
              <a:buNone/>
            </a:pPr>
            <a:r>
              <a:rPr lang="en-US" sz="16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VO QUANG MINH, BUI TAN HA </a:t>
            </a:r>
          </a:p>
          <a:p>
            <a:pPr marL="0" indent="0">
              <a:buNone/>
            </a:pPr>
            <a:r>
              <a:rPr lang="en-US" sz="1800"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 Review on Phishing Attacks “</a:t>
            </a:r>
          </a:p>
          <a:p>
            <a:r>
              <a:rPr lang="en-US" sz="1800" dirty="0" err="1">
                <a:latin typeface="Times New Roman" panose="02020603050405020304" pitchFamily="18" charset="0"/>
                <a:cs typeface="Times New Roman" panose="02020603050405020304" pitchFamily="18" charset="0"/>
              </a:rPr>
              <a:t>Reference:Akarshita</a:t>
            </a:r>
            <a:r>
              <a:rPr lang="en-US" sz="1800" dirty="0">
                <a:latin typeface="Times New Roman" panose="02020603050405020304" pitchFamily="18" charset="0"/>
                <a:cs typeface="Times New Roman" panose="02020603050405020304" pitchFamily="18" charset="0"/>
              </a:rPr>
              <a:t> Shankar, Ramesh </a:t>
            </a:r>
            <a:r>
              <a:rPr lang="en-US" sz="1800" dirty="0" err="1">
                <a:latin typeface="Times New Roman" panose="02020603050405020304" pitchFamily="18" charset="0"/>
                <a:cs typeface="Times New Roman" panose="02020603050405020304" pitchFamily="18" charset="0"/>
              </a:rPr>
              <a:t>Shetty</a:t>
            </a:r>
            <a:r>
              <a:rPr lang="en-US" sz="1800" dirty="0">
                <a:latin typeface="Times New Roman" panose="02020603050405020304" pitchFamily="18" charset="0"/>
                <a:cs typeface="Times New Roman" panose="02020603050405020304" pitchFamily="18" charset="0"/>
              </a:rPr>
              <a:t>, International Journal of Applied Engineering Research ISSN 0973-4562 Volume 14, Number 9 (2019) pp. 2171-2175</a:t>
            </a:r>
          </a:p>
          <a:p>
            <a:r>
              <a:rPr lang="en-US" sz="1800" dirty="0">
                <a:latin typeface="Times New Roman" panose="02020603050405020304" pitchFamily="18" charset="0"/>
                <a:cs typeface="Times New Roman" panose="02020603050405020304" pitchFamily="18" charset="0"/>
              </a:rPr>
              <a:t>Source: IEEE </a:t>
            </a:r>
            <a:r>
              <a:rPr lang="en-US" sz="1800" dirty="0" err="1">
                <a:latin typeface="Times New Roman" panose="02020603050405020304" pitchFamily="18" charset="0"/>
                <a:cs typeface="Times New Roman" panose="02020603050405020304" pitchFamily="18" charset="0"/>
              </a:rPr>
              <a:t>Xplore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mj-lt"/>
                <a:cs typeface="Times New Roman" panose="02020603050405020304" pitchFamily="18" charset="0"/>
              </a:rPr>
              <a:t> </a:t>
            </a:r>
            <a:endParaRPr lang="en-IN" sz="1800" dirty="0">
              <a:latin typeface="+mj-lt"/>
              <a:cs typeface="Times New Roman" panose="02020603050405020304" pitchFamily="18" charset="0"/>
            </a:endParaRPr>
          </a:p>
        </p:txBody>
      </p:sp>
    </p:spTree>
    <p:extLst>
      <p:ext uri="{BB962C8B-B14F-4D97-AF65-F5344CB8AC3E}">
        <p14:creationId xmlns:p14="http://schemas.microsoft.com/office/powerpoint/2010/main" val="292874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E498-C54B-A72D-9121-86E6C5ADD5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25F7C8-9B7D-AF25-12B8-007D8E4F8B90}"/>
              </a:ext>
            </a:extLst>
          </p:cNvPr>
          <p:cNvSpPr>
            <a:spLocks noGrp="1"/>
          </p:cNvSpPr>
          <p:nvPr>
            <p:ph idx="1"/>
          </p:nvPr>
        </p:nvSpPr>
        <p:spPr>
          <a:xfrm>
            <a:off x="1451579" y="1968138"/>
            <a:ext cx="9603275" cy="4005942"/>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"A systematic literature review on phishing website detection techniques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Asadullah</a:t>
            </a:r>
            <a:r>
              <a:rPr lang="en-US" sz="1800" dirty="0">
                <a:latin typeface="Times New Roman" panose="02020603050405020304" pitchFamily="18" charset="0"/>
                <a:cs typeface="Times New Roman" panose="02020603050405020304" pitchFamily="18" charset="0"/>
              </a:rPr>
              <a:t> Safi a , </a:t>
            </a:r>
            <a:r>
              <a:rPr lang="en-US" sz="1800" dirty="0" err="1">
                <a:latin typeface="Times New Roman" panose="02020603050405020304" pitchFamily="18" charset="0"/>
                <a:cs typeface="Times New Roman" panose="02020603050405020304" pitchFamily="18" charset="0"/>
              </a:rPr>
              <a:t>Satwinder</a:t>
            </a:r>
            <a:r>
              <a:rPr lang="en-US" sz="1800" dirty="0">
                <a:latin typeface="Times New Roman" panose="02020603050405020304" pitchFamily="18" charset="0"/>
                <a:cs typeface="Times New Roman" panose="02020603050405020304" pitchFamily="18" charset="0"/>
              </a:rPr>
              <a:t> Singh </a:t>
            </a:r>
            <a:r>
              <a:rPr lang="en-US" sz="1800" dirty="0" err="1">
                <a:latin typeface="Times New Roman" panose="02020603050405020304" pitchFamily="18" charset="0"/>
                <a:cs typeface="Times New Roman" panose="02020603050405020304" pitchFamily="18" charset="0"/>
              </a:rPr>
              <a:t>b,Nangarhar</a:t>
            </a:r>
            <a:r>
              <a:rPr lang="en-US" sz="1800" dirty="0">
                <a:latin typeface="Times New Roman" panose="02020603050405020304" pitchFamily="18" charset="0"/>
                <a:cs typeface="Times New Roman" panose="02020603050405020304" pitchFamily="18" charset="0"/>
              </a:rPr>
              <a:t> University, Ministry of Higher Education,    </a:t>
            </a:r>
            <a:r>
              <a:rPr lang="en-US" sz="1800" dirty="0" err="1">
                <a:latin typeface="Times New Roman" panose="02020603050405020304" pitchFamily="18" charset="0"/>
                <a:cs typeface="Times New Roman" panose="02020603050405020304" pitchFamily="18" charset="0"/>
              </a:rPr>
              <a:t>Afghanistan,Dept</a:t>
            </a:r>
            <a:r>
              <a:rPr lang="en-US" sz="1800" dirty="0">
                <a:latin typeface="Times New Roman" panose="02020603050405020304" pitchFamily="18" charset="0"/>
                <a:cs typeface="Times New Roman" panose="02020603050405020304" pitchFamily="18" charset="0"/>
              </a:rPr>
              <a:t>. of Computer Science &amp; Technology, Central University of Punjab, </a:t>
            </a:r>
            <a:r>
              <a:rPr lang="en-US" sz="1800" dirty="0" err="1">
                <a:latin typeface="Times New Roman" panose="02020603050405020304" pitchFamily="18" charset="0"/>
                <a:cs typeface="Times New Roman" panose="02020603050405020304" pitchFamily="18" charset="0"/>
              </a:rPr>
              <a:t>Bathinda</a:t>
            </a:r>
            <a:r>
              <a:rPr lang="en-US" sz="1800" dirty="0">
                <a:latin typeface="Times New Roman" panose="02020603050405020304" pitchFamily="18" charset="0"/>
                <a:cs typeface="Times New Roman" panose="02020603050405020304" pitchFamily="18" charset="0"/>
              </a:rPr>
              <a:t>, Punjab, India</a:t>
            </a:r>
          </a:p>
          <a:p>
            <a:pPr marL="0" indent="0">
              <a:buNone/>
            </a:pPr>
            <a:r>
              <a:rPr lang="en-IN" sz="1800" dirty="0">
                <a:latin typeface="Times New Roman" panose="02020603050405020304" pitchFamily="18" charset="0"/>
                <a:cs typeface="Times New Roman" panose="02020603050405020304" pitchFamily="18" charset="0"/>
              </a:rPr>
              <a:t>5. </a:t>
            </a:r>
            <a:r>
              <a:rPr lang="en-IN" sz="1800"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An Effective Phishing Websites Detection Model Based on Optimal Feature Selection and Neural Networks</a:t>
            </a:r>
            <a:r>
              <a:rPr lang="en-IN" sz="1800" b="1"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Reference:Erzhou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Zhu,Yuyang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chen,Anhui</a:t>
            </a:r>
            <a:r>
              <a:rPr lang="en-IN" sz="1800" dirty="0">
                <a:latin typeface="Times New Roman" panose="02020603050405020304" pitchFamily="18" charset="0"/>
                <a:cs typeface="Times New Roman" panose="02020603050405020304" pitchFamily="18" charset="0"/>
              </a:rPr>
              <a:t> University.</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Source:IEEE</a:t>
            </a:r>
            <a:r>
              <a:rPr lang="en-IN" sz="1800" dirty="0">
                <a:latin typeface="Times New Roman" panose="02020603050405020304" pitchFamily="18" charset="0"/>
                <a:cs typeface="Times New Roman" panose="02020603050405020304" pitchFamily="18" charset="0"/>
              </a:rPr>
              <a:t> Access</a:t>
            </a:r>
          </a:p>
          <a:p>
            <a:pPr marL="0" indent="0">
              <a:buNone/>
            </a:pPr>
            <a:r>
              <a:rPr lang="en-IN" sz="1800" dirty="0">
                <a:latin typeface="Times New Roman" panose="02020603050405020304" pitchFamily="18" charset="0"/>
                <a:cs typeface="Times New Roman" panose="02020603050405020304" pitchFamily="18" charset="0"/>
              </a:rPr>
              <a:t>6. </a:t>
            </a:r>
            <a:r>
              <a:rPr lang="en-US" sz="1800" b="1" dirty="0">
                <a:latin typeface="Times New Roman" panose="02020603050405020304" pitchFamily="18" charset="0"/>
                <a:cs typeface="Times New Roman" panose="02020603050405020304" pitchFamily="18" charset="0"/>
              </a:rPr>
              <a:t>"Phishing Website Detection Based on Multidimensional Features Driven by Deep Learning</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Source:IEEE</a:t>
            </a:r>
            <a:r>
              <a:rPr lang="en-US" sz="1800" dirty="0">
                <a:latin typeface="Times New Roman" panose="02020603050405020304" pitchFamily="18" charset="0"/>
                <a:cs typeface="Times New Roman" panose="02020603050405020304" pitchFamily="18" charset="0"/>
              </a:rPr>
              <a:t> Access</a:t>
            </a:r>
          </a:p>
        </p:txBody>
      </p:sp>
    </p:spTree>
    <p:extLst>
      <p:ext uri="{BB962C8B-B14F-4D97-AF65-F5344CB8AC3E}">
        <p14:creationId xmlns:p14="http://schemas.microsoft.com/office/powerpoint/2010/main" val="128074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0A34-7123-C3C3-7535-4ABC662175B2}"/>
              </a:ext>
            </a:extLst>
          </p:cNvPr>
          <p:cNvSpPr>
            <a:spLocks noGrp="1"/>
          </p:cNvSpPr>
          <p:nvPr>
            <p:ph type="title"/>
          </p:nvPr>
        </p:nvSpPr>
        <p:spPr>
          <a:xfrm>
            <a:off x="3513461" y="3027766"/>
            <a:ext cx="9603275" cy="4018493"/>
          </a:xfrm>
        </p:spPr>
        <p:txBody>
          <a:bodyPr>
            <a:norm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0556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Phishing attacks usually involve the creation of fake websites or emails that seem like those of legitimate businesses, such as banks, social networking platforms, or online stores. </a:t>
            </a:r>
          </a:p>
          <a:p>
            <a:r>
              <a:rPr lang="en-US" dirty="0">
                <a:latin typeface="Times New Roman" panose="02020603050405020304" pitchFamily="18" charset="0"/>
                <a:cs typeface="Times New Roman" panose="02020603050405020304" pitchFamily="18" charset="0"/>
              </a:rPr>
              <a:t>Phishing websites are fraudulent websites that imitate legitimate ones, aiming to deceive users into disclosing sensitive information. </a:t>
            </a:r>
          </a:p>
          <a:p>
            <a:r>
              <a:rPr lang="en-US" dirty="0">
                <a:latin typeface="Times New Roman" panose="02020603050405020304" pitchFamily="18" charset="0"/>
                <a:cs typeface="Times New Roman" panose="02020603050405020304" pitchFamily="18" charset="0"/>
              </a:rPr>
              <a:t>These websites often have URLs that closely resemble those of reputable websites, making it challenging for users to distinguish between them.</a:t>
            </a:r>
          </a:p>
          <a:p>
            <a:endParaRPr lang="en-US" dirty="0"/>
          </a:p>
          <a:p>
            <a:endParaRPr lang="en-IN" dirty="0"/>
          </a:p>
        </p:txBody>
      </p:sp>
    </p:spTree>
    <p:extLst>
      <p:ext uri="{BB962C8B-B14F-4D97-AF65-F5344CB8AC3E}">
        <p14:creationId xmlns:p14="http://schemas.microsoft.com/office/powerpoint/2010/main" val="266528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Why Detect Phishing Websites?</a:t>
            </a:r>
          </a:p>
          <a:p>
            <a:r>
              <a:rPr lang="en-US" b="1" dirty="0">
                <a:latin typeface="Times New Roman" panose="02020603050405020304" pitchFamily="18" charset="0"/>
                <a:cs typeface="Times New Roman" panose="02020603050405020304" pitchFamily="18" charset="0"/>
              </a:rPr>
              <a:t>Protect Users: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Prevent identity theft and financial losses.</a:t>
            </a:r>
          </a:p>
          <a:p>
            <a:r>
              <a:rPr lang="en-US" b="1" dirty="0">
                <a:latin typeface="Times New Roman" panose="02020603050405020304" pitchFamily="18" charset="0"/>
                <a:cs typeface="Times New Roman" panose="02020603050405020304" pitchFamily="18" charset="0"/>
              </a:rPr>
              <a:t>Maintain Trust: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Ensures businesses and users retain confidence in online platforms.</a:t>
            </a:r>
          </a:p>
          <a:p>
            <a:r>
              <a:rPr lang="en-US" b="1" dirty="0">
                <a:latin typeface="Times New Roman" panose="02020603050405020304" pitchFamily="18" charset="0"/>
                <a:cs typeface="Times New Roman" panose="02020603050405020304" pitchFamily="18" charset="0"/>
              </a:rPr>
              <a:t>Combat Evolving Threats: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Phishing tactics are constantly evolving, requiring robust detection mechanisms.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88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a:t>In order to avoid getting phished,</a:t>
            </a:r>
          </a:p>
          <a:p>
            <a:pPr marL="0" indent="0">
              <a:buNone/>
            </a:pPr>
            <a:r>
              <a:rPr lang="en-US" dirty="0"/>
              <a:t>           • users should have awareness of phishing websites. </a:t>
            </a:r>
          </a:p>
          <a:p>
            <a:pPr marL="0" indent="0">
              <a:buNone/>
            </a:pPr>
            <a:r>
              <a:rPr lang="en-US" dirty="0"/>
              <a:t>           • have a blacklist of phishing websites which requires the knowledge of website   </a:t>
            </a:r>
          </a:p>
          <a:p>
            <a:pPr marL="0" indent="0">
              <a:buNone/>
            </a:pPr>
            <a:r>
              <a:rPr lang="en-US" dirty="0"/>
              <a:t>             being detected as phishing.</a:t>
            </a:r>
          </a:p>
          <a:p>
            <a:pPr marL="0" indent="0">
              <a:buNone/>
            </a:pPr>
            <a:r>
              <a:rPr lang="en-US" dirty="0"/>
              <a:t>          • detect them in their early appearance, using machine learning and deep    neural              	network algorithms.</a:t>
            </a:r>
            <a:endParaRPr lang="en-IN" dirty="0"/>
          </a:p>
        </p:txBody>
      </p:sp>
    </p:spTree>
    <p:extLst>
      <p:ext uri="{BB962C8B-B14F-4D97-AF65-F5344CB8AC3E}">
        <p14:creationId xmlns:p14="http://schemas.microsoft.com/office/powerpoint/2010/main" val="292816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B44-F66F-2779-774D-4DE919FA35D4}"/>
              </a:ext>
            </a:extLst>
          </p:cNvPr>
          <p:cNvSpPr>
            <a:spLocks noGrp="1"/>
          </p:cNvSpPr>
          <p:nvPr>
            <p:ph type="title"/>
          </p:nvPr>
        </p:nvSpPr>
        <p:spPr>
          <a:xfrm>
            <a:off x="1451579" y="804519"/>
            <a:ext cx="9603275" cy="1049235"/>
          </a:xfrm>
        </p:spPr>
        <p:txBody>
          <a:bodyPr/>
          <a:lstStyle/>
          <a:p>
            <a:r>
              <a:rPr lang="en-IN" dirty="0"/>
              <a:t>Literature survey-1</a:t>
            </a:r>
          </a:p>
        </p:txBody>
      </p:sp>
      <p:sp>
        <p:nvSpPr>
          <p:cNvPr id="3" name="Content Placeholder 2">
            <a:extLst>
              <a:ext uri="{FF2B5EF4-FFF2-40B4-BE49-F238E27FC236}">
                <a16:creationId xmlns:a16="http://schemas.microsoft.com/office/drawing/2014/main" id="{969B60F6-3611-D473-E3A6-63437340CAA8}"/>
              </a:ext>
            </a:extLst>
          </p:cNvPr>
          <p:cNvSpPr>
            <a:spLocks noGrp="1"/>
          </p:cNvSpPr>
          <p:nvPr>
            <p:ph idx="1"/>
          </p:nvPr>
        </p:nvSpPr>
        <p:spPr/>
        <p:txBody>
          <a:bodyPr>
            <a:normAutofit lnSpcReduction="10000"/>
          </a:bodyPr>
          <a:lstStyle/>
          <a:p>
            <a:r>
              <a:rPr lang="en-US" sz="1800" b="1" dirty="0">
                <a:latin typeface="Times New Roman" panose="02020603050405020304" pitchFamily="18" charset="0"/>
                <a:cs typeface="Times New Roman" panose="02020603050405020304" pitchFamily="18" charset="0"/>
              </a:rPr>
              <a:t>Paper Title</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"List-Based Detection Methods for Phishing Websites"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Approach</a:t>
            </a:r>
            <a:r>
              <a:rPr lang="en-US" sz="1800" dirty="0">
                <a:latin typeface="Times New Roman" panose="02020603050405020304" pitchFamily="18" charset="0"/>
                <a:cs typeface="Times New Roman" panose="02020603050405020304" pitchFamily="18" charset="0"/>
              </a:rPr>
              <a:t>: This study explores list-based detection mechanisms, which include maintaining blacklists of known phishing URLs and whitelists of trusted URLs. Blacklists, used in browsers like Google Chrome and Mozilla Firefox via Google Safe Browsing, provide warnings when malicious sites are detected. Whitelists, on the other hand, help identify trusted websites by flagging URLs not present in the list as suspicious.</a:t>
            </a:r>
          </a:p>
          <a:p>
            <a:r>
              <a:rPr lang="en-US" sz="1800" b="1" dirty="0">
                <a:latin typeface="Times New Roman" panose="02020603050405020304" pitchFamily="18" charset="0"/>
                <a:cs typeface="Times New Roman" panose="02020603050405020304" pitchFamily="18" charset="0"/>
              </a:rPr>
              <a:t>Limitations</a:t>
            </a:r>
            <a:r>
              <a:rPr lang="en-US" sz="1800" dirty="0">
                <a:latin typeface="Times New Roman" panose="02020603050405020304" pitchFamily="18" charset="0"/>
                <a:cs typeface="Times New Roman" panose="02020603050405020304" pitchFamily="18" charset="0"/>
              </a:rPr>
              <a:t>: List creation and updates should be based on lightweight  mechanisms not to introduce delays in the detection  </a:t>
            </a:r>
            <a:r>
              <a:rPr lang="en-US" sz="1800" dirty="0" err="1">
                <a:latin typeface="Times New Roman" panose="02020603050405020304" pitchFamily="18" charset="0"/>
                <a:cs typeface="Times New Roman" panose="02020603050405020304" pitchFamily="18" charset="0"/>
              </a:rPr>
              <a:t>process,Lists</a:t>
            </a:r>
            <a:r>
              <a:rPr lang="en-US" sz="1800" dirty="0">
                <a:latin typeface="Times New Roman" panose="02020603050405020304" pitchFamily="18" charset="0"/>
                <a:cs typeface="Times New Roman" panose="02020603050405020304" pitchFamily="18" charset="0"/>
              </a:rPr>
              <a:t> should be constantly updated to defend against newly discovered phishing attacks, Rules and heuristics devised for creating and updating the lists should reflect in a timely manner the evolution of the tactics adopted by attackers.</a:t>
            </a:r>
          </a:p>
        </p:txBody>
      </p:sp>
    </p:spTree>
    <p:extLst>
      <p:ext uri="{BB962C8B-B14F-4D97-AF65-F5344CB8AC3E}">
        <p14:creationId xmlns:p14="http://schemas.microsoft.com/office/powerpoint/2010/main" val="282499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B44-F66F-2779-774D-4DE919FA35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survey-2</a:t>
            </a:r>
          </a:p>
        </p:txBody>
      </p:sp>
      <p:sp>
        <p:nvSpPr>
          <p:cNvPr id="3" name="Content Placeholder 2">
            <a:extLst>
              <a:ext uri="{FF2B5EF4-FFF2-40B4-BE49-F238E27FC236}">
                <a16:creationId xmlns:a16="http://schemas.microsoft.com/office/drawing/2014/main" id="{969B60F6-3611-D473-E3A6-63437340CAA8}"/>
              </a:ext>
            </a:extLst>
          </p:cNvPr>
          <p:cNvSpPr>
            <a:spLocks noGrp="1"/>
          </p:cNvSpPr>
          <p:nvPr>
            <p:ph idx="1"/>
          </p:nvPr>
        </p:nvSpPr>
        <p:spPr>
          <a:xfrm>
            <a:off x="1451579" y="2015732"/>
            <a:ext cx="9603275" cy="3787191"/>
          </a:xfrm>
        </p:spPr>
        <p:txBody>
          <a:bodyPr>
            <a:normAutofit/>
          </a:bodyPr>
          <a:lstStyle/>
          <a:p>
            <a:r>
              <a:rPr lang="en-US" b="1" dirty="0">
                <a:latin typeface="Times New Roman" panose="02020603050405020304" pitchFamily="18" charset="0"/>
                <a:cs typeface="Times New Roman" panose="02020603050405020304" pitchFamily="18" charset="0"/>
              </a:rPr>
              <a:t>Paper Title: </a:t>
            </a:r>
            <a:r>
              <a:rPr lang="en-US" dirty="0">
                <a:latin typeface="Times New Roman" panose="02020603050405020304" pitchFamily="18" charset="0"/>
                <a:cs typeface="Times New Roman" panose="02020603050405020304" pitchFamily="18" charset="0"/>
              </a:rPr>
              <a:t>Page similarity based detection</a:t>
            </a:r>
          </a:p>
          <a:p>
            <a:r>
              <a:rPr lang="en-US" b="1" dirty="0">
                <a:latin typeface="Times New Roman" panose="02020603050405020304" pitchFamily="18" charset="0"/>
                <a:cs typeface="Times New Roman" panose="02020603050405020304" pitchFamily="18" charset="0"/>
              </a:rPr>
              <a:t>Approach:</a:t>
            </a:r>
            <a:r>
              <a:rPr lang="en-US" dirty="0">
                <a:latin typeface="Times New Roman" panose="02020603050405020304" pitchFamily="18" charset="0"/>
                <a:cs typeface="Times New Roman" panose="02020603050405020304" pitchFamily="18" charset="0"/>
              </a:rPr>
              <a:t> The paper explores page similarity methods for detecting phishing websites. It compares suspicious pages to legitimate ones based on </a:t>
            </a:r>
            <a:r>
              <a:rPr lang="en-US" b="1" dirty="0">
                <a:latin typeface="Times New Roman" panose="02020603050405020304" pitchFamily="18" charset="0"/>
                <a:cs typeface="Times New Roman" panose="02020603050405020304" pitchFamily="18" charset="0"/>
              </a:rPr>
              <a:t>textual</a:t>
            </a:r>
            <a:r>
              <a:rPr lang="en-US" dirty="0">
                <a:latin typeface="Times New Roman" panose="02020603050405020304" pitchFamily="18" charset="0"/>
                <a:cs typeface="Times New Roman" panose="02020603050405020304" pitchFamily="18" charset="0"/>
              </a:rPr>
              <a:t> (HTML, CSS, DOM) and </a:t>
            </a:r>
            <a:r>
              <a:rPr lang="en-US" b="1" dirty="0">
                <a:latin typeface="Times New Roman" panose="02020603050405020304" pitchFamily="18" charset="0"/>
                <a:cs typeface="Times New Roman" panose="02020603050405020304" pitchFamily="18" charset="0"/>
              </a:rPr>
              <a:t>visual</a:t>
            </a:r>
            <a:r>
              <a:rPr lang="en-US" dirty="0">
                <a:latin typeface="Times New Roman" panose="02020603050405020304" pitchFamily="18" charset="0"/>
                <a:cs typeface="Times New Roman" panose="02020603050405020304" pitchFamily="18" charset="0"/>
              </a:rPr>
              <a:t> (images, logos) content. The similarity scores help identify phishing attempts by comparing these elements, with final decisions based on predefined thresholds.</a:t>
            </a:r>
          </a:p>
          <a:p>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Effectiveness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Evasion techniques like code obfuscation and image distortions can reduce detection accuracy.), Approaches relying on external services can be </a:t>
            </a:r>
            <a:r>
              <a:rPr lang="en-US" dirty="0" err="1">
                <a:latin typeface="Times New Roman" panose="02020603050405020304" pitchFamily="18" charset="0"/>
                <a:cs typeface="Times New Roman" panose="02020603050405020304" pitchFamily="18" charset="0"/>
              </a:rPr>
              <a:t>slow.,Large</a:t>
            </a:r>
            <a:r>
              <a:rPr lang="en-US" dirty="0">
                <a:latin typeface="Times New Roman" panose="02020603050405020304" pitchFamily="18" charset="0"/>
                <a:cs typeface="Times New Roman" panose="02020603050405020304" pitchFamily="18" charset="0"/>
              </a:rPr>
              <a:t> datasets of legitimate pages require significant storage capacity.</a:t>
            </a:r>
          </a:p>
        </p:txBody>
      </p:sp>
    </p:spTree>
    <p:extLst>
      <p:ext uri="{BB962C8B-B14F-4D97-AF65-F5344CB8AC3E}">
        <p14:creationId xmlns:p14="http://schemas.microsoft.com/office/powerpoint/2010/main" val="344713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B44-F66F-2779-774D-4DE919FA35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survey-3</a:t>
            </a:r>
          </a:p>
        </p:txBody>
      </p:sp>
      <p:sp>
        <p:nvSpPr>
          <p:cNvPr id="3" name="Content Placeholder 2">
            <a:extLst>
              <a:ext uri="{FF2B5EF4-FFF2-40B4-BE49-F238E27FC236}">
                <a16:creationId xmlns:a16="http://schemas.microsoft.com/office/drawing/2014/main" id="{969B60F6-3611-D473-E3A6-63437340CAA8}"/>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Paper Title: </a:t>
            </a:r>
            <a:r>
              <a:rPr lang="en-US" dirty="0">
                <a:latin typeface="Times New Roman" panose="02020603050405020304" pitchFamily="18" charset="0"/>
                <a:cs typeface="Times New Roman" panose="02020603050405020304" pitchFamily="18" charset="0"/>
              </a:rPr>
              <a:t>"Phishing Attack, Its Detections and Prevention Techniques “</a:t>
            </a:r>
          </a:p>
          <a:p>
            <a:pPr marL="0" indent="0">
              <a:buNone/>
            </a:pPr>
            <a:r>
              <a:rPr lang="en-US" b="1" dirty="0">
                <a:latin typeface="Times New Roman" panose="02020603050405020304" pitchFamily="18" charset="0"/>
                <a:cs typeface="Times New Roman" panose="02020603050405020304" pitchFamily="18" charset="0"/>
              </a:rPr>
              <a:t>Approach: </a:t>
            </a:r>
            <a:r>
              <a:rPr lang="en-US" dirty="0">
                <a:latin typeface="Times New Roman" panose="02020603050405020304" pitchFamily="18" charset="0"/>
                <a:cs typeface="Times New Roman" panose="02020603050405020304" pitchFamily="18" charset="0"/>
              </a:rPr>
              <a:t>The study outlines various phishing techniques, including email phishing, spear phishing, whaling, </a:t>
            </a:r>
            <a:r>
              <a:rPr lang="en-US" dirty="0" err="1">
                <a:latin typeface="Times New Roman" panose="02020603050405020304" pitchFamily="18" charset="0"/>
                <a:cs typeface="Times New Roman" panose="02020603050405020304" pitchFamily="18" charset="0"/>
              </a:rPr>
              <a:t>smishing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vishing</a:t>
            </a:r>
            <a:r>
              <a:rPr lang="en-US" dirty="0">
                <a:latin typeface="Times New Roman" panose="02020603050405020304" pitchFamily="18" charset="0"/>
                <a:cs typeface="Times New Roman" panose="02020603050405020304" pitchFamily="18" charset="0"/>
              </a:rPr>
              <a:t>, clone phishing, and social media phishing. It emphasizes the sophistication of modern attacks, which leverage social engineering and advanced technologies like AI.</a:t>
            </a:r>
          </a:p>
          <a:p>
            <a:pPr marL="0" indent="0">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Although the paper provides a broad review, it lacks detailed explanations of the technical implementation of detection and prevention techniques, such as specific algorithms or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77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B44-F66F-2779-774D-4DE919FA35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survey-4</a:t>
            </a:r>
          </a:p>
        </p:txBody>
      </p:sp>
      <p:sp>
        <p:nvSpPr>
          <p:cNvPr id="3" name="Content Placeholder 2">
            <a:extLst>
              <a:ext uri="{FF2B5EF4-FFF2-40B4-BE49-F238E27FC236}">
                <a16:creationId xmlns:a16="http://schemas.microsoft.com/office/drawing/2014/main" id="{969B60F6-3611-D473-E3A6-63437340CAA8}"/>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Paper Title: </a:t>
            </a:r>
            <a:r>
              <a:rPr lang="en-US" dirty="0">
                <a:latin typeface="Times New Roman" panose="02020603050405020304" pitchFamily="18" charset="0"/>
                <a:cs typeface="Times New Roman" panose="02020603050405020304" pitchFamily="18" charset="0"/>
              </a:rPr>
              <a:t>"Study on Phishing Attacks “</a:t>
            </a:r>
          </a:p>
          <a:p>
            <a:pPr marL="0" indent="0">
              <a:buNone/>
            </a:pPr>
            <a:r>
              <a:rPr lang="en-US" b="1" dirty="0">
                <a:latin typeface="Times New Roman" panose="02020603050405020304" pitchFamily="18" charset="0"/>
                <a:cs typeface="Times New Roman" panose="02020603050405020304" pitchFamily="18" charset="0"/>
              </a:rPr>
              <a:t>Approach</a:t>
            </a:r>
            <a:r>
              <a:rPr lang="en-US" dirty="0">
                <a:latin typeface="Times New Roman" panose="02020603050405020304" pitchFamily="18" charset="0"/>
                <a:cs typeface="Times New Roman" panose="02020603050405020304" pitchFamily="18" charset="0"/>
              </a:rPr>
              <a:t>: The paper emphasizes methods </a:t>
            </a:r>
            <a:r>
              <a:rPr lang="en-US" dirty="0" err="1">
                <a:latin typeface="Times New Roman" panose="02020603050405020304" pitchFamily="18" charset="0"/>
                <a:cs typeface="Times New Roman" panose="02020603050405020304" pitchFamily="18" charset="0"/>
              </a:rPr>
              <a:t>like:Using</a:t>
            </a:r>
            <a:r>
              <a:rPr lang="en-US" dirty="0">
                <a:latin typeface="Times New Roman" panose="02020603050405020304" pitchFamily="18" charset="0"/>
                <a:cs typeface="Times New Roman" panose="02020603050405020304" pitchFamily="18" charset="0"/>
              </a:rPr>
              <a:t> custom DNS services to block malicious </a:t>
            </a:r>
            <a:r>
              <a:rPr lang="en-US" dirty="0" err="1">
                <a:latin typeface="Times New Roman" panose="02020603050405020304" pitchFamily="18" charset="0"/>
                <a:cs typeface="Times New Roman" panose="02020603050405020304" pitchFamily="18" charset="0"/>
              </a:rPr>
              <a:t>sites.Leveraging</a:t>
            </a:r>
            <a:r>
              <a:rPr lang="en-US" dirty="0">
                <a:latin typeface="Times New Roman" panose="02020603050405020304" pitchFamily="18" charset="0"/>
                <a:cs typeface="Times New Roman" panose="02020603050405020304" pitchFamily="18" charset="0"/>
              </a:rPr>
              <a:t> browser-based phishing </a:t>
            </a:r>
            <a:r>
              <a:rPr lang="en-US" dirty="0" err="1">
                <a:latin typeface="Times New Roman" panose="02020603050405020304" pitchFamily="18" charset="0"/>
                <a:cs typeface="Times New Roman" panose="02020603050405020304" pitchFamily="18" charset="0"/>
              </a:rPr>
              <a:t>lists.Manual</a:t>
            </a:r>
            <a:r>
              <a:rPr lang="en-US" dirty="0">
                <a:latin typeface="Times New Roman" panose="02020603050405020304" pitchFamily="18" charset="0"/>
                <a:cs typeface="Times New Roman" panose="02020603050405020304" pitchFamily="18" charset="0"/>
              </a:rPr>
              <a:t> verification of links for authenticity.</a:t>
            </a:r>
          </a:p>
          <a:p>
            <a:pPr marL="0" indent="0">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While the paper categorizes and discusses phishing attacks, the analysis of detection and prevention methods lacks depth, particularly in emerging phishing techniques (e.g., AI-driven phishing).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5562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1006</TotalTime>
  <Words>2042</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Consolas</vt:lpstr>
      <vt:lpstr>Gill Sans MT</vt:lpstr>
      <vt:lpstr>Times New Roman</vt:lpstr>
      <vt:lpstr>Gallery</vt:lpstr>
      <vt:lpstr>SecureUrl                -A Phishing website detection application        </vt:lpstr>
      <vt:lpstr>Introduction</vt:lpstr>
      <vt:lpstr>Introduction</vt:lpstr>
      <vt:lpstr>Introduction</vt:lpstr>
      <vt:lpstr>Introduction</vt:lpstr>
      <vt:lpstr>Literature survey-1</vt:lpstr>
      <vt:lpstr>Literature survey-2</vt:lpstr>
      <vt:lpstr>Literature survey-3</vt:lpstr>
      <vt:lpstr>Literature survey-4</vt:lpstr>
      <vt:lpstr>Proposed solution</vt:lpstr>
      <vt:lpstr>Algorithms</vt:lpstr>
      <vt:lpstr>Algorithms</vt:lpstr>
      <vt:lpstr>algorithms</vt:lpstr>
      <vt:lpstr>algorithms</vt:lpstr>
      <vt:lpstr>Steps for implementation</vt:lpstr>
      <vt:lpstr>Steps for implementation</vt:lpstr>
      <vt:lpstr>Steps for implementation</vt:lpstr>
      <vt:lpstr>Steps for implementation</vt:lpstr>
      <vt:lpstr>Steps for implementation</vt:lpstr>
      <vt:lpstr>ReSULTS</vt:lpstr>
      <vt:lpstr>Results</vt:lpstr>
      <vt:lpstr>RESUlts</vt:lpstr>
      <vt:lpstr>conclusion</vt:lpstr>
      <vt:lpstr>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Harbour</dc:title>
  <dc:creator>KOUDA SHIVANI</dc:creator>
  <cp:lastModifiedBy>21-733-012_CHINTHAKUNTLA HARISH REDDY</cp:lastModifiedBy>
  <cp:revision>36</cp:revision>
  <dcterms:created xsi:type="dcterms:W3CDTF">2023-12-03T13:36:58Z</dcterms:created>
  <dcterms:modified xsi:type="dcterms:W3CDTF">2025-04-17T03:12:01Z</dcterms:modified>
</cp:coreProperties>
</file>