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3"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44" d="100"/>
          <a:sy n="44" d="100"/>
        </p:scale>
        <p:origin x="82" y="9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9B5B869-1B60-48F5-B17E-EDE48DB55494}" type="datetimeFigureOut">
              <a:rPr lang="en-IN" smtClean="0"/>
              <a:t>22-04-2022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030321-8E7D-4F47-A99F-7299AB4D116F}" type="slidenum">
              <a:rPr lang="en-IN" smtClean="0"/>
              <a:t>‹#›</a:t>
            </a:fld>
            <a:endParaRPr lang="en-IN"/>
          </a:p>
        </p:txBody>
      </p:sp>
    </p:spTree>
    <p:extLst>
      <p:ext uri="{BB962C8B-B14F-4D97-AF65-F5344CB8AC3E}">
        <p14:creationId xmlns:p14="http://schemas.microsoft.com/office/powerpoint/2010/main" val="1290562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9B5B869-1B60-48F5-B17E-EDE48DB55494}" type="datetimeFigureOut">
              <a:rPr lang="en-IN" smtClean="0"/>
              <a:t>22-04-2022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030321-8E7D-4F47-A99F-7299AB4D116F}" type="slidenum">
              <a:rPr lang="en-IN" smtClean="0"/>
              <a:t>‹#›</a:t>
            </a:fld>
            <a:endParaRPr lang="en-IN"/>
          </a:p>
        </p:txBody>
      </p:sp>
    </p:spTree>
    <p:extLst>
      <p:ext uri="{BB962C8B-B14F-4D97-AF65-F5344CB8AC3E}">
        <p14:creationId xmlns:p14="http://schemas.microsoft.com/office/powerpoint/2010/main" val="1039253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9B5B869-1B60-48F5-B17E-EDE48DB55494}" type="datetimeFigureOut">
              <a:rPr lang="en-IN" smtClean="0"/>
              <a:t>22-04-2022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030321-8E7D-4F47-A99F-7299AB4D116F}" type="slidenum">
              <a:rPr lang="en-IN" smtClean="0"/>
              <a:t>‹#›</a:t>
            </a:fld>
            <a:endParaRPr lang="en-IN"/>
          </a:p>
        </p:txBody>
      </p:sp>
    </p:spTree>
    <p:extLst>
      <p:ext uri="{BB962C8B-B14F-4D97-AF65-F5344CB8AC3E}">
        <p14:creationId xmlns:p14="http://schemas.microsoft.com/office/powerpoint/2010/main" val="3870250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9B5B869-1B60-48F5-B17E-EDE48DB55494}" type="datetimeFigureOut">
              <a:rPr lang="en-IN" smtClean="0"/>
              <a:t>22-04-2022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030321-8E7D-4F47-A99F-7299AB4D116F}" type="slidenum">
              <a:rPr lang="en-IN" smtClean="0"/>
              <a:t>‹#›</a:t>
            </a:fld>
            <a:endParaRPr lang="en-IN"/>
          </a:p>
        </p:txBody>
      </p:sp>
    </p:spTree>
    <p:extLst>
      <p:ext uri="{BB962C8B-B14F-4D97-AF65-F5344CB8AC3E}">
        <p14:creationId xmlns:p14="http://schemas.microsoft.com/office/powerpoint/2010/main" val="4229273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9B5B869-1B60-48F5-B17E-EDE48DB55494}" type="datetimeFigureOut">
              <a:rPr lang="en-IN" smtClean="0"/>
              <a:t>22-04-2022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030321-8E7D-4F47-A99F-7299AB4D116F}" type="slidenum">
              <a:rPr lang="en-IN" smtClean="0"/>
              <a:t>‹#›</a:t>
            </a:fld>
            <a:endParaRPr lang="en-IN"/>
          </a:p>
        </p:txBody>
      </p:sp>
    </p:spTree>
    <p:extLst>
      <p:ext uri="{BB962C8B-B14F-4D97-AF65-F5344CB8AC3E}">
        <p14:creationId xmlns:p14="http://schemas.microsoft.com/office/powerpoint/2010/main" val="18652220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9B5B869-1B60-48F5-B17E-EDE48DB55494}" type="datetimeFigureOut">
              <a:rPr lang="en-IN" smtClean="0"/>
              <a:t>22-04-2022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030321-8E7D-4F47-A99F-7299AB4D116F}" type="slidenum">
              <a:rPr lang="en-IN" smtClean="0"/>
              <a:t>‹#›</a:t>
            </a:fld>
            <a:endParaRPr lang="en-IN"/>
          </a:p>
        </p:txBody>
      </p:sp>
    </p:spTree>
    <p:extLst>
      <p:ext uri="{BB962C8B-B14F-4D97-AF65-F5344CB8AC3E}">
        <p14:creationId xmlns:p14="http://schemas.microsoft.com/office/powerpoint/2010/main" val="489492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9B5B869-1B60-48F5-B17E-EDE48DB55494}" type="datetimeFigureOut">
              <a:rPr lang="en-IN" smtClean="0"/>
              <a:t>22-04-2022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F030321-8E7D-4F47-A99F-7299AB4D116F}" type="slidenum">
              <a:rPr lang="en-IN" smtClean="0"/>
              <a:t>‹#›</a:t>
            </a:fld>
            <a:endParaRPr lang="en-IN"/>
          </a:p>
        </p:txBody>
      </p:sp>
    </p:spTree>
    <p:extLst>
      <p:ext uri="{BB962C8B-B14F-4D97-AF65-F5344CB8AC3E}">
        <p14:creationId xmlns:p14="http://schemas.microsoft.com/office/powerpoint/2010/main" val="3478173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9B5B869-1B60-48F5-B17E-EDE48DB55494}" type="datetimeFigureOut">
              <a:rPr lang="en-IN" smtClean="0"/>
              <a:t>22-04-2022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F030321-8E7D-4F47-A99F-7299AB4D116F}" type="slidenum">
              <a:rPr lang="en-IN" smtClean="0"/>
              <a:t>‹#›</a:t>
            </a:fld>
            <a:endParaRPr lang="en-IN"/>
          </a:p>
        </p:txBody>
      </p:sp>
    </p:spTree>
    <p:extLst>
      <p:ext uri="{BB962C8B-B14F-4D97-AF65-F5344CB8AC3E}">
        <p14:creationId xmlns:p14="http://schemas.microsoft.com/office/powerpoint/2010/main" val="2596623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B5B869-1B60-48F5-B17E-EDE48DB55494}" type="datetimeFigureOut">
              <a:rPr lang="en-IN" smtClean="0"/>
              <a:t>22-04-2022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F030321-8E7D-4F47-A99F-7299AB4D116F}" type="slidenum">
              <a:rPr lang="en-IN" smtClean="0"/>
              <a:t>‹#›</a:t>
            </a:fld>
            <a:endParaRPr lang="en-IN"/>
          </a:p>
        </p:txBody>
      </p:sp>
    </p:spTree>
    <p:extLst>
      <p:ext uri="{BB962C8B-B14F-4D97-AF65-F5344CB8AC3E}">
        <p14:creationId xmlns:p14="http://schemas.microsoft.com/office/powerpoint/2010/main" val="602998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9B5B869-1B60-48F5-B17E-EDE48DB55494}" type="datetimeFigureOut">
              <a:rPr lang="en-IN" smtClean="0"/>
              <a:t>22-04-2022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030321-8E7D-4F47-A99F-7299AB4D116F}" type="slidenum">
              <a:rPr lang="en-IN" smtClean="0"/>
              <a:t>‹#›</a:t>
            </a:fld>
            <a:endParaRPr lang="en-IN"/>
          </a:p>
        </p:txBody>
      </p:sp>
    </p:spTree>
    <p:extLst>
      <p:ext uri="{BB962C8B-B14F-4D97-AF65-F5344CB8AC3E}">
        <p14:creationId xmlns:p14="http://schemas.microsoft.com/office/powerpoint/2010/main" val="721967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9B5B869-1B60-48F5-B17E-EDE48DB55494}" type="datetimeFigureOut">
              <a:rPr lang="en-IN" smtClean="0"/>
              <a:t>22-04-2022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030321-8E7D-4F47-A99F-7299AB4D116F}" type="slidenum">
              <a:rPr lang="en-IN" smtClean="0"/>
              <a:t>‹#›</a:t>
            </a:fld>
            <a:endParaRPr lang="en-IN"/>
          </a:p>
        </p:txBody>
      </p:sp>
    </p:spTree>
    <p:extLst>
      <p:ext uri="{BB962C8B-B14F-4D97-AF65-F5344CB8AC3E}">
        <p14:creationId xmlns:p14="http://schemas.microsoft.com/office/powerpoint/2010/main" val="3707560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B5B869-1B60-48F5-B17E-EDE48DB55494}" type="datetimeFigureOut">
              <a:rPr lang="en-IN" smtClean="0"/>
              <a:t>22-04-2022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030321-8E7D-4F47-A99F-7299AB4D116F}" type="slidenum">
              <a:rPr lang="en-IN" smtClean="0"/>
              <a:t>‹#›</a:t>
            </a:fld>
            <a:endParaRPr lang="en-IN"/>
          </a:p>
        </p:txBody>
      </p:sp>
    </p:spTree>
    <p:extLst>
      <p:ext uri="{BB962C8B-B14F-4D97-AF65-F5344CB8AC3E}">
        <p14:creationId xmlns:p14="http://schemas.microsoft.com/office/powerpoint/2010/main" val="24842128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en.wikipedia.org/wiki/Data_compression" TargetMode="External"/><Relationship Id="rId2" Type="http://schemas.openxmlformats.org/officeDocument/2006/relationships/hyperlink" Target="https://en.wikipedia.org/wiki/Algorithm" TargetMode="External"/><Relationship Id="rId1" Type="http://schemas.openxmlformats.org/officeDocument/2006/relationships/slideLayout" Target="../slideLayouts/slideLayout1.xml"/><Relationship Id="rId5" Type="http://schemas.openxmlformats.org/officeDocument/2006/relationships/hyperlink" Target="https://en.wikipedia.org/wiki/Character_string_(computer_science)" TargetMode="External"/><Relationship Id="rId4" Type="http://schemas.openxmlformats.org/officeDocument/2006/relationships/hyperlink" Target="https://en.wikipedia.org/wiki/Bzip2"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en.wikipedia.org/wiki/Burrows%E2%80%93Wheeler_transfor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38897"/>
            <a:ext cx="4341341" cy="1466335"/>
          </a:xfrm>
        </p:spPr>
        <p:txBody>
          <a:bodyPr>
            <a:normAutofit fontScale="90000"/>
          </a:bodyPr>
          <a:lstStyle/>
          <a:p>
            <a:r>
              <a:rPr lang="en-IN" dirty="0" smtClean="0"/>
              <a:t>COMPRESSION WITH BWT:-</a:t>
            </a:r>
            <a:endParaRPr lang="en-IN" dirty="0"/>
          </a:p>
        </p:txBody>
      </p:sp>
      <p:sp>
        <p:nvSpPr>
          <p:cNvPr id="3" name="Subtitle 2"/>
          <p:cNvSpPr>
            <a:spLocks noGrp="1"/>
          </p:cNvSpPr>
          <p:nvPr>
            <p:ph type="subTitle" idx="1"/>
          </p:nvPr>
        </p:nvSpPr>
        <p:spPr>
          <a:xfrm>
            <a:off x="1524000" y="1771135"/>
            <a:ext cx="9144000" cy="4407243"/>
          </a:xfrm>
        </p:spPr>
        <p:txBody>
          <a:bodyPr>
            <a:normAutofit lnSpcReduction="10000"/>
          </a:bodyPr>
          <a:lstStyle/>
          <a:p>
            <a:pPr marL="342900" indent="-342900" algn="l">
              <a:buFont typeface="Wingdings" panose="05000000000000000000" pitchFamily="2" charset="2"/>
              <a:buChar char="Ø"/>
            </a:pPr>
            <a:r>
              <a:rPr lang="en-IN" dirty="0" smtClean="0"/>
              <a:t>The BWT algorithm has the ability to reconstruct the original data into a compressed data.</a:t>
            </a:r>
          </a:p>
          <a:p>
            <a:pPr marL="342900" indent="-342900" algn="l">
              <a:buFont typeface="Wingdings" panose="05000000000000000000" pitchFamily="2" charset="2"/>
              <a:buChar char="Ø"/>
            </a:pPr>
            <a:r>
              <a:rPr lang="en-IN" dirty="0"/>
              <a:t>The major benefit of this implementation is that once the characters have been clustered together, they can have an effective </a:t>
            </a:r>
            <a:r>
              <a:rPr lang="en-IN" dirty="0" smtClean="0"/>
              <a:t>ordering.</a:t>
            </a:r>
          </a:p>
          <a:p>
            <a:pPr marL="342900" indent="-342900" algn="l">
              <a:buFont typeface="Wingdings" panose="05000000000000000000" pitchFamily="2" charset="2"/>
              <a:buChar char="Ø"/>
            </a:pPr>
            <a:r>
              <a:rPr lang="en-IN" dirty="0" smtClean="0"/>
              <a:t>This makes </a:t>
            </a:r>
            <a:r>
              <a:rPr lang="en-IN" dirty="0"/>
              <a:t>our string a way more compressible for major algorithms like Huffman </a:t>
            </a:r>
            <a:r>
              <a:rPr lang="en-IN" dirty="0" smtClean="0"/>
              <a:t>Coding , Move-to-front Transform </a:t>
            </a:r>
            <a:r>
              <a:rPr lang="en-IN" dirty="0"/>
              <a:t>and Run-length </a:t>
            </a:r>
            <a:r>
              <a:rPr lang="en-IN" dirty="0" smtClean="0"/>
              <a:t>encoding.</a:t>
            </a:r>
          </a:p>
          <a:p>
            <a:pPr marL="342900" indent="-342900" algn="l">
              <a:buFont typeface="Wingdings" panose="05000000000000000000" pitchFamily="2" charset="2"/>
              <a:buChar char="Ø"/>
            </a:pPr>
            <a:r>
              <a:rPr lang="en-IN" dirty="0"/>
              <a:t>The Burrows–Wheeler transform is an </a:t>
            </a:r>
            <a:r>
              <a:rPr lang="en-IN" dirty="0">
                <a:hlinkClick r:id="rId2" tooltip="Algorithm"/>
              </a:rPr>
              <a:t>algorithm</a:t>
            </a:r>
            <a:r>
              <a:rPr lang="en-IN" dirty="0"/>
              <a:t> used to prepare data for use with </a:t>
            </a:r>
            <a:r>
              <a:rPr lang="en-IN" dirty="0">
                <a:hlinkClick r:id="rId3" tooltip="Data compression"/>
              </a:rPr>
              <a:t>data compression</a:t>
            </a:r>
            <a:r>
              <a:rPr lang="en-IN" dirty="0"/>
              <a:t> techniques such as </a:t>
            </a:r>
            <a:r>
              <a:rPr lang="en-IN" dirty="0">
                <a:hlinkClick r:id="rId4" tooltip="Bzip2"/>
              </a:rPr>
              <a:t>bzip2</a:t>
            </a:r>
            <a:r>
              <a:rPr lang="en-IN" dirty="0" smtClean="0"/>
              <a:t>.</a:t>
            </a:r>
          </a:p>
          <a:p>
            <a:pPr marL="342900" indent="-342900" algn="l">
              <a:buFont typeface="Wingdings" panose="05000000000000000000" pitchFamily="2" charset="2"/>
              <a:buChar char="Ø"/>
            </a:pPr>
            <a:r>
              <a:rPr lang="en-IN" dirty="0"/>
              <a:t>The </a:t>
            </a:r>
            <a:r>
              <a:rPr lang="en-IN" b="1" dirty="0" smtClean="0">
                <a:effectLst/>
              </a:rPr>
              <a:t>Burrows–Wheeler transform</a:t>
            </a:r>
            <a:r>
              <a:rPr lang="en-IN" dirty="0" smtClean="0">
                <a:effectLst/>
              </a:rPr>
              <a:t> (</a:t>
            </a:r>
            <a:r>
              <a:rPr lang="en-IN" b="1" dirty="0" smtClean="0">
                <a:effectLst/>
              </a:rPr>
              <a:t>BWT</a:t>
            </a:r>
            <a:r>
              <a:rPr lang="en-IN" dirty="0" smtClean="0">
                <a:effectLst/>
              </a:rPr>
              <a:t>, also called </a:t>
            </a:r>
            <a:r>
              <a:rPr lang="en-IN" b="1" dirty="0" smtClean="0">
                <a:effectLst/>
              </a:rPr>
              <a:t>block-sorting compression</a:t>
            </a:r>
            <a:r>
              <a:rPr lang="en-IN" dirty="0" smtClean="0">
                <a:effectLst/>
              </a:rPr>
              <a:t>) rearranges a </a:t>
            </a:r>
            <a:r>
              <a:rPr lang="en-IN" dirty="0">
                <a:hlinkClick r:id="rId5" tooltip="Character string (computer science)"/>
              </a:rPr>
              <a:t>character string</a:t>
            </a:r>
            <a:r>
              <a:rPr lang="en-IN" dirty="0"/>
              <a:t> into runs of similar characters</a:t>
            </a:r>
          </a:p>
          <a:p>
            <a:pPr marL="342900" indent="-342900" algn="l">
              <a:buFont typeface="Wingdings" panose="05000000000000000000" pitchFamily="2" charset="2"/>
              <a:buChar char="Ø"/>
            </a:pPr>
            <a:endParaRPr lang="en-IN" dirty="0"/>
          </a:p>
        </p:txBody>
      </p:sp>
    </p:spTree>
    <p:extLst>
      <p:ext uri="{BB962C8B-B14F-4D97-AF65-F5344CB8AC3E}">
        <p14:creationId xmlns:p14="http://schemas.microsoft.com/office/powerpoint/2010/main" val="2306826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stretch>
            <a:fillRect/>
          </a:stretch>
        </p:blipFill>
        <p:spPr>
          <a:xfrm>
            <a:off x="2571750" y="923925"/>
            <a:ext cx="7048500" cy="5010150"/>
          </a:xfrm>
          <a:prstGeom prst="rect">
            <a:avLst/>
          </a:prstGeom>
        </p:spPr>
      </p:pic>
    </p:spTree>
    <p:extLst>
      <p:ext uri="{BB962C8B-B14F-4D97-AF65-F5344CB8AC3E}">
        <p14:creationId xmlns:p14="http://schemas.microsoft.com/office/powerpoint/2010/main" val="4003235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5221"/>
          </a:xfrm>
        </p:spPr>
        <p:txBody>
          <a:bodyPr/>
          <a:lstStyle/>
          <a:p>
            <a:r>
              <a:rPr lang="en-IN" dirty="0" smtClean="0"/>
              <a:t>APPLICATIONS with BWT</a:t>
            </a:r>
            <a:endParaRPr lang="en-IN" dirty="0"/>
          </a:p>
        </p:txBody>
      </p:sp>
      <p:pic>
        <p:nvPicPr>
          <p:cNvPr id="4" name="Content Placeholder 3"/>
          <p:cNvPicPr>
            <a:picLocks noGrp="1" noChangeAspect="1"/>
          </p:cNvPicPr>
          <p:nvPr>
            <p:ph idx="1"/>
          </p:nvPr>
        </p:nvPicPr>
        <p:blipFill>
          <a:blip r:embed="rId2"/>
          <a:stretch>
            <a:fillRect/>
          </a:stretch>
        </p:blipFill>
        <p:spPr>
          <a:xfrm>
            <a:off x="1347787" y="1943894"/>
            <a:ext cx="9496425" cy="4114800"/>
          </a:xfrm>
          <a:prstGeom prst="rect">
            <a:avLst/>
          </a:prstGeom>
        </p:spPr>
      </p:pic>
      <p:sp>
        <p:nvSpPr>
          <p:cNvPr id="5" name="TextBox 4"/>
          <p:cNvSpPr txBox="1"/>
          <p:nvPr/>
        </p:nvSpPr>
        <p:spPr>
          <a:xfrm>
            <a:off x="1219200" y="1276865"/>
            <a:ext cx="4464908" cy="369332"/>
          </a:xfrm>
          <a:prstGeom prst="rect">
            <a:avLst/>
          </a:prstGeom>
          <a:noFill/>
        </p:spPr>
        <p:txBody>
          <a:bodyPr wrap="square" rtlCol="0">
            <a:spAutoFit/>
          </a:bodyPr>
          <a:lstStyle/>
          <a:p>
            <a:r>
              <a:rPr lang="en-IN" dirty="0" smtClean="0"/>
              <a:t>IMAGE COMPRESSION:-</a:t>
            </a:r>
            <a:endParaRPr lang="en-IN" dirty="0"/>
          </a:p>
        </p:txBody>
      </p:sp>
    </p:spTree>
    <p:extLst>
      <p:ext uri="{BB962C8B-B14F-4D97-AF65-F5344CB8AC3E}">
        <p14:creationId xmlns:p14="http://schemas.microsoft.com/office/powerpoint/2010/main" val="2030445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22422"/>
            <a:ext cx="10515600" cy="5954541"/>
          </a:xfrm>
        </p:spPr>
        <p:txBody>
          <a:bodyPr>
            <a:normAutofit lnSpcReduction="10000"/>
          </a:bodyPr>
          <a:lstStyle/>
          <a:p>
            <a:pPr>
              <a:buFont typeface="Wingdings" panose="05000000000000000000" pitchFamily="2" charset="2"/>
              <a:buChar char="Ø"/>
            </a:pPr>
            <a:r>
              <a:rPr lang="en-US" dirty="0" smtClean="0"/>
              <a:t>The ideal Burrows-Wheeler compression is quite slow due to sorting process and this is a major drawback of the process. Here, a new approach has been discussed in which BWT is applied before entropy encoding. </a:t>
            </a:r>
          </a:p>
          <a:p>
            <a:pPr>
              <a:buFont typeface="Wingdings" panose="05000000000000000000" pitchFamily="2" charset="2"/>
              <a:buChar char="Ø"/>
            </a:pPr>
            <a:r>
              <a:rPr lang="en-US" dirty="0" smtClean="0"/>
              <a:t>In this method, the image is first transformed into color-space, then the image components are divided into tiles, </a:t>
            </a:r>
            <a:r>
              <a:rPr lang="en-US" dirty="0" err="1" smtClean="0"/>
              <a:t>onedimensional</a:t>
            </a:r>
            <a:r>
              <a:rPr lang="en-US" dirty="0" smtClean="0"/>
              <a:t> DWT applied and quantization is performed. After quantization, instead of using Huffman or arithmetic coding, each of the quantized coefficients are assigned a number and then BWT transformation is applied. </a:t>
            </a:r>
          </a:p>
          <a:p>
            <a:pPr>
              <a:buFont typeface="Wingdings" panose="05000000000000000000" pitchFamily="2" charset="2"/>
              <a:buChar char="Ø"/>
            </a:pPr>
            <a:r>
              <a:rPr lang="en-US" dirty="0" smtClean="0"/>
              <a:t>With the use of BWT, data is transformed into formatted block of data which becomes easier to be compressed. MTE (Move to Front encoding) and RLE (Run length encoding) is performed on the data. The last step is compression of the image by the use of Huffman coding.</a:t>
            </a:r>
            <a:endParaRPr lang="en-IN" dirty="0"/>
          </a:p>
        </p:txBody>
      </p:sp>
    </p:spTree>
    <p:extLst>
      <p:ext uri="{BB962C8B-B14F-4D97-AF65-F5344CB8AC3E}">
        <p14:creationId xmlns:p14="http://schemas.microsoft.com/office/powerpoint/2010/main" val="3580431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MOVE-TO-FRONT TRANSFORM:-</a:t>
            </a:r>
            <a:endParaRPr lang="en-IN" dirty="0"/>
          </a:p>
        </p:txBody>
      </p:sp>
      <p:sp>
        <p:nvSpPr>
          <p:cNvPr id="3" name="Content Placeholder 2"/>
          <p:cNvSpPr>
            <a:spLocks noGrp="1"/>
          </p:cNvSpPr>
          <p:nvPr>
            <p:ph idx="1"/>
          </p:nvPr>
        </p:nvSpPr>
        <p:spPr/>
        <p:txBody>
          <a:bodyPr/>
          <a:lstStyle/>
          <a:p>
            <a:r>
              <a:rPr lang="en-IN" dirty="0"/>
              <a:t>The move-to-front (MTF) transform is an encoding of data (typically a stream of bytes) designed to improve the performance of entropy encoding techniques of compression. </a:t>
            </a:r>
            <a:endParaRPr lang="en-IN" dirty="0" smtClean="0"/>
          </a:p>
          <a:p>
            <a:r>
              <a:rPr lang="en-IN" dirty="0" smtClean="0"/>
              <a:t>When </a:t>
            </a:r>
            <a:r>
              <a:rPr lang="en-IN" dirty="0"/>
              <a:t>efficiently implemented, it is fast enough that its benefits usually justify including it as an extra step in data compression </a:t>
            </a:r>
            <a:r>
              <a:rPr lang="en-IN" dirty="0" smtClean="0"/>
              <a:t>algorithm</a:t>
            </a:r>
          </a:p>
          <a:p>
            <a:r>
              <a:rPr lang="en-IN" dirty="0"/>
              <a:t>An important use of the MTF transform is in </a:t>
            </a:r>
            <a:r>
              <a:rPr lang="en-IN" u="sng" dirty="0">
                <a:hlinkClick r:id="rId2" tooltip="Burrows–Wheeler transform"/>
              </a:rPr>
              <a:t>Burrows–Wheeler transform</a:t>
            </a:r>
            <a:r>
              <a:rPr lang="en-IN" dirty="0"/>
              <a:t> based compression</a:t>
            </a:r>
            <a:r>
              <a:rPr lang="en-IN" dirty="0" smtClean="0"/>
              <a:t>.</a:t>
            </a:r>
            <a:r>
              <a:rPr lang="en-IN" dirty="0"/>
              <a:t> </a:t>
            </a:r>
            <a:r>
              <a:rPr lang="en-IN" dirty="0" smtClean="0"/>
              <a:t>Compression </a:t>
            </a:r>
            <a:r>
              <a:rPr lang="en-IN" dirty="0"/>
              <a:t>benefits greatly from following up the </a:t>
            </a:r>
            <a:r>
              <a:rPr lang="en-IN" dirty="0" smtClean="0"/>
              <a:t>BWT with </a:t>
            </a:r>
            <a:r>
              <a:rPr lang="en-IN" dirty="0"/>
              <a:t>an MTF transform before the final entropy-encoding step.</a:t>
            </a:r>
          </a:p>
          <a:p>
            <a:endParaRPr lang="en-IN" dirty="0"/>
          </a:p>
          <a:p>
            <a:endParaRPr lang="en-IN" dirty="0"/>
          </a:p>
        </p:txBody>
      </p:sp>
    </p:spTree>
    <p:extLst>
      <p:ext uri="{BB962C8B-B14F-4D97-AF65-F5344CB8AC3E}">
        <p14:creationId xmlns:p14="http://schemas.microsoft.com/office/powerpoint/2010/main" val="2319833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38200" y="903268"/>
            <a:ext cx="10515600" cy="4460914"/>
          </a:xfrm>
          <a:prstGeom prst="rect">
            <a:avLst/>
          </a:prstGeom>
        </p:spPr>
      </p:pic>
    </p:spTree>
    <p:extLst>
      <p:ext uri="{BB962C8B-B14F-4D97-AF65-F5344CB8AC3E}">
        <p14:creationId xmlns:p14="http://schemas.microsoft.com/office/powerpoint/2010/main" val="1316197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838200" y="1498700"/>
            <a:ext cx="10515600" cy="3327201"/>
          </a:xfrm>
          <a:prstGeom prst="rect">
            <a:avLst/>
          </a:prstGeom>
        </p:spPr>
      </p:pic>
    </p:spTree>
    <p:extLst>
      <p:ext uri="{BB962C8B-B14F-4D97-AF65-F5344CB8AC3E}">
        <p14:creationId xmlns:p14="http://schemas.microsoft.com/office/powerpoint/2010/main" val="34985075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TotalTime>
  <Words>290</Words>
  <Application>Microsoft Office PowerPoint</Application>
  <PresentationFormat>Widescreen</PresentationFormat>
  <Paragraphs>15</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Wingdings</vt:lpstr>
      <vt:lpstr>Office Theme</vt:lpstr>
      <vt:lpstr>COMPRESSION WITH BWT:-</vt:lpstr>
      <vt:lpstr>PowerPoint Presentation</vt:lpstr>
      <vt:lpstr>APPLICATIONS with BWT</vt:lpstr>
      <vt:lpstr>PowerPoint Presentation</vt:lpstr>
      <vt:lpstr>MOVE-TO-FRONT TRANSFORM:-</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COMPRESSION WITH BWT:-</dc:title>
  <dc:creator>harish kannan</dc:creator>
  <cp:lastModifiedBy>harish kannan</cp:lastModifiedBy>
  <cp:revision>5</cp:revision>
  <dcterms:created xsi:type="dcterms:W3CDTF">2020-12-03T15:53:07Z</dcterms:created>
  <dcterms:modified xsi:type="dcterms:W3CDTF">2022-04-22T07:15:44Z</dcterms:modified>
</cp:coreProperties>
</file>