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0" r:id="rId4"/>
  </p:sldMasterIdLst>
  <p:notesMasterIdLst>
    <p:notesMasterId r:id="rId19"/>
  </p:notesMasterIdLst>
  <p:handoutMasterIdLst>
    <p:handoutMasterId r:id="rId20"/>
  </p:handoutMasterIdLst>
  <p:sldIdLst>
    <p:sldId id="256" r:id="rId5"/>
    <p:sldId id="279" r:id="rId6"/>
    <p:sldId id="280" r:id="rId7"/>
    <p:sldId id="283" r:id="rId8"/>
    <p:sldId id="259" r:id="rId9"/>
    <p:sldId id="282" r:id="rId10"/>
    <p:sldId id="284" r:id="rId11"/>
    <p:sldId id="286" r:id="rId12"/>
    <p:sldId id="292" r:id="rId13"/>
    <p:sldId id="287" r:id="rId14"/>
    <p:sldId id="291" r:id="rId15"/>
    <p:sldId id="289" r:id="rId16"/>
    <p:sldId id="288"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C17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1033" autoAdjust="0"/>
  </p:normalViewPr>
  <p:slideViewPr>
    <p:cSldViewPr snapToGrid="0">
      <p:cViewPr varScale="1">
        <p:scale>
          <a:sx n="62" d="100"/>
          <a:sy n="62" d="100"/>
        </p:scale>
        <p:origin x="624" y="60"/>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9/19/2023</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9/19/2023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3</a:t>
            </a:fld>
            <a:endParaRPr lang="en-US" dirty="0"/>
          </a:p>
        </p:txBody>
      </p:sp>
    </p:spTree>
    <p:extLst>
      <p:ext uri="{BB962C8B-B14F-4D97-AF65-F5344CB8AC3E}">
        <p14:creationId xmlns:p14="http://schemas.microsoft.com/office/powerpoint/2010/main" val="1461130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dirty="0"/>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dirty="0"/>
              <a:t>Click to edit</a:t>
            </a:r>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dirty="0"/>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dirty="0"/>
              <a:t>Click to edit</a:t>
            </a:r>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FC179"/>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640078" y="627016"/>
            <a:ext cx="6389027" cy="5601790"/>
          </a:xfrm>
        </p:spPr>
        <p:txBody>
          <a:bodyPr/>
          <a:lstStyle/>
          <a:p>
            <a:pPr algn="l"/>
            <a:r>
              <a:rPr lang="en-IN" sz="4400" b="0" i="0" dirty="0">
                <a:solidFill>
                  <a:srgbClr val="D1D5DB"/>
                </a:solidFill>
                <a:effectLst/>
                <a:latin typeface="Söhne"/>
              </a:rPr>
              <a:t>Sales Channel Performance Analysis</a:t>
            </a:r>
            <a:endParaRPr lang="en-US" sz="4400" dirty="0"/>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7964482" y="2073728"/>
            <a:ext cx="3199034" cy="3510643"/>
          </a:xfrm>
        </p:spPr>
        <p:txBody>
          <a:bodyPr>
            <a:normAutofit/>
          </a:bodyPr>
          <a:lstStyle/>
          <a:p>
            <a:r>
              <a:rPr lang="en-US" sz="4400" dirty="0"/>
              <a:t>Descriptive Analysis</a:t>
            </a:r>
          </a:p>
          <a:p>
            <a:endParaRPr lang="en-US" sz="44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B6E0-306E-E6FD-4FFD-FA1C87A588A6}"/>
              </a:ext>
            </a:extLst>
          </p:cNvPr>
          <p:cNvSpPr>
            <a:spLocks noGrp="1"/>
          </p:cNvSpPr>
          <p:nvPr>
            <p:ph type="title"/>
          </p:nvPr>
        </p:nvSpPr>
        <p:spPr>
          <a:xfrm>
            <a:off x="291193" y="-64953"/>
            <a:ext cx="3236977" cy="841515"/>
          </a:xfrm>
        </p:spPr>
        <p:txBody>
          <a:bodyPr>
            <a:normAutofit/>
          </a:bodyPr>
          <a:lstStyle/>
          <a:p>
            <a:r>
              <a:rPr lang="en-US" sz="3600" dirty="0"/>
              <a:t>KPI</a:t>
            </a:r>
            <a:endParaRPr lang="en-IN" sz="3600" dirty="0"/>
          </a:p>
        </p:txBody>
      </p:sp>
      <p:sp>
        <p:nvSpPr>
          <p:cNvPr id="3" name="Content Placeholder 2">
            <a:extLst>
              <a:ext uri="{FF2B5EF4-FFF2-40B4-BE49-F238E27FC236}">
                <a16:creationId xmlns:a16="http://schemas.microsoft.com/office/drawing/2014/main" id="{87C91A9C-5195-C19F-E753-13DCE0E74350}"/>
              </a:ext>
            </a:extLst>
          </p:cNvPr>
          <p:cNvSpPr>
            <a:spLocks noGrp="1"/>
          </p:cNvSpPr>
          <p:nvPr>
            <p:ph idx="1"/>
          </p:nvPr>
        </p:nvSpPr>
        <p:spPr>
          <a:xfrm>
            <a:off x="291193" y="776562"/>
            <a:ext cx="11609613" cy="4312417"/>
          </a:xfrm>
          <a:solidFill>
            <a:srgbClr val="5FC179"/>
          </a:solidFill>
        </p:spPr>
        <p:txBody>
          <a:bodyPr>
            <a:normAutofit fontScale="85000" lnSpcReduction="20000"/>
          </a:bodyPr>
          <a:lstStyle/>
          <a:p>
            <a:pPr algn="l">
              <a:buFont typeface="Arial" panose="020B0604020202020204" pitchFamily="34" charset="0"/>
              <a:buChar char="•"/>
            </a:pPr>
            <a:r>
              <a:rPr lang="en-US" b="1" i="0" dirty="0">
                <a:effectLst/>
                <a:latin typeface="Söhne"/>
              </a:rPr>
              <a:t>Revenue:</a:t>
            </a:r>
            <a:endParaRPr lang="en-US" b="0" i="0" dirty="0">
              <a:effectLst/>
              <a:latin typeface="Söhne"/>
            </a:endParaRPr>
          </a:p>
          <a:p>
            <a:pPr marL="742950" lvl="1" indent="-285750" algn="l">
              <a:buFont typeface="Arial" panose="020B0604020202020204" pitchFamily="34" charset="0"/>
              <a:buChar char="•"/>
            </a:pPr>
            <a:r>
              <a:rPr lang="en-US" sz="2600" b="0" i="0" dirty="0">
                <a:effectLst/>
                <a:latin typeface="Söhne"/>
              </a:rPr>
              <a:t>Revenue is a fundamental KPI, indicating the total income generated from each sales channel.</a:t>
            </a:r>
          </a:p>
          <a:p>
            <a:pPr marL="742950" lvl="1" indent="-285750" algn="l">
              <a:buFont typeface="Arial" panose="020B0604020202020204" pitchFamily="34" charset="0"/>
              <a:buChar char="•"/>
            </a:pPr>
            <a:r>
              <a:rPr lang="en-US" sz="2600" b="0" i="0" dirty="0">
                <a:effectLst/>
                <a:latin typeface="Söhne"/>
              </a:rPr>
              <a:t>It helps us understand the financial impact of each channel on our business.</a:t>
            </a:r>
          </a:p>
          <a:p>
            <a:pPr algn="l">
              <a:buFont typeface="Arial" panose="020B0604020202020204" pitchFamily="34" charset="0"/>
              <a:buChar char="•"/>
            </a:pPr>
            <a:r>
              <a:rPr lang="en-US" b="1" i="0" dirty="0">
                <a:effectLst/>
                <a:latin typeface="Söhne"/>
              </a:rPr>
              <a:t>Profit Margin:</a:t>
            </a:r>
            <a:endParaRPr lang="en-US" b="0" i="0" dirty="0">
              <a:effectLst/>
              <a:latin typeface="Söhne"/>
            </a:endParaRPr>
          </a:p>
          <a:p>
            <a:pPr marL="742950" lvl="1" indent="-285750" algn="l">
              <a:buFont typeface="Arial" panose="020B0604020202020204" pitchFamily="34" charset="0"/>
              <a:buChar char="•"/>
            </a:pPr>
            <a:r>
              <a:rPr lang="en-US" sz="2600" b="0" i="0" dirty="0">
                <a:effectLst/>
                <a:latin typeface="Söhne"/>
              </a:rPr>
              <a:t>Profit margin measures the profitability of each channel by assessing the percentage of profit earned on sales.</a:t>
            </a:r>
          </a:p>
          <a:p>
            <a:pPr marL="742950" lvl="1" indent="-285750" algn="l">
              <a:buFont typeface="Arial" panose="020B0604020202020204" pitchFamily="34" charset="0"/>
              <a:buChar char="•"/>
            </a:pPr>
            <a:r>
              <a:rPr lang="en-US" sz="2600" b="0" i="0" dirty="0">
                <a:effectLst/>
                <a:latin typeface="Söhne"/>
              </a:rPr>
              <a:t>It allows us to identify which channels are the most cost-effective.</a:t>
            </a:r>
          </a:p>
          <a:p>
            <a:pPr algn="l">
              <a:buFont typeface="Arial" panose="020B0604020202020204" pitchFamily="34" charset="0"/>
              <a:buChar char="•"/>
            </a:pPr>
            <a:r>
              <a:rPr lang="en-US" b="1" i="0" dirty="0">
                <a:effectLst/>
                <a:latin typeface="Söhne"/>
              </a:rPr>
              <a:t>Quantity Sold:</a:t>
            </a:r>
            <a:endParaRPr lang="en-US" b="0" i="0" dirty="0">
              <a:effectLst/>
              <a:latin typeface="Söhne"/>
            </a:endParaRPr>
          </a:p>
          <a:p>
            <a:pPr marL="742950" lvl="1" indent="-285750" algn="l">
              <a:buFont typeface="Arial" panose="020B0604020202020204" pitchFamily="34" charset="0"/>
              <a:buChar char="•"/>
            </a:pPr>
            <a:r>
              <a:rPr lang="en-US" sz="2600" b="0" i="0" dirty="0">
                <a:effectLst/>
                <a:latin typeface="Söhne"/>
              </a:rPr>
              <a:t>Quantity sold represents the number of products or services sold through each channel.</a:t>
            </a:r>
          </a:p>
          <a:p>
            <a:pPr marL="742950" lvl="1" indent="-285750" algn="l">
              <a:buFont typeface="Arial" panose="020B0604020202020204" pitchFamily="34" charset="0"/>
              <a:buChar char="•"/>
            </a:pPr>
            <a:r>
              <a:rPr lang="en-US" sz="2600" b="0" i="0" dirty="0">
                <a:effectLst/>
                <a:latin typeface="Söhne"/>
              </a:rPr>
              <a:t>It helps gauge the sales volume and demand for our offerings.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effectLst/>
              <a:latin typeface="Söhne"/>
            </a:endParaRPr>
          </a:p>
        </p:txBody>
      </p:sp>
      <p:sp>
        <p:nvSpPr>
          <p:cNvPr id="5" name="Slide Number Placeholder 4">
            <a:extLst>
              <a:ext uri="{FF2B5EF4-FFF2-40B4-BE49-F238E27FC236}">
                <a16:creationId xmlns:a16="http://schemas.microsoft.com/office/drawing/2014/main" id="{7E48B808-E449-3B34-0D28-829994B92BC8}"/>
              </a:ext>
            </a:extLst>
          </p:cNvPr>
          <p:cNvSpPr>
            <a:spLocks noGrp="1"/>
          </p:cNvSpPr>
          <p:nvPr>
            <p:ph type="sldNum" sz="quarter" idx="12"/>
          </p:nvPr>
        </p:nvSpPr>
        <p:spPr/>
        <p:txBody>
          <a:bodyPr/>
          <a:lstStyle/>
          <a:p>
            <a:fld id="{27CE633F-9882-4A5C-83A2-1109D0C73261}" type="slidenum">
              <a:rPr lang="en-US" smtClean="0"/>
              <a:t>10</a:t>
            </a:fld>
            <a:endParaRPr lang="en-US" dirty="0"/>
          </a:p>
        </p:txBody>
      </p:sp>
      <p:pic>
        <p:nvPicPr>
          <p:cNvPr id="10" name="Picture 9">
            <a:extLst>
              <a:ext uri="{FF2B5EF4-FFF2-40B4-BE49-F238E27FC236}">
                <a16:creationId xmlns:a16="http://schemas.microsoft.com/office/drawing/2014/main" id="{D0A3B791-F097-E45F-3159-1E1E9729BC0B}"/>
              </a:ext>
            </a:extLst>
          </p:cNvPr>
          <p:cNvPicPr>
            <a:picLocks noChangeAspect="1"/>
          </p:cNvPicPr>
          <p:nvPr/>
        </p:nvPicPr>
        <p:blipFill>
          <a:blip r:embed="rId2"/>
          <a:stretch>
            <a:fillRect/>
          </a:stretch>
        </p:blipFill>
        <p:spPr>
          <a:xfrm>
            <a:off x="291193" y="5173151"/>
            <a:ext cx="11609613" cy="1514686"/>
          </a:xfrm>
          <a:prstGeom prst="rect">
            <a:avLst/>
          </a:prstGeom>
        </p:spPr>
      </p:pic>
    </p:spTree>
    <p:extLst>
      <p:ext uri="{BB962C8B-B14F-4D97-AF65-F5344CB8AC3E}">
        <p14:creationId xmlns:p14="http://schemas.microsoft.com/office/powerpoint/2010/main" val="613517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F1BC-E324-2437-B060-33BF2EBCA1E9}"/>
              </a:ext>
            </a:extLst>
          </p:cNvPr>
          <p:cNvSpPr>
            <a:spLocks noGrp="1"/>
          </p:cNvSpPr>
          <p:nvPr>
            <p:ph type="title"/>
          </p:nvPr>
        </p:nvSpPr>
        <p:spPr>
          <a:xfrm>
            <a:off x="342898" y="136525"/>
            <a:ext cx="6449787" cy="751115"/>
          </a:xfrm>
        </p:spPr>
        <p:txBody>
          <a:bodyPr>
            <a:normAutofit fontScale="90000"/>
          </a:bodyPr>
          <a:lstStyle/>
          <a:p>
            <a:r>
              <a:rPr lang="en-US" sz="3600" dirty="0"/>
              <a:t>Custom columns and measures</a:t>
            </a:r>
            <a:endParaRPr lang="en-IN" sz="3600" dirty="0"/>
          </a:p>
        </p:txBody>
      </p:sp>
      <p:pic>
        <p:nvPicPr>
          <p:cNvPr id="13" name="Content Placeholder 12">
            <a:extLst>
              <a:ext uri="{FF2B5EF4-FFF2-40B4-BE49-F238E27FC236}">
                <a16:creationId xmlns:a16="http://schemas.microsoft.com/office/drawing/2014/main" id="{BEDC1363-BD1F-2F93-E8C4-52DA1E420C05}"/>
              </a:ext>
            </a:extLst>
          </p:cNvPr>
          <p:cNvPicPr>
            <a:picLocks noGrp="1" noChangeAspect="1"/>
          </p:cNvPicPr>
          <p:nvPr>
            <p:ph idx="1"/>
          </p:nvPr>
        </p:nvPicPr>
        <p:blipFill>
          <a:blip r:embed="rId2"/>
          <a:stretch>
            <a:fillRect/>
          </a:stretch>
        </p:blipFill>
        <p:spPr>
          <a:xfrm>
            <a:off x="449120" y="1142999"/>
            <a:ext cx="4917538" cy="1044059"/>
          </a:xfrm>
          <a:solidFill>
            <a:srgbClr val="5FC179"/>
          </a:solidFill>
        </p:spPr>
      </p:pic>
      <p:sp>
        <p:nvSpPr>
          <p:cNvPr id="5" name="Slide Number Placeholder 4">
            <a:extLst>
              <a:ext uri="{FF2B5EF4-FFF2-40B4-BE49-F238E27FC236}">
                <a16:creationId xmlns:a16="http://schemas.microsoft.com/office/drawing/2014/main" id="{B09F4566-8712-5722-3300-20E9DE6171DC}"/>
              </a:ext>
            </a:extLst>
          </p:cNvPr>
          <p:cNvSpPr>
            <a:spLocks noGrp="1"/>
          </p:cNvSpPr>
          <p:nvPr>
            <p:ph type="sldNum" sz="quarter" idx="12"/>
          </p:nvPr>
        </p:nvSpPr>
        <p:spPr/>
        <p:txBody>
          <a:bodyPr/>
          <a:lstStyle/>
          <a:p>
            <a:fld id="{27CE633F-9882-4A5C-83A2-1109D0C73261}" type="slidenum">
              <a:rPr lang="en-US" smtClean="0"/>
              <a:t>11</a:t>
            </a:fld>
            <a:endParaRPr lang="en-US" dirty="0"/>
          </a:p>
        </p:txBody>
      </p:sp>
      <p:pic>
        <p:nvPicPr>
          <p:cNvPr id="15" name="Picture 14">
            <a:extLst>
              <a:ext uri="{FF2B5EF4-FFF2-40B4-BE49-F238E27FC236}">
                <a16:creationId xmlns:a16="http://schemas.microsoft.com/office/drawing/2014/main" id="{BC4EE803-C19A-9B9F-726C-E2FEE4454BA1}"/>
              </a:ext>
            </a:extLst>
          </p:cNvPr>
          <p:cNvPicPr>
            <a:picLocks noChangeAspect="1"/>
          </p:cNvPicPr>
          <p:nvPr/>
        </p:nvPicPr>
        <p:blipFill>
          <a:blip r:embed="rId3"/>
          <a:stretch>
            <a:fillRect/>
          </a:stretch>
        </p:blipFill>
        <p:spPr>
          <a:xfrm>
            <a:off x="449120" y="5107857"/>
            <a:ext cx="4917538" cy="928789"/>
          </a:xfrm>
          <a:prstGeom prst="rect">
            <a:avLst/>
          </a:prstGeom>
        </p:spPr>
      </p:pic>
      <p:pic>
        <p:nvPicPr>
          <p:cNvPr id="17" name="Picture 16">
            <a:extLst>
              <a:ext uri="{FF2B5EF4-FFF2-40B4-BE49-F238E27FC236}">
                <a16:creationId xmlns:a16="http://schemas.microsoft.com/office/drawing/2014/main" id="{3D361D88-D4D6-1D3B-9F89-0AA40F24F6AB}"/>
              </a:ext>
            </a:extLst>
          </p:cNvPr>
          <p:cNvPicPr>
            <a:picLocks noChangeAspect="1"/>
          </p:cNvPicPr>
          <p:nvPr/>
        </p:nvPicPr>
        <p:blipFill>
          <a:blip r:embed="rId4"/>
          <a:stretch>
            <a:fillRect/>
          </a:stretch>
        </p:blipFill>
        <p:spPr>
          <a:xfrm>
            <a:off x="449120" y="3067792"/>
            <a:ext cx="4917538" cy="1044059"/>
          </a:xfrm>
          <a:prstGeom prst="rect">
            <a:avLst/>
          </a:prstGeom>
        </p:spPr>
      </p:pic>
      <p:sp>
        <p:nvSpPr>
          <p:cNvPr id="18" name="TextBox 17">
            <a:extLst>
              <a:ext uri="{FF2B5EF4-FFF2-40B4-BE49-F238E27FC236}">
                <a16:creationId xmlns:a16="http://schemas.microsoft.com/office/drawing/2014/main" id="{FA382BC2-F87B-9A8A-E303-A4B14199D223}"/>
              </a:ext>
            </a:extLst>
          </p:cNvPr>
          <p:cNvSpPr txBox="1"/>
          <p:nvPr/>
        </p:nvSpPr>
        <p:spPr>
          <a:xfrm>
            <a:off x="5747657" y="887640"/>
            <a:ext cx="6237515" cy="5262979"/>
          </a:xfrm>
          <a:prstGeom prst="rect">
            <a:avLst/>
          </a:prstGeom>
          <a:solidFill>
            <a:srgbClr val="5FC179"/>
          </a:solidFill>
        </p:spPr>
        <p:txBody>
          <a:bodyPr wrap="square" rtlCol="0" anchor="b">
            <a:spAutoFit/>
          </a:bodyPr>
          <a:lstStyle/>
          <a:p>
            <a:pPr marL="342900" indent="-342900">
              <a:buFont typeface="Wingdings" panose="05000000000000000000" pitchFamily="2" charset="2"/>
              <a:buChar char="v"/>
            </a:pPr>
            <a:r>
              <a:rPr lang="en-US" sz="2400" dirty="0">
                <a:solidFill>
                  <a:schemeClr val="bg1"/>
                </a:solidFill>
                <a:latin typeface="Sohene"/>
              </a:rPr>
              <a:t>New column called </a:t>
            </a:r>
            <a:r>
              <a:rPr lang="en-US" sz="2400" b="1" dirty="0">
                <a:solidFill>
                  <a:schemeClr val="bg1"/>
                </a:solidFill>
                <a:latin typeface="Sohene"/>
              </a:rPr>
              <a:t>COGS</a:t>
            </a:r>
            <a:r>
              <a:rPr lang="en-US" sz="2400" dirty="0">
                <a:solidFill>
                  <a:schemeClr val="bg1"/>
                </a:solidFill>
                <a:latin typeface="Sohene"/>
              </a:rPr>
              <a:t> (Cost Of Goods Sold) is created using the DAX Expressions.</a:t>
            </a:r>
          </a:p>
          <a:p>
            <a:pPr marL="342900" indent="-342900">
              <a:buFont typeface="Wingdings" panose="05000000000000000000" pitchFamily="2" charset="2"/>
              <a:buChar char="v"/>
            </a:pPr>
            <a:r>
              <a:rPr lang="en-US" sz="2400" dirty="0">
                <a:solidFill>
                  <a:schemeClr val="bg1"/>
                </a:solidFill>
                <a:latin typeface="Sohene"/>
              </a:rPr>
              <a:t>It is created by using the sum of freight cost and the manufacturing cost.</a:t>
            </a:r>
          </a:p>
          <a:p>
            <a:pPr marL="342900" indent="-342900">
              <a:buFont typeface="Wingdings" panose="05000000000000000000" pitchFamily="2" charset="2"/>
              <a:buChar char="v"/>
            </a:pPr>
            <a:endParaRPr lang="en-US" sz="2400" dirty="0">
              <a:solidFill>
                <a:schemeClr val="bg1"/>
              </a:solidFill>
              <a:latin typeface="Sohene"/>
            </a:endParaRPr>
          </a:p>
          <a:p>
            <a:pPr marL="342900" indent="-342900">
              <a:buFont typeface="Wingdings" panose="05000000000000000000" pitchFamily="2" charset="2"/>
              <a:buChar char="v"/>
            </a:pPr>
            <a:r>
              <a:rPr lang="en-US" sz="2400" b="1" i="0" dirty="0">
                <a:solidFill>
                  <a:schemeClr val="bg1"/>
                </a:solidFill>
                <a:effectLst/>
                <a:latin typeface="Sohene"/>
              </a:rPr>
              <a:t>Profit</a:t>
            </a:r>
            <a:r>
              <a:rPr lang="en-US" sz="2400" i="0" dirty="0">
                <a:solidFill>
                  <a:schemeClr val="bg1"/>
                </a:solidFill>
                <a:effectLst/>
                <a:latin typeface="Sohene"/>
              </a:rPr>
              <a:t> is determined by subtracting the Cost of Goods Sold (COGS) from the total Revenue.</a:t>
            </a:r>
          </a:p>
          <a:p>
            <a:pPr marL="342900" indent="-342900">
              <a:buFont typeface="Wingdings" panose="05000000000000000000" pitchFamily="2" charset="2"/>
              <a:buChar char="v"/>
            </a:pPr>
            <a:endParaRPr lang="en-US" sz="2400" i="0" dirty="0">
              <a:solidFill>
                <a:schemeClr val="bg1"/>
              </a:solidFill>
              <a:effectLst/>
              <a:latin typeface="Sohene"/>
            </a:endParaRPr>
          </a:p>
          <a:p>
            <a:pPr marL="342900" indent="-342900">
              <a:buFont typeface="Wingdings" panose="05000000000000000000" pitchFamily="2" charset="2"/>
              <a:buChar char="v"/>
            </a:pPr>
            <a:endParaRPr lang="en-US" sz="2400" i="0" dirty="0">
              <a:solidFill>
                <a:schemeClr val="bg1"/>
              </a:solidFill>
              <a:effectLst/>
              <a:latin typeface="Sohene"/>
            </a:endParaRPr>
          </a:p>
          <a:p>
            <a:pPr marL="342900" indent="-342900">
              <a:buFont typeface="Wingdings" panose="05000000000000000000" pitchFamily="2" charset="2"/>
              <a:buChar char="v"/>
            </a:pPr>
            <a:r>
              <a:rPr lang="en-US" sz="2400" b="0" i="0" dirty="0">
                <a:solidFill>
                  <a:schemeClr val="bg1"/>
                </a:solidFill>
                <a:effectLst/>
                <a:latin typeface="Sohene"/>
                <a:cs typeface="Segoe UI" panose="020B0502040204020203" pitchFamily="34" charset="0"/>
              </a:rPr>
              <a:t>Evaluates the </a:t>
            </a:r>
            <a:r>
              <a:rPr lang="en-US" sz="2400" b="1" i="0" dirty="0">
                <a:solidFill>
                  <a:schemeClr val="bg1"/>
                </a:solidFill>
                <a:effectLst/>
                <a:latin typeface="Sohene"/>
                <a:cs typeface="Segoe UI" panose="020B0502040204020203" pitchFamily="34" charset="0"/>
              </a:rPr>
              <a:t>ratio of profit to revenue</a:t>
            </a:r>
            <a:r>
              <a:rPr lang="en-US" sz="2400" b="0" i="0" dirty="0">
                <a:solidFill>
                  <a:schemeClr val="bg1"/>
                </a:solidFill>
                <a:effectLst/>
                <a:latin typeface="Sohene"/>
                <a:cs typeface="Segoe UI" panose="020B0502040204020203" pitchFamily="34" charset="0"/>
              </a:rPr>
              <a:t>, expressed as a percentage, indicating profitability efficiency.</a:t>
            </a:r>
            <a:endParaRPr lang="en-IN" sz="2400" dirty="0">
              <a:solidFill>
                <a:schemeClr val="bg1"/>
              </a:solidFill>
              <a:latin typeface="Sohene"/>
              <a:cs typeface="Segoe UI" panose="020B0502040204020203" pitchFamily="34" charset="0"/>
            </a:endParaRPr>
          </a:p>
          <a:p>
            <a:pPr marL="285750" indent="-285750">
              <a:buFont typeface="Arial" panose="020B0604020202020204" pitchFamily="34" charset="0"/>
              <a:buChar char="•"/>
            </a:pPr>
            <a:endParaRPr lang="en-IN" sz="2400" dirty="0">
              <a:latin typeface="Sohene"/>
            </a:endParaRPr>
          </a:p>
          <a:p>
            <a:pPr marL="285750" indent="-285750">
              <a:buFont typeface="Arial" panose="020B0604020202020204" pitchFamily="34" charset="0"/>
              <a:buChar char="•"/>
            </a:pPr>
            <a:endParaRPr lang="en-US" sz="2400" dirty="0">
              <a:solidFill>
                <a:schemeClr val="bg1"/>
              </a:solidFill>
              <a:latin typeface="Sohene"/>
            </a:endParaRPr>
          </a:p>
        </p:txBody>
      </p:sp>
    </p:spTree>
    <p:extLst>
      <p:ext uri="{BB962C8B-B14F-4D97-AF65-F5344CB8AC3E}">
        <p14:creationId xmlns:p14="http://schemas.microsoft.com/office/powerpoint/2010/main" val="327037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5FC1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B6E0-306E-E6FD-4FFD-FA1C87A588A6}"/>
              </a:ext>
            </a:extLst>
          </p:cNvPr>
          <p:cNvSpPr>
            <a:spLocks noGrp="1"/>
          </p:cNvSpPr>
          <p:nvPr>
            <p:ph type="title"/>
          </p:nvPr>
        </p:nvSpPr>
        <p:spPr>
          <a:xfrm>
            <a:off x="291193" y="-64953"/>
            <a:ext cx="4404793" cy="841515"/>
          </a:xfrm>
        </p:spPr>
        <p:txBody>
          <a:bodyPr>
            <a:normAutofit fontScale="90000"/>
          </a:bodyPr>
          <a:lstStyle/>
          <a:p>
            <a:r>
              <a:rPr lang="en-US" sz="3600" dirty="0"/>
              <a:t>Analysis and findings</a:t>
            </a:r>
            <a:endParaRPr lang="en-IN" sz="3600" dirty="0"/>
          </a:p>
        </p:txBody>
      </p:sp>
      <p:pic>
        <p:nvPicPr>
          <p:cNvPr id="11" name="Content Placeholder 10">
            <a:extLst>
              <a:ext uri="{FF2B5EF4-FFF2-40B4-BE49-F238E27FC236}">
                <a16:creationId xmlns:a16="http://schemas.microsoft.com/office/drawing/2014/main" id="{CEC52B04-8432-B1B4-9FEF-4A8BA710D514}"/>
              </a:ext>
            </a:extLst>
          </p:cNvPr>
          <p:cNvPicPr>
            <a:picLocks noGrp="1" noChangeAspect="1"/>
          </p:cNvPicPr>
          <p:nvPr>
            <p:ph idx="1"/>
          </p:nvPr>
        </p:nvPicPr>
        <p:blipFill>
          <a:blip r:embed="rId2"/>
          <a:stretch>
            <a:fillRect/>
          </a:stretch>
        </p:blipFill>
        <p:spPr>
          <a:xfrm>
            <a:off x="207169" y="653143"/>
            <a:ext cx="3391580" cy="2514599"/>
          </a:xfrm>
        </p:spPr>
      </p:pic>
      <p:pic>
        <p:nvPicPr>
          <p:cNvPr id="13" name="Picture 12">
            <a:extLst>
              <a:ext uri="{FF2B5EF4-FFF2-40B4-BE49-F238E27FC236}">
                <a16:creationId xmlns:a16="http://schemas.microsoft.com/office/drawing/2014/main" id="{0916622D-175E-E350-5E7B-B182549002BF}"/>
              </a:ext>
            </a:extLst>
          </p:cNvPr>
          <p:cNvPicPr>
            <a:picLocks noChangeAspect="1"/>
          </p:cNvPicPr>
          <p:nvPr/>
        </p:nvPicPr>
        <p:blipFill>
          <a:blip r:embed="rId3"/>
          <a:stretch>
            <a:fillRect/>
          </a:stretch>
        </p:blipFill>
        <p:spPr>
          <a:xfrm>
            <a:off x="3902529" y="776562"/>
            <a:ext cx="7723413" cy="1378809"/>
          </a:xfrm>
          <a:prstGeom prst="rect">
            <a:avLst/>
          </a:prstGeom>
        </p:spPr>
      </p:pic>
      <p:sp>
        <p:nvSpPr>
          <p:cNvPr id="14" name="TextBox 13">
            <a:extLst>
              <a:ext uri="{FF2B5EF4-FFF2-40B4-BE49-F238E27FC236}">
                <a16:creationId xmlns:a16="http://schemas.microsoft.com/office/drawing/2014/main" id="{39A36270-5423-1682-352E-F19E0B79C86D}"/>
              </a:ext>
            </a:extLst>
          </p:cNvPr>
          <p:cNvSpPr txBox="1"/>
          <p:nvPr/>
        </p:nvSpPr>
        <p:spPr>
          <a:xfrm>
            <a:off x="207169" y="3429000"/>
            <a:ext cx="11344095" cy="2677656"/>
          </a:xfrm>
          <a:prstGeom prst="rect">
            <a:avLst/>
          </a:prstGeom>
          <a:noFill/>
        </p:spPr>
        <p:txBody>
          <a:bodyPr wrap="square" rtlCol="0">
            <a:spAutoFit/>
          </a:bodyPr>
          <a:lstStyle/>
          <a:p>
            <a:pPr marL="342900" indent="-342900">
              <a:buFont typeface="Wingdings" panose="05000000000000000000" pitchFamily="2" charset="2"/>
              <a:buChar char="v"/>
            </a:pPr>
            <a:r>
              <a:rPr lang="en-US" sz="2400" b="0" i="0" dirty="0">
                <a:effectLst/>
                <a:latin typeface="Sohene"/>
                <a:cs typeface="Segoe UI" panose="020B0502040204020203" pitchFamily="34" charset="0"/>
              </a:rPr>
              <a:t>From this visualization, it is shown that the </a:t>
            </a:r>
            <a:r>
              <a:rPr lang="en-US" sz="2400" b="1" i="0" dirty="0">
                <a:effectLst/>
                <a:latin typeface="Sohene"/>
                <a:cs typeface="Segoe UI" panose="020B0502040204020203" pitchFamily="34" charset="0"/>
              </a:rPr>
              <a:t>Retailer channel</a:t>
            </a:r>
            <a:r>
              <a:rPr lang="en-US" sz="2400" b="0" i="0" dirty="0">
                <a:effectLst/>
                <a:latin typeface="Sohene"/>
                <a:cs typeface="Segoe UI" panose="020B0502040204020203" pitchFamily="34" charset="0"/>
              </a:rPr>
              <a:t> has the highest share of revenue with </a:t>
            </a:r>
            <a:r>
              <a:rPr lang="en-US" sz="2400" b="1" i="0" dirty="0">
                <a:effectLst/>
                <a:latin typeface="Sohene"/>
                <a:cs typeface="Segoe UI" panose="020B0502040204020203" pitchFamily="34" charset="0"/>
              </a:rPr>
              <a:t>615.81M (69.74%)</a:t>
            </a:r>
            <a:r>
              <a:rPr lang="en-US" sz="2400" b="0" i="0" dirty="0">
                <a:effectLst/>
                <a:latin typeface="Sohene"/>
                <a:cs typeface="Segoe UI" panose="020B0502040204020203" pitchFamily="34" charset="0"/>
              </a:rPr>
              <a:t>. The </a:t>
            </a:r>
            <a:r>
              <a:rPr lang="en-US" sz="2400" b="1" i="0" dirty="0">
                <a:effectLst/>
                <a:latin typeface="Sohene"/>
                <a:cs typeface="Segoe UI" panose="020B0502040204020203" pitchFamily="34" charset="0"/>
              </a:rPr>
              <a:t>Direct Channel </a:t>
            </a:r>
            <a:r>
              <a:rPr lang="en-US" sz="2400" b="0" i="0" dirty="0">
                <a:effectLst/>
                <a:latin typeface="Sohene"/>
                <a:cs typeface="Segoe UI" panose="020B0502040204020203" pitchFamily="34" charset="0"/>
              </a:rPr>
              <a:t>comes in second with </a:t>
            </a:r>
            <a:r>
              <a:rPr lang="en-US" sz="2400" b="1" i="0" dirty="0">
                <a:effectLst/>
                <a:latin typeface="Sohene"/>
                <a:cs typeface="Segoe UI" panose="020B0502040204020203" pitchFamily="34" charset="0"/>
              </a:rPr>
              <a:t>160.35M (18.16%)</a:t>
            </a:r>
            <a:r>
              <a:rPr lang="en-US" sz="2400" b="0" i="0" dirty="0">
                <a:effectLst/>
                <a:latin typeface="Sohene"/>
                <a:cs typeface="Segoe UI" panose="020B0502040204020203" pitchFamily="34" charset="0"/>
              </a:rPr>
              <a:t>, and the</a:t>
            </a:r>
            <a:r>
              <a:rPr lang="en-US" sz="2400" b="1" i="0" dirty="0">
                <a:effectLst/>
                <a:latin typeface="Sohene"/>
                <a:cs typeface="Segoe UI" panose="020B0502040204020203" pitchFamily="34" charset="0"/>
              </a:rPr>
              <a:t> Retailer channel</a:t>
            </a:r>
            <a:r>
              <a:rPr lang="en-US" sz="2400" b="0" i="0" dirty="0">
                <a:effectLst/>
                <a:latin typeface="Sohene"/>
                <a:cs typeface="Segoe UI" panose="020B0502040204020203" pitchFamily="34" charset="0"/>
              </a:rPr>
              <a:t> has the third highest share with </a:t>
            </a:r>
            <a:r>
              <a:rPr lang="en-US" sz="2400" b="1" i="0" dirty="0">
                <a:effectLst/>
                <a:latin typeface="Sohene"/>
                <a:cs typeface="Segoe UI" panose="020B0502040204020203" pitchFamily="34" charset="0"/>
              </a:rPr>
              <a:t>106.85M (12.1%)</a:t>
            </a:r>
            <a:r>
              <a:rPr lang="en-US" sz="2400" b="0" i="0" dirty="0">
                <a:effectLst/>
                <a:latin typeface="Sohene"/>
                <a:cs typeface="Segoe UI" panose="020B0502040204020203" pitchFamily="34" charset="0"/>
              </a:rPr>
              <a:t>. </a:t>
            </a:r>
          </a:p>
          <a:p>
            <a:pPr marL="342900" indent="-342900">
              <a:buFont typeface="Wingdings" panose="05000000000000000000" pitchFamily="2" charset="2"/>
              <a:buChar char="v"/>
            </a:pPr>
            <a:endParaRPr lang="en-US" sz="2400" dirty="0">
              <a:latin typeface="Sohene"/>
              <a:cs typeface="Segoe UI" panose="020B0502040204020203" pitchFamily="34" charset="0"/>
            </a:endParaRPr>
          </a:p>
          <a:p>
            <a:pPr marL="342900" indent="-342900">
              <a:buFont typeface="Wingdings" panose="05000000000000000000" pitchFamily="2" charset="2"/>
              <a:buChar char="v"/>
            </a:pPr>
            <a:r>
              <a:rPr lang="en-US" sz="2400" b="0" i="0" dirty="0">
                <a:effectLst/>
                <a:latin typeface="Sohene"/>
                <a:cs typeface="Segoe UI" panose="020B0502040204020203" pitchFamily="34" charset="0"/>
              </a:rPr>
              <a:t>The Profit % for the distributor channel is 35.81%</a:t>
            </a:r>
          </a:p>
          <a:p>
            <a:pPr marL="342900" indent="-342900">
              <a:buFont typeface="Wingdings" panose="05000000000000000000" pitchFamily="2" charset="2"/>
              <a:buChar char="v"/>
            </a:pPr>
            <a:endParaRPr lang="en-US" sz="2400" b="0" i="0" dirty="0">
              <a:effectLst/>
              <a:latin typeface="Sohene"/>
              <a:cs typeface="Segoe UI" panose="020B0502040204020203" pitchFamily="34" charset="0"/>
            </a:endParaRPr>
          </a:p>
          <a:p>
            <a:pPr marL="342900" indent="-342900">
              <a:buFont typeface="Wingdings" panose="05000000000000000000" pitchFamily="2" charset="2"/>
              <a:buChar char="v"/>
            </a:pPr>
            <a:r>
              <a:rPr lang="en-US" sz="2400" b="0" i="0" dirty="0">
                <a:effectLst/>
                <a:latin typeface="Sohene"/>
                <a:cs typeface="Segoe UI" panose="020B0502040204020203" pitchFamily="34" charset="0"/>
              </a:rPr>
              <a:t>The Sum of Qty sold through the distributor channel is 48M.</a:t>
            </a:r>
          </a:p>
        </p:txBody>
      </p:sp>
    </p:spTree>
    <p:extLst>
      <p:ext uri="{BB962C8B-B14F-4D97-AF65-F5344CB8AC3E}">
        <p14:creationId xmlns:p14="http://schemas.microsoft.com/office/powerpoint/2010/main" val="235163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8437-CFBB-1344-73EC-978E4C89E47C}"/>
              </a:ext>
            </a:extLst>
          </p:cNvPr>
          <p:cNvSpPr>
            <a:spLocks noGrp="1"/>
          </p:cNvSpPr>
          <p:nvPr>
            <p:ph type="title"/>
          </p:nvPr>
        </p:nvSpPr>
        <p:spPr>
          <a:xfrm>
            <a:off x="0" y="200694"/>
            <a:ext cx="4125227" cy="805133"/>
          </a:xfrm>
        </p:spPr>
        <p:txBody>
          <a:bodyPr>
            <a:normAutofit fontScale="90000"/>
          </a:bodyPr>
          <a:lstStyle/>
          <a:p>
            <a:pPr algn="ctr"/>
            <a:r>
              <a:rPr lang="en-US" dirty="0"/>
              <a:t>DASHBOARD</a:t>
            </a:r>
            <a:endParaRPr lang="en-IN" dirty="0"/>
          </a:p>
        </p:txBody>
      </p:sp>
      <p:sp>
        <p:nvSpPr>
          <p:cNvPr id="5" name="Slide Number Placeholder 4">
            <a:extLst>
              <a:ext uri="{FF2B5EF4-FFF2-40B4-BE49-F238E27FC236}">
                <a16:creationId xmlns:a16="http://schemas.microsoft.com/office/drawing/2014/main" id="{C043C1E2-B163-BDB9-6501-4584FBA4A28C}"/>
              </a:ext>
            </a:extLst>
          </p:cNvPr>
          <p:cNvSpPr>
            <a:spLocks noGrp="1"/>
          </p:cNvSpPr>
          <p:nvPr>
            <p:ph type="sldNum" sz="quarter" idx="12"/>
          </p:nvPr>
        </p:nvSpPr>
        <p:spPr/>
        <p:txBody>
          <a:bodyPr/>
          <a:lstStyle/>
          <a:p>
            <a:fld id="{27CE633F-9882-4A5C-83A2-1109D0C73261}" type="slidenum">
              <a:rPr lang="en-US" smtClean="0"/>
              <a:t>13</a:t>
            </a:fld>
            <a:endParaRPr lang="en-US" dirty="0"/>
          </a:p>
        </p:txBody>
      </p:sp>
      <p:pic>
        <p:nvPicPr>
          <p:cNvPr id="11" name="Content Placeholder 10">
            <a:extLst>
              <a:ext uri="{FF2B5EF4-FFF2-40B4-BE49-F238E27FC236}">
                <a16:creationId xmlns:a16="http://schemas.microsoft.com/office/drawing/2014/main" id="{C8489009-4FDF-677D-A945-FD2E8EC4E11E}"/>
              </a:ext>
            </a:extLst>
          </p:cNvPr>
          <p:cNvPicPr>
            <a:picLocks noGrp="1" noChangeAspect="1"/>
          </p:cNvPicPr>
          <p:nvPr>
            <p:ph idx="1"/>
          </p:nvPr>
        </p:nvPicPr>
        <p:blipFill>
          <a:blip r:embed="rId2"/>
          <a:stretch>
            <a:fillRect/>
          </a:stretch>
        </p:blipFill>
        <p:spPr>
          <a:xfrm>
            <a:off x="0" y="1155032"/>
            <a:ext cx="12192000" cy="5871410"/>
          </a:xfrm>
        </p:spPr>
      </p:pic>
    </p:spTree>
    <p:extLst>
      <p:ext uri="{BB962C8B-B14F-4D97-AF65-F5344CB8AC3E}">
        <p14:creationId xmlns:p14="http://schemas.microsoft.com/office/powerpoint/2010/main" val="290381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729C4EC-2FBB-16A9-5E08-585FC82D6412}"/>
              </a:ext>
            </a:extLst>
          </p:cNvPr>
          <p:cNvSpPr>
            <a:spLocks noGrp="1"/>
          </p:cNvSpPr>
          <p:nvPr>
            <p:ph type="sldNum" sz="quarter" idx="12"/>
          </p:nvPr>
        </p:nvSpPr>
        <p:spPr/>
        <p:txBody>
          <a:bodyPr/>
          <a:lstStyle/>
          <a:p>
            <a:fld id="{294A09A9-5501-47C1-A89A-A340965A2BE2}" type="slidenum">
              <a:rPr lang="en-US" smtClean="0"/>
              <a:t>14</a:t>
            </a:fld>
            <a:endParaRPr lang="en-US" dirty="0"/>
          </a:p>
        </p:txBody>
      </p:sp>
      <p:pic>
        <p:nvPicPr>
          <p:cNvPr id="12" name="Picture 11">
            <a:extLst>
              <a:ext uri="{FF2B5EF4-FFF2-40B4-BE49-F238E27FC236}">
                <a16:creationId xmlns:a16="http://schemas.microsoft.com/office/drawing/2014/main" id="{3CD987AB-AA81-097C-AF91-7895BBB5BA2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2061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5FC179"/>
        </a:solidFill>
        <a:effectLst/>
      </p:bgPr>
    </p:bg>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0" y="65314"/>
            <a:ext cx="2792185" cy="641350"/>
          </a:xfrm>
        </p:spPr>
        <p:txBody>
          <a:bodyPr>
            <a:normAutofit fontScale="90000"/>
          </a:bodyPr>
          <a:lstStyle/>
          <a:p>
            <a:r>
              <a:rPr lang="en-US" dirty="0"/>
              <a:t>AGENDA</a:t>
            </a:r>
          </a:p>
        </p:txBody>
      </p:sp>
      <p:sp>
        <p:nvSpPr>
          <p:cNvPr id="29" name="Content Placeholder 28">
            <a:extLst>
              <a:ext uri="{FF2B5EF4-FFF2-40B4-BE49-F238E27FC236}">
                <a16:creationId xmlns:a16="http://schemas.microsoft.com/office/drawing/2014/main" id="{72142BC0-18E5-42CE-A02F-AC348DDCE465}"/>
              </a:ext>
            </a:extLst>
          </p:cNvPr>
          <p:cNvSpPr>
            <a:spLocks noGrp="1"/>
          </p:cNvSpPr>
          <p:nvPr>
            <p:ph idx="1"/>
          </p:nvPr>
        </p:nvSpPr>
        <p:spPr>
          <a:xfrm>
            <a:off x="1" y="865414"/>
            <a:ext cx="4294414" cy="5992586"/>
          </a:xfrm>
          <a:solidFill>
            <a:schemeClr val="tx1"/>
          </a:solidFill>
        </p:spPr>
        <p:txBody>
          <a:bodyPr anchor="t">
            <a:normAutofit fontScale="92500" lnSpcReduction="10000"/>
          </a:bodyPr>
          <a:lstStyle/>
          <a:p>
            <a:pPr>
              <a:lnSpc>
                <a:spcPct val="100000"/>
              </a:lnSpc>
            </a:pPr>
            <a:endParaRPr lang="en-IN" sz="2800" b="1" i="0" dirty="0">
              <a:effectLst/>
              <a:latin typeface="Söhne"/>
            </a:endParaRPr>
          </a:p>
          <a:p>
            <a:pPr marL="514350" indent="-514350">
              <a:lnSpc>
                <a:spcPct val="100000"/>
              </a:lnSpc>
              <a:buAutoNum type="arabicPeriod"/>
            </a:pPr>
            <a:r>
              <a:rPr lang="en-IN" sz="2800" b="1" i="0" dirty="0">
                <a:effectLst/>
                <a:latin typeface="Söhne"/>
              </a:rPr>
              <a:t>Introduction</a:t>
            </a:r>
          </a:p>
          <a:p>
            <a:pPr marL="514350" indent="-514350">
              <a:lnSpc>
                <a:spcPct val="100000"/>
              </a:lnSpc>
              <a:buAutoNum type="arabicPeriod"/>
            </a:pPr>
            <a:r>
              <a:rPr lang="en-IN" sz="2800" b="1" i="0" dirty="0">
                <a:effectLst/>
                <a:latin typeface="Söhne"/>
              </a:rPr>
              <a:t>Problem Statement</a:t>
            </a:r>
          </a:p>
          <a:p>
            <a:pPr marL="514350" indent="-514350">
              <a:lnSpc>
                <a:spcPct val="100000"/>
              </a:lnSpc>
              <a:buAutoNum type="arabicPeriod"/>
            </a:pPr>
            <a:r>
              <a:rPr lang="en-IN" sz="2800" b="1" i="0" dirty="0">
                <a:effectLst/>
                <a:latin typeface="Söhne"/>
              </a:rPr>
              <a:t>Sales Channel Overview</a:t>
            </a:r>
          </a:p>
          <a:p>
            <a:pPr marL="514350" indent="-514350">
              <a:lnSpc>
                <a:spcPct val="100000"/>
              </a:lnSpc>
              <a:buAutoNum type="arabicPeriod"/>
            </a:pPr>
            <a:r>
              <a:rPr lang="en-IN" sz="2800" b="1" dirty="0">
                <a:latin typeface="Söhne"/>
              </a:rPr>
              <a:t>Methodology</a:t>
            </a:r>
          </a:p>
          <a:p>
            <a:pPr marL="514350" indent="-514350">
              <a:lnSpc>
                <a:spcPct val="100000"/>
              </a:lnSpc>
              <a:buAutoNum type="arabicPeriod"/>
            </a:pPr>
            <a:r>
              <a:rPr lang="en-IN" sz="2800" b="1" i="0" dirty="0">
                <a:effectLst/>
                <a:latin typeface="Söhne"/>
              </a:rPr>
              <a:t>Data Collection</a:t>
            </a:r>
          </a:p>
          <a:p>
            <a:pPr marL="514350" indent="-514350">
              <a:lnSpc>
                <a:spcPct val="100000"/>
              </a:lnSpc>
              <a:buAutoNum type="arabicPeriod"/>
            </a:pPr>
            <a:r>
              <a:rPr lang="en-IN" sz="2800" b="1" dirty="0">
                <a:latin typeface="Söhne"/>
              </a:rPr>
              <a:t>Data Modelling</a:t>
            </a:r>
          </a:p>
          <a:p>
            <a:pPr marL="514350" indent="-514350">
              <a:lnSpc>
                <a:spcPct val="100000"/>
              </a:lnSpc>
              <a:buAutoNum type="arabicPeriod"/>
            </a:pPr>
            <a:r>
              <a:rPr lang="en-IN" sz="2800" b="1" dirty="0">
                <a:latin typeface="Söhne"/>
              </a:rPr>
              <a:t>KPI</a:t>
            </a:r>
          </a:p>
          <a:p>
            <a:pPr marL="514350" indent="-514350">
              <a:lnSpc>
                <a:spcPct val="100000"/>
              </a:lnSpc>
              <a:buAutoNum type="arabicPeriod"/>
            </a:pPr>
            <a:r>
              <a:rPr lang="en-IN" sz="2800" b="1" dirty="0">
                <a:latin typeface="Söhne"/>
              </a:rPr>
              <a:t>Measures</a:t>
            </a:r>
          </a:p>
          <a:p>
            <a:pPr marL="514350" indent="-514350">
              <a:lnSpc>
                <a:spcPct val="100000"/>
              </a:lnSpc>
              <a:buAutoNum type="arabicPeriod"/>
            </a:pPr>
            <a:r>
              <a:rPr lang="en-IN" sz="2800" b="1" dirty="0">
                <a:latin typeface="Söhne"/>
              </a:rPr>
              <a:t>Analysis and Findings</a:t>
            </a:r>
          </a:p>
          <a:p>
            <a:pPr marL="514350" indent="-514350">
              <a:lnSpc>
                <a:spcPct val="100000"/>
              </a:lnSpc>
              <a:buAutoNum type="arabicPeriod"/>
            </a:pPr>
            <a:r>
              <a:rPr lang="en-IN" sz="2800" b="1" dirty="0">
                <a:latin typeface="Söhne"/>
              </a:rPr>
              <a:t>Dashboard</a:t>
            </a:r>
          </a:p>
          <a:p>
            <a:pPr marL="514350" indent="-514350">
              <a:lnSpc>
                <a:spcPct val="100000"/>
              </a:lnSpc>
              <a:buAutoNum type="arabicPeriod"/>
            </a:pPr>
            <a:endParaRPr lang="en-IN" sz="2800" b="1" dirty="0">
              <a:latin typeface="Söhne"/>
            </a:endParaRPr>
          </a:p>
          <a:p>
            <a:pPr marL="514350" indent="-514350">
              <a:lnSpc>
                <a:spcPct val="100000"/>
              </a:lnSpc>
              <a:buAutoNum type="arabicPeriod"/>
            </a:pPr>
            <a:endParaRPr lang="en-IN" sz="2800" b="1" dirty="0">
              <a:latin typeface="Söhne"/>
            </a:endParaRPr>
          </a:p>
          <a:p>
            <a:pPr>
              <a:lnSpc>
                <a:spcPct val="100000"/>
              </a:lnSpc>
            </a:pPr>
            <a:endParaRPr lang="en-IN" sz="2800" b="1" dirty="0">
              <a:latin typeface="Söhne"/>
            </a:endParaRPr>
          </a:p>
          <a:p>
            <a:pPr marL="514350" indent="-514350">
              <a:lnSpc>
                <a:spcPct val="100000"/>
              </a:lnSpc>
              <a:buAutoNum type="arabicPeriod"/>
            </a:pPr>
            <a:endParaRPr lang="en-IN" sz="2800" b="1" i="0" dirty="0">
              <a:effectLst/>
              <a:latin typeface="Söhne"/>
            </a:endParaRPr>
          </a:p>
          <a:p>
            <a:pPr marL="514350" indent="-514350">
              <a:lnSpc>
                <a:spcPct val="100000"/>
              </a:lnSpc>
              <a:buAutoNum type="arabicPeriod"/>
            </a:pPr>
            <a:endParaRPr lang="en-IN" sz="2800" b="1" i="0" dirty="0">
              <a:effectLst/>
              <a:latin typeface="Söhne"/>
            </a:endParaRPr>
          </a:p>
        </p:txBody>
      </p:sp>
      <p:sp>
        <p:nvSpPr>
          <p:cNvPr id="8" name="Slide Number Placeholder 9">
            <a:extLst>
              <a:ext uri="{FF2B5EF4-FFF2-40B4-BE49-F238E27FC236}">
                <a16:creationId xmlns:a16="http://schemas.microsoft.com/office/drawing/2014/main" id="{E50D8CA2-FDF5-4FB0-A313-B120969EA663}"/>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2</a:t>
            </a:fld>
            <a:endParaRPr lang="en-US" dirty="0"/>
          </a:p>
        </p:txBody>
      </p:sp>
      <p:pic>
        <p:nvPicPr>
          <p:cNvPr id="9" name="Picture Placeholder 8">
            <a:extLst>
              <a:ext uri="{FF2B5EF4-FFF2-40B4-BE49-F238E27FC236}">
                <a16:creationId xmlns:a16="http://schemas.microsoft.com/office/drawing/2014/main" id="{D845A3B4-7A22-1687-3B3B-15AE700673E9}"/>
              </a:ext>
            </a:extLst>
          </p:cNvPr>
          <p:cNvPicPr>
            <a:picLocks noGrp="1" noChangeAspect="1"/>
          </p:cNvPicPr>
          <p:nvPr>
            <p:ph type="pic" sz="quarter" idx="14"/>
          </p:nvPr>
        </p:nvPicPr>
        <p:blipFill>
          <a:blip r:embed="rId2"/>
          <a:srcRect l="4557" r="4557"/>
          <a:stretch>
            <a:fillRect/>
          </a:stretch>
        </p:blipFill>
        <p:spPr>
          <a:xfrm>
            <a:off x="4294414" y="865414"/>
            <a:ext cx="7897586" cy="5992586"/>
          </a:xfrm>
        </p:spPr>
      </p:pic>
    </p:spTree>
    <p:extLst>
      <p:ext uri="{BB962C8B-B14F-4D97-AF65-F5344CB8AC3E}">
        <p14:creationId xmlns:p14="http://schemas.microsoft.com/office/powerpoint/2010/main" val="259378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440872" y="317500"/>
            <a:ext cx="3046351" cy="727530"/>
          </a:xfrm>
        </p:spPr>
        <p:txBody>
          <a:bodyPr>
            <a:normAutofit/>
          </a:bodyPr>
          <a:lstStyle/>
          <a:p>
            <a:r>
              <a:rPr lang="en-US" sz="3600" dirty="0"/>
              <a:t>introduction</a:t>
            </a:r>
          </a:p>
        </p:txBody>
      </p:sp>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3</a:t>
            </a:fld>
            <a:endParaRPr lang="en-US" dirty="0"/>
          </a:p>
        </p:txBody>
      </p:sp>
      <p:sp>
        <p:nvSpPr>
          <p:cNvPr id="5" name="Content Placeholder 4">
            <a:extLst>
              <a:ext uri="{FF2B5EF4-FFF2-40B4-BE49-F238E27FC236}">
                <a16:creationId xmlns:a16="http://schemas.microsoft.com/office/drawing/2014/main" id="{04B165D5-9603-58BC-7AF4-1EAAAEE94CE5}"/>
              </a:ext>
            </a:extLst>
          </p:cNvPr>
          <p:cNvSpPr>
            <a:spLocks noGrp="1"/>
          </p:cNvSpPr>
          <p:nvPr>
            <p:ph idx="1"/>
          </p:nvPr>
        </p:nvSpPr>
        <p:spPr>
          <a:xfrm>
            <a:off x="440871" y="1387929"/>
            <a:ext cx="6954540" cy="4016828"/>
          </a:xfrm>
          <a:solidFill>
            <a:srgbClr val="5FC179"/>
          </a:solidFill>
        </p:spPr>
        <p:txBody>
          <a:bodyPr>
            <a:noAutofit/>
          </a:bodyPr>
          <a:lstStyle/>
          <a:p>
            <a:r>
              <a:rPr lang="en-US" sz="2400" b="0" i="0" dirty="0">
                <a:solidFill>
                  <a:schemeClr val="tx1"/>
                </a:solidFill>
                <a:effectLst/>
                <a:highlight>
                  <a:srgbClr val="5FC179"/>
                </a:highlight>
                <a:latin typeface="Söhne"/>
              </a:rPr>
              <a:t>Today, we are assessing 'Sales Channel Performance.' We're examining how effectively we sell our products or services through different methods. Our aim is to find what's working well and what needs improvement to boost our success. We've gathered data to guide our decisions, and now we'll discuss our findings and strategies for enhancement. Let's get started</a:t>
            </a:r>
            <a:r>
              <a:rPr lang="en-US" sz="2400" b="0" i="0" dirty="0">
                <a:solidFill>
                  <a:srgbClr val="D1D5DB"/>
                </a:solidFill>
                <a:effectLst/>
                <a:highlight>
                  <a:srgbClr val="5FC179"/>
                </a:highlight>
                <a:latin typeface="Söhne"/>
              </a:rPr>
              <a:t>.</a:t>
            </a:r>
            <a:endParaRPr lang="en-IN" sz="2400" dirty="0">
              <a:highlight>
                <a:srgbClr val="5FC179"/>
              </a:highlight>
            </a:endParaRPr>
          </a:p>
        </p:txBody>
      </p:sp>
      <p:pic>
        <p:nvPicPr>
          <p:cNvPr id="25" name="Picture Placeholder 24">
            <a:extLst>
              <a:ext uri="{FF2B5EF4-FFF2-40B4-BE49-F238E27FC236}">
                <a16:creationId xmlns:a16="http://schemas.microsoft.com/office/drawing/2014/main" id="{F81F18E6-1A29-CEC2-867E-DD40B8E48F14}"/>
              </a:ext>
            </a:extLst>
          </p:cNvPr>
          <p:cNvPicPr>
            <a:picLocks noGrp="1" noChangeAspect="1"/>
          </p:cNvPicPr>
          <p:nvPr>
            <p:ph type="pic" sz="quarter" idx="15"/>
          </p:nvPr>
        </p:nvPicPr>
        <p:blipFill>
          <a:blip r:embed="rId3"/>
          <a:srcRect t="8337" b="8337"/>
          <a:stretch>
            <a:fillRect/>
          </a:stretch>
        </p:blipFill>
        <p:spPr>
          <a:xfrm>
            <a:off x="7539789" y="1387929"/>
            <a:ext cx="4210886" cy="4016828"/>
          </a:xfrm>
        </p:spPr>
      </p:pic>
    </p:spTree>
    <p:extLst>
      <p:ext uri="{BB962C8B-B14F-4D97-AF65-F5344CB8AC3E}">
        <p14:creationId xmlns:p14="http://schemas.microsoft.com/office/powerpoint/2010/main" val="1926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FC1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A31F-AB2F-8B81-D5AF-4EA74B0BB7AB}"/>
              </a:ext>
            </a:extLst>
          </p:cNvPr>
          <p:cNvSpPr>
            <a:spLocks noGrp="1"/>
          </p:cNvSpPr>
          <p:nvPr>
            <p:ph type="title"/>
          </p:nvPr>
        </p:nvSpPr>
        <p:spPr>
          <a:xfrm>
            <a:off x="27432" y="136526"/>
            <a:ext cx="10268712" cy="1365704"/>
          </a:xfrm>
        </p:spPr>
        <p:txBody>
          <a:bodyPr>
            <a:normAutofit fontScale="90000"/>
          </a:bodyPr>
          <a:lstStyle/>
          <a:p>
            <a:r>
              <a:rPr lang="en-US" sz="4000" dirty="0"/>
              <a:t>Problem statement</a:t>
            </a:r>
            <a:br>
              <a:rPr lang="en-US" dirty="0"/>
            </a:br>
            <a:endParaRPr lang="en-IN" dirty="0"/>
          </a:p>
        </p:txBody>
      </p:sp>
      <p:sp>
        <p:nvSpPr>
          <p:cNvPr id="3" name="Content Placeholder 2">
            <a:extLst>
              <a:ext uri="{FF2B5EF4-FFF2-40B4-BE49-F238E27FC236}">
                <a16:creationId xmlns:a16="http://schemas.microsoft.com/office/drawing/2014/main" id="{66EE4037-20D2-0DA5-00D0-EAD533A85F21}"/>
              </a:ext>
            </a:extLst>
          </p:cNvPr>
          <p:cNvSpPr>
            <a:spLocks noGrp="1"/>
          </p:cNvSpPr>
          <p:nvPr>
            <p:ph idx="1"/>
          </p:nvPr>
        </p:nvSpPr>
        <p:spPr>
          <a:xfrm>
            <a:off x="0" y="979714"/>
            <a:ext cx="12192000" cy="5878286"/>
          </a:xfrm>
          <a:solidFill>
            <a:srgbClr val="5FC179"/>
          </a:solidFill>
        </p:spPr>
        <p:txBody>
          <a:bodyPr/>
          <a:lstStyle/>
          <a:p>
            <a:endParaRPr lang="en-US" dirty="0"/>
          </a:p>
          <a:p>
            <a:r>
              <a:rPr lang="en-US" sz="2400" b="1" dirty="0">
                <a:latin typeface="Segoe UI" panose="020B0502040204020203" pitchFamily="34" charset="0"/>
                <a:cs typeface="Segoe UI" panose="020B0502040204020203" pitchFamily="34" charset="0"/>
              </a:rPr>
              <a:t>Objective</a:t>
            </a:r>
            <a:r>
              <a:rPr lang="en-US" sz="2400" dirty="0">
                <a:latin typeface="Segoe UI" panose="020B0502040204020203" pitchFamily="34" charset="0"/>
                <a:cs typeface="Segoe UI" panose="020B0502040204020203" pitchFamily="34" charset="0"/>
              </a:rPr>
              <a:t>: Analyze data from various sales channels (e.g., retail, distributors, direct sales) to assess their performance.</a:t>
            </a:r>
          </a:p>
          <a:p>
            <a:r>
              <a:rPr lang="en-US" sz="2400" b="1" dirty="0">
                <a:latin typeface="Segoe UI" panose="020B0502040204020203" pitchFamily="34" charset="0"/>
                <a:cs typeface="Segoe UI" panose="020B0502040204020203" pitchFamily="34" charset="0"/>
              </a:rPr>
              <a:t>Benefits</a:t>
            </a:r>
            <a:r>
              <a:rPr lang="en-US" sz="2400" dirty="0">
                <a:latin typeface="Segoe UI" panose="020B0502040204020203" pitchFamily="34" charset="0"/>
                <a:cs typeface="Segoe UI" panose="020B0502040204020203" pitchFamily="34" charset="0"/>
              </a:rPr>
              <a:t>: Identify revenue generators, cost-effective channels, and areas needing improvement.</a:t>
            </a:r>
          </a:p>
          <a:p>
            <a:r>
              <a:rPr lang="en-US" sz="2400" b="1" dirty="0">
                <a:latin typeface="Segoe UI" panose="020B0502040204020203" pitchFamily="34" charset="0"/>
                <a:cs typeface="Segoe UI" panose="020B0502040204020203" pitchFamily="34" charset="0"/>
              </a:rPr>
              <a:t>Analysis Techniques</a:t>
            </a:r>
            <a:r>
              <a:rPr lang="en-US" sz="2400" dirty="0">
                <a:latin typeface="Segoe UI" panose="020B0502040204020203" pitchFamily="34" charset="0"/>
                <a:cs typeface="Segoe UI" panose="020B0502040204020203" pitchFamily="34" charset="0"/>
              </a:rPr>
              <a:t>: Channel profitability, customer segmentation by channel.</a:t>
            </a:r>
          </a:p>
          <a:p>
            <a:r>
              <a:rPr lang="en-US" sz="2400" b="1">
                <a:latin typeface="Segoe UI" panose="020B0502040204020203" pitchFamily="34" charset="0"/>
                <a:cs typeface="Segoe UI" panose="020B0502040204020203" pitchFamily="34" charset="0"/>
              </a:rPr>
              <a:t>Visualizations</a:t>
            </a:r>
            <a:r>
              <a:rPr lang="en-US" sz="240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Sales channel revenue comparison charts, customer acquisition cost by channel graphs.</a:t>
            </a:r>
          </a:p>
          <a:p>
            <a:r>
              <a:rPr lang="en-US" sz="2400" b="1" dirty="0">
                <a:latin typeface="Segoe UI" panose="020B0502040204020203" pitchFamily="34" charset="0"/>
                <a:cs typeface="Segoe UI" panose="020B0502040204020203" pitchFamily="34" charset="0"/>
              </a:rPr>
              <a:t>Impact</a:t>
            </a:r>
            <a:r>
              <a:rPr lang="en-US" sz="2400" dirty="0">
                <a:latin typeface="Segoe UI" panose="020B0502040204020203" pitchFamily="34" charset="0"/>
                <a:cs typeface="Segoe UI" panose="020B0502040204020203" pitchFamily="34" charset="0"/>
              </a:rPr>
              <a:t>: Supports strategic sales planning, enhances customer experiences, maximizes revenue through successful channels.</a:t>
            </a:r>
            <a:endParaRPr lang="en-IN" sz="2400"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8890FAF-288D-91D7-C056-87FEFC5F22B9}"/>
              </a:ext>
            </a:extLst>
          </p:cNvPr>
          <p:cNvSpPr>
            <a:spLocks noGrp="1"/>
          </p:cNvSpPr>
          <p:nvPr>
            <p:ph type="sldNum" sz="quarter" idx="12"/>
          </p:nvPr>
        </p:nvSpPr>
        <p:spPr/>
        <p:txBody>
          <a:bodyPr/>
          <a:lstStyle/>
          <a:p>
            <a:fld id="{27CE633F-9882-4A5C-83A2-1109D0C73261}" type="slidenum">
              <a:rPr lang="en-US" smtClean="0"/>
              <a:t>4</a:t>
            </a:fld>
            <a:endParaRPr lang="en-US" dirty="0"/>
          </a:p>
        </p:txBody>
      </p:sp>
    </p:spTree>
    <p:extLst>
      <p:ext uri="{BB962C8B-B14F-4D97-AF65-F5344CB8AC3E}">
        <p14:creationId xmlns:p14="http://schemas.microsoft.com/office/powerpoint/2010/main" val="322258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4FBE08-E217-ACCC-AF89-669567F96C4D}"/>
              </a:ext>
            </a:extLst>
          </p:cNvPr>
          <p:cNvSpPr>
            <a:spLocks noGrp="1"/>
          </p:cNvSpPr>
          <p:nvPr>
            <p:ph type="title"/>
          </p:nvPr>
        </p:nvSpPr>
        <p:spPr>
          <a:xfrm>
            <a:off x="0" y="1235242"/>
            <a:ext cx="12192000" cy="1042737"/>
          </a:xfrm>
          <a:solidFill>
            <a:schemeClr val="bg1"/>
          </a:solidFill>
        </p:spPr>
        <p:txBody>
          <a:bodyPr>
            <a:normAutofit/>
          </a:bodyPr>
          <a:lstStyle/>
          <a:p>
            <a:r>
              <a:rPr lang="en-US" sz="4000" dirty="0"/>
              <a:t>Sales channel overview</a:t>
            </a:r>
            <a:endParaRPr lang="en-IN" sz="4000"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960438" y="1459832"/>
            <a:ext cx="10267950" cy="4866272"/>
          </a:xfrm>
          <a:solidFill>
            <a:srgbClr val="5FC179"/>
          </a:solidFill>
        </p:spPr>
        <p:txBody>
          <a:bodyPr>
            <a:normAutofit/>
          </a:bodyPr>
          <a:lstStyle/>
          <a:p>
            <a:r>
              <a:rPr lang="en-US" i="0" dirty="0">
                <a:effectLst/>
                <a:latin typeface="Söhne"/>
              </a:rPr>
              <a:t>In this section, we'll explore the various sales channels that drive our business. Think of sales channels as different paths we use to reach our customers. Today, we'll focus on three main channels: Direct, Distributor, and Retailer.</a:t>
            </a:r>
            <a:endParaRPr lang="en-US" dirty="0">
              <a:latin typeface="Söhne"/>
            </a:endParaRPr>
          </a:p>
          <a:p>
            <a:r>
              <a:rPr lang="en-US" b="1" i="0" dirty="0">
                <a:effectLst/>
                <a:latin typeface="Söhne"/>
              </a:rPr>
              <a:t>Direct Channel:</a:t>
            </a:r>
            <a:r>
              <a:rPr lang="en-US" b="0" i="0" dirty="0">
                <a:effectLst/>
                <a:latin typeface="Söhne"/>
              </a:rPr>
              <a:t> This is the path where we sell our products or services directly to customers without any intermediaries. It's like our own store where customers can buy from us directly</a:t>
            </a:r>
            <a:r>
              <a:rPr lang="en-US" dirty="0">
                <a:latin typeface="Söhne"/>
              </a:rPr>
              <a:t>.</a:t>
            </a:r>
          </a:p>
          <a:p>
            <a:r>
              <a:rPr lang="en-US" dirty="0"/>
              <a:t>Example:</a:t>
            </a:r>
          </a:p>
        </p:txBody>
      </p:sp>
      <p:sp>
        <p:nvSpPr>
          <p:cNvPr id="6" name="TextBox 5">
            <a:extLst>
              <a:ext uri="{FF2B5EF4-FFF2-40B4-BE49-F238E27FC236}">
                <a16:creationId xmlns:a16="http://schemas.microsoft.com/office/drawing/2014/main" id="{1475244A-BAC6-C570-5C83-6CA4479324CF}"/>
              </a:ext>
            </a:extLst>
          </p:cNvPr>
          <p:cNvSpPr txBox="1"/>
          <p:nvPr/>
        </p:nvSpPr>
        <p:spPr>
          <a:xfrm>
            <a:off x="960438" y="320842"/>
            <a:ext cx="6451015" cy="646331"/>
          </a:xfrm>
          <a:prstGeom prst="rect">
            <a:avLst/>
          </a:prstGeom>
          <a:noFill/>
        </p:spPr>
        <p:txBody>
          <a:bodyPr wrap="square" rtlCol="0">
            <a:spAutoFit/>
          </a:bodyPr>
          <a:lstStyle/>
          <a:p>
            <a:r>
              <a:rPr lang="en-US" sz="3600" b="1" dirty="0">
                <a:solidFill>
                  <a:schemeClr val="bg1"/>
                </a:solidFill>
              </a:rPr>
              <a:t>Sales channel Overview</a:t>
            </a:r>
            <a:endParaRPr lang="en-IN" sz="3600" b="1" dirty="0">
              <a:solidFill>
                <a:schemeClr val="bg1"/>
              </a:solidFill>
            </a:endParaRPr>
          </a:p>
        </p:txBody>
      </p:sp>
      <p:pic>
        <p:nvPicPr>
          <p:cNvPr id="8" name="Picture 7">
            <a:extLst>
              <a:ext uri="{FF2B5EF4-FFF2-40B4-BE49-F238E27FC236}">
                <a16:creationId xmlns:a16="http://schemas.microsoft.com/office/drawing/2014/main" id="{9F8F95B4-BBD5-888E-B46E-3D8388EF7E44}"/>
              </a:ext>
            </a:extLst>
          </p:cNvPr>
          <p:cNvPicPr>
            <a:picLocks noChangeAspect="1"/>
          </p:cNvPicPr>
          <p:nvPr/>
        </p:nvPicPr>
        <p:blipFill>
          <a:blip r:embed="rId2"/>
          <a:stretch>
            <a:fillRect/>
          </a:stretch>
        </p:blipFill>
        <p:spPr>
          <a:xfrm>
            <a:off x="2766470" y="4777789"/>
            <a:ext cx="2131512" cy="1240758"/>
          </a:xfrm>
          <a:prstGeom prst="rect">
            <a:avLst/>
          </a:prstGeom>
          <a:solidFill>
            <a:srgbClr val="92D050"/>
          </a:solidFill>
        </p:spPr>
      </p:pic>
      <p:pic>
        <p:nvPicPr>
          <p:cNvPr id="10" name="Picture 9">
            <a:extLst>
              <a:ext uri="{FF2B5EF4-FFF2-40B4-BE49-F238E27FC236}">
                <a16:creationId xmlns:a16="http://schemas.microsoft.com/office/drawing/2014/main" id="{7CBE89FB-4DCE-AE5B-A0A1-1C5CC47D05C2}"/>
              </a:ext>
            </a:extLst>
          </p:cNvPr>
          <p:cNvPicPr>
            <a:picLocks noChangeAspect="1"/>
          </p:cNvPicPr>
          <p:nvPr/>
        </p:nvPicPr>
        <p:blipFill>
          <a:blip r:embed="rId3"/>
          <a:stretch>
            <a:fillRect/>
          </a:stretch>
        </p:blipFill>
        <p:spPr>
          <a:xfrm>
            <a:off x="6345697" y="4777789"/>
            <a:ext cx="2131512" cy="1240758"/>
          </a:xfrm>
          <a:prstGeom prst="rect">
            <a:avLst/>
          </a:prstGeom>
        </p:spPr>
      </p:pic>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4FBE08-E217-ACCC-AF89-669567F96C4D}"/>
              </a:ext>
            </a:extLst>
          </p:cNvPr>
          <p:cNvSpPr>
            <a:spLocks noGrp="1"/>
          </p:cNvSpPr>
          <p:nvPr>
            <p:ph type="title"/>
          </p:nvPr>
        </p:nvSpPr>
        <p:spPr>
          <a:xfrm>
            <a:off x="0" y="1235242"/>
            <a:ext cx="12192000" cy="1042737"/>
          </a:xfrm>
          <a:solidFill>
            <a:schemeClr val="bg1"/>
          </a:solidFill>
        </p:spPr>
        <p:txBody>
          <a:bodyPr>
            <a:normAutofit/>
          </a:bodyPr>
          <a:lstStyle/>
          <a:p>
            <a:r>
              <a:rPr lang="en-US" sz="4000" dirty="0"/>
              <a:t>Sales channel overview</a:t>
            </a:r>
            <a:endParaRPr lang="en-IN" sz="4000"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962025" y="1451812"/>
            <a:ext cx="10267950" cy="5085346"/>
          </a:xfrm>
          <a:solidFill>
            <a:srgbClr val="5FC179"/>
          </a:solidFill>
        </p:spPr>
        <p:txBody>
          <a:bodyPr>
            <a:normAutofit/>
          </a:bodyPr>
          <a:lstStyle/>
          <a:p>
            <a:r>
              <a:rPr lang="en-US" b="1" i="0" dirty="0">
                <a:effectLst/>
                <a:latin typeface="Söhne"/>
              </a:rPr>
              <a:t>Distributor Channel:</a:t>
            </a:r>
            <a:r>
              <a:rPr lang="en-US" b="0" i="0" dirty="0">
                <a:effectLst/>
                <a:latin typeface="Söhne"/>
              </a:rPr>
              <a:t> Here, we work with partners or distributors who buy our products in bulk and then sell them to other businesses or retailers. It's like a bridge that connects us to a wider market.</a:t>
            </a:r>
          </a:p>
          <a:p>
            <a:endParaRPr lang="en-US" dirty="0">
              <a:latin typeface="Söhne"/>
            </a:endParaRPr>
          </a:p>
          <a:p>
            <a:endParaRPr lang="en-US" dirty="0">
              <a:latin typeface="Söhne"/>
            </a:endParaRPr>
          </a:p>
          <a:p>
            <a:r>
              <a:rPr lang="en-US" b="1" i="0" dirty="0">
                <a:effectLst/>
                <a:latin typeface="Söhne"/>
              </a:rPr>
              <a:t>Retailer Channel:</a:t>
            </a:r>
            <a:r>
              <a:rPr lang="en-US" b="0" i="0" dirty="0">
                <a:effectLst/>
                <a:latin typeface="Söhne"/>
              </a:rPr>
              <a:t> This is where our products are sold through retail stores or online marketplaces owned by other companies. It's like having our products available in various shops.</a:t>
            </a:r>
            <a:endParaRPr lang="en-US" dirty="0">
              <a:latin typeface="Söhne"/>
            </a:endParaRPr>
          </a:p>
        </p:txBody>
      </p:sp>
      <p:sp>
        <p:nvSpPr>
          <p:cNvPr id="6" name="TextBox 5">
            <a:extLst>
              <a:ext uri="{FF2B5EF4-FFF2-40B4-BE49-F238E27FC236}">
                <a16:creationId xmlns:a16="http://schemas.microsoft.com/office/drawing/2014/main" id="{1475244A-BAC6-C570-5C83-6CA4479324CF}"/>
              </a:ext>
            </a:extLst>
          </p:cNvPr>
          <p:cNvSpPr txBox="1"/>
          <p:nvPr/>
        </p:nvSpPr>
        <p:spPr>
          <a:xfrm>
            <a:off x="960438" y="320842"/>
            <a:ext cx="6451015" cy="646331"/>
          </a:xfrm>
          <a:prstGeom prst="rect">
            <a:avLst/>
          </a:prstGeom>
          <a:noFill/>
        </p:spPr>
        <p:txBody>
          <a:bodyPr wrap="square" rtlCol="0">
            <a:spAutoFit/>
          </a:bodyPr>
          <a:lstStyle/>
          <a:p>
            <a:r>
              <a:rPr lang="en-US" sz="3600" b="1" dirty="0">
                <a:solidFill>
                  <a:schemeClr val="bg1"/>
                </a:solidFill>
              </a:rPr>
              <a:t>Sales channel Overview</a:t>
            </a:r>
            <a:endParaRPr lang="en-IN" sz="3600" b="1" dirty="0">
              <a:solidFill>
                <a:schemeClr val="bg1"/>
              </a:solidFill>
            </a:endParaRPr>
          </a:p>
        </p:txBody>
      </p:sp>
      <p:pic>
        <p:nvPicPr>
          <p:cNvPr id="3" name="Picture 2">
            <a:extLst>
              <a:ext uri="{FF2B5EF4-FFF2-40B4-BE49-F238E27FC236}">
                <a16:creationId xmlns:a16="http://schemas.microsoft.com/office/drawing/2014/main" id="{CCCE2B2E-C977-FBC6-4C3B-A19D7544DC63}"/>
              </a:ext>
            </a:extLst>
          </p:cNvPr>
          <p:cNvPicPr>
            <a:picLocks noChangeAspect="1"/>
          </p:cNvPicPr>
          <p:nvPr/>
        </p:nvPicPr>
        <p:blipFill>
          <a:blip r:embed="rId2"/>
          <a:stretch>
            <a:fillRect/>
          </a:stretch>
        </p:blipFill>
        <p:spPr>
          <a:xfrm>
            <a:off x="2371098" y="2819401"/>
            <a:ext cx="1991309" cy="1130968"/>
          </a:xfrm>
          <a:prstGeom prst="rect">
            <a:avLst/>
          </a:prstGeom>
        </p:spPr>
      </p:pic>
      <p:pic>
        <p:nvPicPr>
          <p:cNvPr id="9" name="Picture 8">
            <a:extLst>
              <a:ext uri="{FF2B5EF4-FFF2-40B4-BE49-F238E27FC236}">
                <a16:creationId xmlns:a16="http://schemas.microsoft.com/office/drawing/2014/main" id="{DA6A9EB8-0ADE-52C6-BF4D-9D0D4E65EF29}"/>
              </a:ext>
            </a:extLst>
          </p:cNvPr>
          <p:cNvPicPr>
            <a:picLocks noChangeAspect="1"/>
          </p:cNvPicPr>
          <p:nvPr/>
        </p:nvPicPr>
        <p:blipFill>
          <a:blip r:embed="rId3"/>
          <a:stretch>
            <a:fillRect/>
          </a:stretch>
        </p:blipFill>
        <p:spPr>
          <a:xfrm>
            <a:off x="5622894" y="2636284"/>
            <a:ext cx="2206701" cy="1514612"/>
          </a:xfrm>
          <a:prstGeom prst="rect">
            <a:avLst/>
          </a:prstGeom>
        </p:spPr>
      </p:pic>
      <p:pic>
        <p:nvPicPr>
          <p:cNvPr id="12" name="Picture 11">
            <a:extLst>
              <a:ext uri="{FF2B5EF4-FFF2-40B4-BE49-F238E27FC236}">
                <a16:creationId xmlns:a16="http://schemas.microsoft.com/office/drawing/2014/main" id="{24634131-5DE8-4593-9075-77C2DFE57BA6}"/>
              </a:ext>
            </a:extLst>
          </p:cNvPr>
          <p:cNvPicPr>
            <a:picLocks noChangeAspect="1"/>
          </p:cNvPicPr>
          <p:nvPr/>
        </p:nvPicPr>
        <p:blipFill>
          <a:blip r:embed="rId4"/>
          <a:stretch>
            <a:fillRect/>
          </a:stretch>
        </p:blipFill>
        <p:spPr>
          <a:xfrm>
            <a:off x="2371098" y="5406188"/>
            <a:ext cx="1991309" cy="818148"/>
          </a:xfrm>
          <a:prstGeom prst="rect">
            <a:avLst/>
          </a:prstGeom>
        </p:spPr>
      </p:pic>
      <p:pic>
        <p:nvPicPr>
          <p:cNvPr id="14" name="Picture 13">
            <a:extLst>
              <a:ext uri="{FF2B5EF4-FFF2-40B4-BE49-F238E27FC236}">
                <a16:creationId xmlns:a16="http://schemas.microsoft.com/office/drawing/2014/main" id="{75859DE5-28D1-4FEB-DAA0-60E21BEC6BBA}"/>
              </a:ext>
            </a:extLst>
          </p:cNvPr>
          <p:cNvPicPr>
            <a:picLocks noChangeAspect="1"/>
          </p:cNvPicPr>
          <p:nvPr/>
        </p:nvPicPr>
        <p:blipFill>
          <a:blip r:embed="rId5"/>
          <a:stretch>
            <a:fillRect/>
          </a:stretch>
        </p:blipFill>
        <p:spPr>
          <a:xfrm>
            <a:off x="5622894" y="5406189"/>
            <a:ext cx="2206701" cy="818148"/>
          </a:xfrm>
          <a:prstGeom prst="rect">
            <a:avLst/>
          </a:prstGeom>
        </p:spPr>
      </p:pic>
    </p:spTree>
    <p:extLst>
      <p:ext uri="{BB962C8B-B14F-4D97-AF65-F5344CB8AC3E}">
        <p14:creationId xmlns:p14="http://schemas.microsoft.com/office/powerpoint/2010/main" val="222145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B6E0-306E-E6FD-4FFD-FA1C87A588A6}"/>
              </a:ext>
            </a:extLst>
          </p:cNvPr>
          <p:cNvSpPr>
            <a:spLocks noGrp="1"/>
          </p:cNvSpPr>
          <p:nvPr>
            <p:ph type="title"/>
          </p:nvPr>
        </p:nvSpPr>
        <p:spPr>
          <a:xfrm>
            <a:off x="146957" y="136525"/>
            <a:ext cx="3236977" cy="841515"/>
          </a:xfrm>
        </p:spPr>
        <p:txBody>
          <a:bodyPr>
            <a:normAutofit/>
          </a:bodyPr>
          <a:lstStyle/>
          <a:p>
            <a:r>
              <a:rPr lang="en-US" sz="3600" dirty="0"/>
              <a:t>Methodology</a:t>
            </a:r>
            <a:endParaRPr lang="en-IN" sz="3600" dirty="0"/>
          </a:p>
        </p:txBody>
      </p:sp>
      <p:sp>
        <p:nvSpPr>
          <p:cNvPr id="3" name="Content Placeholder 2">
            <a:extLst>
              <a:ext uri="{FF2B5EF4-FFF2-40B4-BE49-F238E27FC236}">
                <a16:creationId xmlns:a16="http://schemas.microsoft.com/office/drawing/2014/main" id="{87C91A9C-5195-C19F-E753-13DCE0E74350}"/>
              </a:ext>
            </a:extLst>
          </p:cNvPr>
          <p:cNvSpPr>
            <a:spLocks noGrp="1"/>
          </p:cNvSpPr>
          <p:nvPr>
            <p:ph idx="1"/>
          </p:nvPr>
        </p:nvSpPr>
        <p:spPr>
          <a:xfrm>
            <a:off x="506186" y="978040"/>
            <a:ext cx="11136085" cy="5378310"/>
          </a:xfrm>
          <a:solidFill>
            <a:srgbClr val="5FC179"/>
          </a:solidFill>
        </p:spPr>
        <p:txBody>
          <a:bodyPr>
            <a:normAutofit/>
          </a:bodyPr>
          <a:lstStyle/>
          <a:p>
            <a:pPr algn="l">
              <a:buFont typeface="+mj-lt"/>
              <a:buAutoNum type="arabicPeriod"/>
            </a:pPr>
            <a:r>
              <a:rPr lang="en-US" sz="2400" b="1" i="0" dirty="0">
                <a:effectLst/>
                <a:latin typeface="Söhne"/>
              </a:rPr>
              <a:t>Research Methods:</a:t>
            </a:r>
            <a:endParaRPr lang="en-US" sz="2400" b="0" i="0" dirty="0">
              <a:effectLst/>
              <a:latin typeface="Söhne"/>
            </a:endParaRPr>
          </a:p>
          <a:p>
            <a:pPr marL="742950" lvl="1" indent="-285750" algn="l">
              <a:buFont typeface="+mj-lt"/>
              <a:buAutoNum type="arabicPeriod"/>
            </a:pPr>
            <a:r>
              <a:rPr lang="en-US" sz="2400" b="0" i="0" dirty="0">
                <a:effectLst/>
                <a:latin typeface="Söhne"/>
              </a:rPr>
              <a:t>Our analysis employs quantitative research methods.</a:t>
            </a:r>
          </a:p>
          <a:p>
            <a:pPr marL="742950" lvl="1" indent="-285750" algn="l">
              <a:buFont typeface="+mj-lt"/>
              <a:buAutoNum type="arabicPeriod"/>
            </a:pPr>
            <a:r>
              <a:rPr lang="en-US" sz="2400" b="0" i="0" dirty="0">
                <a:effectLst/>
                <a:latin typeface="Söhne"/>
              </a:rPr>
              <a:t>We utilize statistical and data-driven techniques for comprehensive insights.</a:t>
            </a:r>
          </a:p>
          <a:p>
            <a:pPr algn="l">
              <a:buFont typeface="+mj-lt"/>
              <a:buAutoNum type="arabicPeriod"/>
            </a:pPr>
            <a:r>
              <a:rPr lang="en-US" sz="2400" b="1" i="0" dirty="0">
                <a:effectLst/>
                <a:latin typeface="Söhne"/>
              </a:rPr>
              <a:t>Data Sources:</a:t>
            </a:r>
            <a:endParaRPr lang="en-US" sz="2400" b="0" i="0" dirty="0">
              <a:effectLst/>
              <a:latin typeface="Söhne"/>
            </a:endParaRPr>
          </a:p>
          <a:p>
            <a:pPr marL="742950" lvl="1" indent="-285750" algn="l">
              <a:buFont typeface="+mj-lt"/>
              <a:buAutoNum type="arabicPeriod"/>
            </a:pPr>
            <a:r>
              <a:rPr lang="en-US" sz="2400" b="0" i="0" dirty="0">
                <a:effectLst/>
                <a:latin typeface="Söhne"/>
              </a:rPr>
              <a:t>Primary Data Source: Internal sales data from AtliQ Hardware Company.</a:t>
            </a:r>
          </a:p>
          <a:p>
            <a:pPr marL="742950" lvl="1" indent="-285750" algn="l">
              <a:buFont typeface="+mj-lt"/>
              <a:buAutoNum type="arabicPeriod"/>
            </a:pPr>
            <a:r>
              <a:rPr lang="en-US" sz="2400" b="0" i="0" dirty="0">
                <a:effectLst/>
                <a:latin typeface="Söhne"/>
              </a:rPr>
              <a:t>This exclusive data source provides a comprehensive view of sales performance.</a:t>
            </a:r>
          </a:p>
          <a:p>
            <a:pPr algn="l">
              <a:buFont typeface="+mj-lt"/>
              <a:buAutoNum type="arabicPeriod"/>
            </a:pPr>
            <a:r>
              <a:rPr lang="en-US" sz="2400" b="1" i="0" dirty="0">
                <a:effectLst/>
                <a:latin typeface="Söhne"/>
              </a:rPr>
              <a:t>Analysis Tools:</a:t>
            </a:r>
            <a:endParaRPr lang="en-US" sz="2400" b="0" i="0" dirty="0">
              <a:effectLst/>
              <a:latin typeface="Söhne"/>
            </a:endParaRPr>
          </a:p>
          <a:p>
            <a:pPr marL="742950" lvl="1" indent="-285750" algn="l">
              <a:buFont typeface="+mj-lt"/>
              <a:buAutoNum type="arabicPeriod"/>
            </a:pPr>
            <a:r>
              <a:rPr lang="en-US" sz="2400" b="0" i="0" dirty="0">
                <a:effectLst/>
                <a:latin typeface="Söhne"/>
              </a:rPr>
              <a:t>We leverage Power BI, a powerful data visualization tool.</a:t>
            </a:r>
          </a:p>
          <a:p>
            <a:pPr marL="742950" lvl="1" indent="-285750" algn="l">
              <a:buFont typeface="+mj-lt"/>
              <a:buAutoNum type="arabicPeriod"/>
            </a:pPr>
            <a:r>
              <a:rPr lang="en-US" sz="2400" b="0" i="0" dirty="0">
                <a:effectLst/>
                <a:latin typeface="Söhne"/>
              </a:rPr>
              <a:t>Power BI allows us to create interactive dashboards for data exploration.</a:t>
            </a:r>
          </a:p>
        </p:txBody>
      </p:sp>
      <p:sp>
        <p:nvSpPr>
          <p:cNvPr id="5" name="Slide Number Placeholder 4">
            <a:extLst>
              <a:ext uri="{FF2B5EF4-FFF2-40B4-BE49-F238E27FC236}">
                <a16:creationId xmlns:a16="http://schemas.microsoft.com/office/drawing/2014/main" id="{7E48B808-E449-3B34-0D28-829994B92BC8}"/>
              </a:ext>
            </a:extLst>
          </p:cNvPr>
          <p:cNvSpPr>
            <a:spLocks noGrp="1"/>
          </p:cNvSpPr>
          <p:nvPr>
            <p:ph type="sldNum" sz="quarter" idx="12"/>
          </p:nvPr>
        </p:nvSpPr>
        <p:spPr/>
        <p:txBody>
          <a:bodyPr/>
          <a:lstStyle/>
          <a:p>
            <a:fld id="{27CE633F-9882-4A5C-83A2-1109D0C73261}" type="slidenum">
              <a:rPr lang="en-US" smtClean="0"/>
              <a:t>7</a:t>
            </a:fld>
            <a:endParaRPr lang="en-US" dirty="0"/>
          </a:p>
        </p:txBody>
      </p:sp>
      <p:pic>
        <p:nvPicPr>
          <p:cNvPr id="7" name="Picture 6">
            <a:extLst>
              <a:ext uri="{FF2B5EF4-FFF2-40B4-BE49-F238E27FC236}">
                <a16:creationId xmlns:a16="http://schemas.microsoft.com/office/drawing/2014/main" id="{D002D0DB-8869-3EFB-7BEE-2916B38583EE}"/>
              </a:ext>
            </a:extLst>
          </p:cNvPr>
          <p:cNvPicPr>
            <a:picLocks noChangeAspect="1"/>
          </p:cNvPicPr>
          <p:nvPr/>
        </p:nvPicPr>
        <p:blipFill>
          <a:blip r:embed="rId2"/>
          <a:stretch>
            <a:fillRect/>
          </a:stretch>
        </p:blipFill>
        <p:spPr>
          <a:xfrm>
            <a:off x="10762488" y="2798587"/>
            <a:ext cx="591748" cy="579072"/>
          </a:xfrm>
          <a:prstGeom prst="rect">
            <a:avLst/>
          </a:prstGeom>
        </p:spPr>
      </p:pic>
      <p:pic>
        <p:nvPicPr>
          <p:cNvPr id="9" name="Picture 8">
            <a:extLst>
              <a:ext uri="{FF2B5EF4-FFF2-40B4-BE49-F238E27FC236}">
                <a16:creationId xmlns:a16="http://schemas.microsoft.com/office/drawing/2014/main" id="{BF36C6C0-8363-CA47-ACB4-BC794A83C908}"/>
              </a:ext>
            </a:extLst>
          </p:cNvPr>
          <p:cNvPicPr>
            <a:picLocks noChangeAspect="1"/>
          </p:cNvPicPr>
          <p:nvPr/>
        </p:nvPicPr>
        <p:blipFill>
          <a:blip r:embed="rId3"/>
          <a:stretch>
            <a:fillRect/>
          </a:stretch>
        </p:blipFill>
        <p:spPr>
          <a:xfrm>
            <a:off x="10589977" y="4479749"/>
            <a:ext cx="936770" cy="718457"/>
          </a:xfrm>
          <a:prstGeom prst="rect">
            <a:avLst/>
          </a:prstGeom>
        </p:spPr>
      </p:pic>
      <p:pic>
        <p:nvPicPr>
          <p:cNvPr id="11" name="Picture 10">
            <a:extLst>
              <a:ext uri="{FF2B5EF4-FFF2-40B4-BE49-F238E27FC236}">
                <a16:creationId xmlns:a16="http://schemas.microsoft.com/office/drawing/2014/main" id="{D09990B6-98D3-6BBF-AD9E-6F1FD06BFCF2}"/>
              </a:ext>
            </a:extLst>
          </p:cNvPr>
          <p:cNvPicPr>
            <a:picLocks noChangeAspect="1"/>
          </p:cNvPicPr>
          <p:nvPr/>
        </p:nvPicPr>
        <p:blipFill>
          <a:blip r:embed="rId4"/>
          <a:stretch>
            <a:fillRect/>
          </a:stretch>
        </p:blipFill>
        <p:spPr>
          <a:xfrm>
            <a:off x="10589977" y="1024891"/>
            <a:ext cx="786711" cy="780467"/>
          </a:xfrm>
          <a:prstGeom prst="rect">
            <a:avLst/>
          </a:prstGeom>
        </p:spPr>
      </p:pic>
    </p:spTree>
    <p:extLst>
      <p:ext uri="{BB962C8B-B14F-4D97-AF65-F5344CB8AC3E}">
        <p14:creationId xmlns:p14="http://schemas.microsoft.com/office/powerpoint/2010/main" val="348204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B6E0-306E-E6FD-4FFD-FA1C87A588A6}"/>
              </a:ext>
            </a:extLst>
          </p:cNvPr>
          <p:cNvSpPr>
            <a:spLocks noGrp="1"/>
          </p:cNvSpPr>
          <p:nvPr>
            <p:ph type="title"/>
          </p:nvPr>
        </p:nvSpPr>
        <p:spPr>
          <a:xfrm>
            <a:off x="146957" y="136525"/>
            <a:ext cx="3236977" cy="841515"/>
          </a:xfrm>
        </p:spPr>
        <p:txBody>
          <a:bodyPr>
            <a:normAutofit fontScale="90000"/>
          </a:bodyPr>
          <a:lstStyle/>
          <a:p>
            <a:r>
              <a:rPr lang="en-US" sz="3600" dirty="0"/>
              <a:t>Data collection</a:t>
            </a:r>
            <a:endParaRPr lang="en-IN" sz="3600" dirty="0"/>
          </a:p>
        </p:txBody>
      </p:sp>
      <p:sp>
        <p:nvSpPr>
          <p:cNvPr id="3" name="Content Placeholder 2">
            <a:extLst>
              <a:ext uri="{FF2B5EF4-FFF2-40B4-BE49-F238E27FC236}">
                <a16:creationId xmlns:a16="http://schemas.microsoft.com/office/drawing/2014/main" id="{87C91A9C-5195-C19F-E753-13DCE0E74350}"/>
              </a:ext>
            </a:extLst>
          </p:cNvPr>
          <p:cNvSpPr>
            <a:spLocks noGrp="1"/>
          </p:cNvSpPr>
          <p:nvPr>
            <p:ph idx="1"/>
          </p:nvPr>
        </p:nvSpPr>
        <p:spPr>
          <a:xfrm>
            <a:off x="506186" y="978040"/>
            <a:ext cx="11136085" cy="5378310"/>
          </a:xfrm>
          <a:solidFill>
            <a:srgbClr val="5FC179"/>
          </a:solidFill>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Söhne"/>
              </a:rPr>
              <a:t>Sales Data:</a:t>
            </a:r>
            <a:endParaRPr kumimoji="0" lang="en-US" altLang="en-US" sz="2400" b="0" i="0" u="none" strike="noStrike" cap="none" normalizeH="0" baseline="0" dirty="0">
              <a:ln>
                <a:noFill/>
              </a:ln>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Söhne"/>
              </a:rPr>
              <a:t>We collected comprehensive sales data, including transaction records,                       sales volumes, and revenue figures.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Söhne"/>
              </a:rPr>
              <a:t>This data allowed us to assess the financial performance of different sales channels.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Söhne"/>
              </a:rPr>
              <a:t>Customer Data:</a:t>
            </a:r>
            <a:endParaRPr kumimoji="0" lang="en-US" altLang="en-US" sz="2400" b="0" i="0" u="none" strike="noStrike" cap="none" normalizeH="0" baseline="0" dirty="0">
              <a:ln>
                <a:noFill/>
              </a:ln>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Söhne"/>
              </a:rPr>
              <a:t>Customer data includes demographic information, purchase history and channel preferences details.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Söhne"/>
              </a:rPr>
              <a:t> By analyzing customer data, we gained insights into customer behavior and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Söhne"/>
              </a:rPr>
              <a:t>Market Data:</a:t>
            </a:r>
            <a:endParaRPr kumimoji="0" lang="en-US" altLang="en-US" sz="2400" b="0" i="0" u="none" strike="noStrike" cap="none" normalizeH="0" baseline="0" dirty="0">
              <a:ln>
                <a:noFill/>
              </a:ln>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Söhne"/>
              </a:rPr>
              <a:t>Market data encompasses industry trends, competitor analysis, and market size information.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Söhne"/>
              </a:rPr>
              <a:t>This data contextualized our performance within the broader market landscape.</a:t>
            </a:r>
          </a:p>
        </p:txBody>
      </p:sp>
      <p:sp>
        <p:nvSpPr>
          <p:cNvPr id="5" name="Slide Number Placeholder 4">
            <a:extLst>
              <a:ext uri="{FF2B5EF4-FFF2-40B4-BE49-F238E27FC236}">
                <a16:creationId xmlns:a16="http://schemas.microsoft.com/office/drawing/2014/main" id="{7E48B808-E449-3B34-0D28-829994B92BC8}"/>
              </a:ext>
            </a:extLst>
          </p:cNvPr>
          <p:cNvSpPr>
            <a:spLocks noGrp="1"/>
          </p:cNvSpPr>
          <p:nvPr>
            <p:ph type="sldNum" sz="quarter" idx="12"/>
          </p:nvPr>
        </p:nvSpPr>
        <p:spPr/>
        <p:txBody>
          <a:bodyPr/>
          <a:lstStyle/>
          <a:p>
            <a:fld id="{27CE633F-9882-4A5C-83A2-1109D0C73261}" type="slidenum">
              <a:rPr lang="en-US" smtClean="0"/>
              <a:t>8</a:t>
            </a:fld>
            <a:endParaRPr lang="en-US" dirty="0"/>
          </a:p>
        </p:txBody>
      </p:sp>
    </p:spTree>
    <p:extLst>
      <p:ext uri="{BB962C8B-B14F-4D97-AF65-F5344CB8AC3E}">
        <p14:creationId xmlns:p14="http://schemas.microsoft.com/office/powerpoint/2010/main" val="342112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F1BC-E324-2437-B060-33BF2EBCA1E9}"/>
              </a:ext>
            </a:extLst>
          </p:cNvPr>
          <p:cNvSpPr>
            <a:spLocks noGrp="1"/>
          </p:cNvSpPr>
          <p:nvPr>
            <p:ph type="title"/>
          </p:nvPr>
        </p:nvSpPr>
        <p:spPr>
          <a:xfrm>
            <a:off x="143691" y="136525"/>
            <a:ext cx="4803866" cy="751115"/>
          </a:xfrm>
        </p:spPr>
        <p:txBody>
          <a:bodyPr>
            <a:normAutofit/>
          </a:bodyPr>
          <a:lstStyle/>
          <a:p>
            <a:r>
              <a:rPr lang="en-US" sz="3600" dirty="0"/>
              <a:t>Data modelling</a:t>
            </a:r>
            <a:endParaRPr lang="en-IN" sz="3600" dirty="0"/>
          </a:p>
        </p:txBody>
      </p:sp>
      <p:pic>
        <p:nvPicPr>
          <p:cNvPr id="7" name="Content Placeholder 6">
            <a:extLst>
              <a:ext uri="{FF2B5EF4-FFF2-40B4-BE49-F238E27FC236}">
                <a16:creationId xmlns:a16="http://schemas.microsoft.com/office/drawing/2014/main" id="{BD93D0D8-D1DC-F5F5-139E-DAF8BBA1F5F6}"/>
              </a:ext>
            </a:extLst>
          </p:cNvPr>
          <p:cNvPicPr>
            <a:picLocks noGrp="1" noChangeAspect="1"/>
          </p:cNvPicPr>
          <p:nvPr>
            <p:ph idx="1"/>
          </p:nvPr>
        </p:nvPicPr>
        <p:blipFill>
          <a:blip r:embed="rId2"/>
          <a:stretch>
            <a:fillRect/>
          </a:stretch>
        </p:blipFill>
        <p:spPr>
          <a:xfrm>
            <a:off x="143691" y="887639"/>
            <a:ext cx="11904618" cy="5709103"/>
          </a:xfrm>
          <a:solidFill>
            <a:srgbClr val="5FC179"/>
          </a:solidFill>
        </p:spPr>
      </p:pic>
      <p:sp>
        <p:nvSpPr>
          <p:cNvPr id="5" name="Slide Number Placeholder 4">
            <a:extLst>
              <a:ext uri="{FF2B5EF4-FFF2-40B4-BE49-F238E27FC236}">
                <a16:creationId xmlns:a16="http://schemas.microsoft.com/office/drawing/2014/main" id="{B09F4566-8712-5722-3300-20E9DE6171DC}"/>
              </a:ext>
            </a:extLst>
          </p:cNvPr>
          <p:cNvSpPr>
            <a:spLocks noGrp="1"/>
          </p:cNvSpPr>
          <p:nvPr>
            <p:ph type="sldNum" sz="quarter" idx="12"/>
          </p:nvPr>
        </p:nvSpPr>
        <p:spPr/>
        <p:txBody>
          <a:bodyPr/>
          <a:lstStyle/>
          <a:p>
            <a:fld id="{27CE633F-9882-4A5C-83A2-1109D0C73261}" type="slidenum">
              <a:rPr lang="en-US" smtClean="0"/>
              <a:t>9</a:t>
            </a:fld>
            <a:endParaRPr lang="en-US" dirty="0"/>
          </a:p>
        </p:txBody>
      </p:sp>
    </p:spTree>
    <p:extLst>
      <p:ext uri="{BB962C8B-B14F-4D97-AF65-F5344CB8AC3E}">
        <p14:creationId xmlns:p14="http://schemas.microsoft.com/office/powerpoint/2010/main" val="2948399752"/>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DA60BD-0042-4722-B671-D551884D1EED}">
  <ds:schemaRefs>
    <ds:schemaRef ds:uri="http://schemas.microsoft.com/sharepoint/v3/contenttype/forms"/>
  </ds:schemaRefs>
</ds:datastoreItem>
</file>

<file path=customXml/itemProps2.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_JuxtaposeVTI</Template>
  <TotalTime>0</TotalTime>
  <Words>757</Words>
  <Application>Microsoft Office PowerPoint</Application>
  <PresentationFormat>Widescreen</PresentationFormat>
  <Paragraphs>94</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Franklin Gothic Demi Cond</vt:lpstr>
      <vt:lpstr>Franklin Gothic Medium</vt:lpstr>
      <vt:lpstr>Segoe UI</vt:lpstr>
      <vt:lpstr>Sohene</vt:lpstr>
      <vt:lpstr>Söhne</vt:lpstr>
      <vt:lpstr>Wingdings</vt:lpstr>
      <vt:lpstr>JuxtaposeVTI</vt:lpstr>
      <vt:lpstr>Sales Channel Performance Analysis</vt:lpstr>
      <vt:lpstr>AGENDA</vt:lpstr>
      <vt:lpstr>introduction</vt:lpstr>
      <vt:lpstr>Problem statement </vt:lpstr>
      <vt:lpstr>Sales channel overview</vt:lpstr>
      <vt:lpstr>Sales channel overview</vt:lpstr>
      <vt:lpstr>Methodology</vt:lpstr>
      <vt:lpstr>Data collection</vt:lpstr>
      <vt:lpstr>Data modelling</vt:lpstr>
      <vt:lpstr>KPI</vt:lpstr>
      <vt:lpstr>Custom columns and measures</vt:lpstr>
      <vt:lpstr>Analysis and findings</vt:lpstr>
      <vt:lpstr>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2021-04-27T10:31:44Z</dcterms:created>
  <dcterms:modified xsi:type="dcterms:W3CDTF">2023-09-19T09:20:26Z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