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8" r:id="rId9"/>
    <p:sldId id="265" r:id="rId10"/>
    <p:sldId id="2146847057" r:id="rId11"/>
    <p:sldId id="2146847060" r:id="rId12"/>
    <p:sldId id="2146847063" r:id="rId13"/>
    <p:sldId id="2146847064" r:id="rId14"/>
    <p:sldId id="2146847062" r:id="rId15"/>
    <p:sldId id="2146847061" r:id="rId16"/>
    <p:sldId id="2146847055" r:id="rId17"/>
    <p:sldId id="214684705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Harish Chandra </a:t>
            </a:r>
            <a:r>
              <a:rPr lang="en-US" sz="2000" b="1" dirty="0" err="1">
                <a:solidFill>
                  <a:schemeClr val="accent1">
                    <a:lumMod val="75000"/>
                  </a:schemeClr>
                </a:solidFill>
                <a:latin typeface="Arial" pitchFamily="34" charset="0"/>
                <a:cs typeface="Arial" pitchFamily="34" charset="0"/>
              </a:rPr>
              <a:t>Mohanta</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 VSSUT,  BURLA</a:t>
            </a:r>
          </a:p>
          <a:p>
            <a:r>
              <a:rPr lang="en-US" sz="2000" b="1" dirty="0">
                <a:solidFill>
                  <a:schemeClr val="accent1">
                    <a:lumMod val="75000"/>
                  </a:schemeClr>
                </a:solidFill>
                <a:latin typeface="Arial"/>
                <a:cs typeface="Arial"/>
              </a:rPr>
              <a:t>Department :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C7FDA-E454-D1BE-1F35-F43E6382FA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AF269A-8302-F035-E531-91F15035C680}"/>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EC3E39FC-ACF7-FB6E-40A6-C2502455FD01}"/>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5376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232452"/>
            <a:ext cx="10686576" cy="3333136"/>
          </a:xfrm>
        </p:spPr>
        <p:txBody>
          <a:bodyPr>
            <a:normAutofit/>
          </a:bodyPr>
          <a:lstStyle/>
          <a:p>
            <a:r>
              <a:rPr lang="en-US" sz="2000" dirty="0"/>
              <a:t>The project successfully predicts credit card default risk using IBM Watson Studio and AI Runtime Services. Multiple machine learning pipelines were tested, with the </a:t>
            </a:r>
            <a:r>
              <a:rPr lang="en-US" sz="2000" b="1" dirty="0"/>
              <a:t>Snap Random Forest Classifier achieving the highest accuracy of 82.1%</a:t>
            </a:r>
            <a:r>
              <a:rPr lang="en-US" sz="2000" dirty="0"/>
              <a:t>. The integration of hyperparameter tuning (HPO) further improved model performance. This approach enhances credit risk assessment, providing valuable insights for financial institutions</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https://github.com/Harish-Mohanta2003/Credit-card-Default-Prediction</a:t>
            </a: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AD0EF908-47B4-57FC-67E4-97A01CD4BA42}"/>
              </a:ext>
            </a:extLst>
          </p:cNvPr>
          <p:cNvSpPr>
            <a:spLocks noGrp="1" noChangeArrowheads="1"/>
          </p:cNvSpPr>
          <p:nvPr>
            <p:ph idx="1"/>
          </p:nvPr>
        </p:nvSpPr>
        <p:spPr bwMode="auto">
          <a:xfrm>
            <a:off x="535670" y="1894397"/>
            <a:ext cx="1069640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 as an IBM Cloud API</a:t>
            </a:r>
            <a:r>
              <a:rPr kumimoji="0" lang="en-US" altLang="en-US" sz="1800" b="0" i="0" u="none" strike="noStrike" cap="none" normalizeH="0" baseline="0" dirty="0">
                <a:ln>
                  <a:noFill/>
                </a:ln>
                <a:solidFill>
                  <a:schemeClr val="tx1"/>
                </a:solidFill>
                <a:effectLst/>
                <a:latin typeface="Arial" panose="020B0604020202020204" pitchFamily="34" charset="0"/>
              </a:rPr>
              <a:t> – Integrating the trained model into financial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Data Processing</a:t>
            </a:r>
            <a:r>
              <a:rPr kumimoji="0" lang="en-US" altLang="en-US" sz="1800" b="0" i="0" u="none" strike="noStrike" cap="none" normalizeH="0" baseline="0" dirty="0">
                <a:ln>
                  <a:noFill/>
                </a:ln>
                <a:solidFill>
                  <a:schemeClr val="tx1"/>
                </a:solidFill>
                <a:effectLst/>
                <a:latin typeface="Arial" panose="020B0604020202020204" pitchFamily="34" charset="0"/>
              </a:rPr>
              <a:t> – Implementing a streaming model for live credit risk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Deep Learning Models</a:t>
            </a:r>
            <a:r>
              <a:rPr kumimoji="0" lang="en-US" altLang="en-US" sz="1800" b="0" i="0" u="none" strike="noStrike" cap="none" normalizeH="0" baseline="0" dirty="0">
                <a:ln>
                  <a:noFill/>
                </a:ln>
                <a:solidFill>
                  <a:schemeClr val="tx1"/>
                </a:solidFill>
                <a:effectLst/>
                <a:latin typeface="Arial" panose="020B0604020202020204" pitchFamily="34" charset="0"/>
              </a:rPr>
              <a:t> – Experimenting with neural networks for better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Interpretability</a:t>
            </a:r>
            <a:r>
              <a:rPr kumimoji="0" lang="en-US" altLang="en-US" sz="1800" b="0" i="0" u="none" strike="noStrike" cap="none" normalizeH="0" baseline="0" dirty="0">
                <a:ln>
                  <a:noFill/>
                </a:ln>
                <a:solidFill>
                  <a:schemeClr val="tx1"/>
                </a:solidFill>
                <a:effectLst/>
                <a:latin typeface="Arial" panose="020B0604020202020204" pitchFamily="34" charset="0"/>
              </a:rPr>
              <a:t> – Using SHAP values to explain model predictions. </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1" name="Content Placeholder 10">
            <a:extLst>
              <a:ext uri="{FF2B5EF4-FFF2-40B4-BE49-F238E27FC236}">
                <a16:creationId xmlns:a16="http://schemas.microsoft.com/office/drawing/2014/main" id="{E1E798AE-9A8B-C09B-2687-5459BB9AC0B7}"/>
              </a:ext>
            </a:extLst>
          </p:cNvPr>
          <p:cNvPicPr>
            <a:picLocks noGrp="1" noChangeAspect="1"/>
          </p:cNvPicPr>
          <p:nvPr>
            <p:ph idx="1"/>
          </p:nvPr>
        </p:nvPicPr>
        <p:blipFill>
          <a:blip r:embed="rId2"/>
          <a:stretch>
            <a:fillRect/>
          </a:stretch>
        </p:blipFill>
        <p:spPr>
          <a:xfrm>
            <a:off x="3071906" y="1301750"/>
            <a:ext cx="6048188"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b="1" dirty="0"/>
              <a:t>The objective of this project is to predict whether a customer will default on their credit card payment based on various factors such as past payment behavior, credit limit, and demographics. This predictive model aids financial institutions in risk assessment and decision-making by estimating the probability of default rather than just a binary classification (default or not default)</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434FCFD5-FE64-B6BB-FF1E-12807B26EF75}"/>
              </a:ext>
            </a:extLst>
          </p:cNvPr>
          <p:cNvSpPr>
            <a:spLocks noGrp="1" noChangeArrowheads="1"/>
          </p:cNvSpPr>
          <p:nvPr>
            <p:ph idx="1"/>
          </p:nvPr>
        </p:nvSpPr>
        <p:spPr bwMode="auto">
          <a:xfrm>
            <a:off x="441325" y="1404586"/>
            <a:ext cx="11333580" cy="5029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IBM Cloud Services: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2500" b="0" i="0" u="none" strike="noStrike" cap="none" normalizeH="0" baseline="0" dirty="0">
                <a:ln>
                  <a:noFill/>
                </a:ln>
                <a:solidFill>
                  <a:schemeClr val="tx1"/>
                </a:solidFill>
                <a:effectLst/>
                <a:latin typeface="Arial" panose="020B0604020202020204" pitchFamily="34" charset="0"/>
              </a:rPr>
              <a:t>IBM Watson Studio (for building and training models)</a:t>
            </a:r>
          </a:p>
          <a:p>
            <a:pPr marL="324000" lvl="1" indent="0" defTabSz="914400" eaLnBrk="0" fontAlgn="base" hangingPunct="0">
              <a:spcBef>
                <a:spcPct val="0"/>
              </a:spcBef>
              <a:spcAft>
                <a:spcPct val="0"/>
              </a:spcAft>
              <a:buClrTx/>
              <a:buSzTx/>
              <a:buFontTx/>
              <a:buChar char="•"/>
            </a:pPr>
            <a:r>
              <a:rPr kumimoji="0" lang="en-US" altLang="en-US" sz="2500" b="0" i="0" u="none" strike="noStrike" cap="none" normalizeH="0" baseline="0" dirty="0">
                <a:ln>
                  <a:noFill/>
                </a:ln>
                <a:solidFill>
                  <a:schemeClr val="tx1"/>
                </a:solidFill>
                <a:effectLst/>
                <a:latin typeface="Arial" panose="020B0604020202020204" pitchFamily="34" charset="0"/>
              </a:rPr>
              <a:t>IBM AI Runtime Services (for model execution)</a:t>
            </a:r>
          </a:p>
          <a:p>
            <a:pPr marL="0" indent="0" defTabSz="914400" eaLnBrk="0" fontAlgn="base" hangingPunct="0">
              <a:spcBef>
                <a:spcPct val="0"/>
              </a:spcBef>
              <a:spcAft>
                <a:spcPct val="0"/>
              </a:spcAft>
              <a:buClrTx/>
              <a:buSzTx/>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Machine Learning Models Used:</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2500" i="0" u="none" strike="noStrike" cap="none" normalizeH="0" baseline="0" dirty="0">
                <a:ln>
                  <a:noFill/>
                </a:ln>
                <a:solidFill>
                  <a:schemeClr val="tx1"/>
                </a:solidFill>
                <a:effectLst/>
                <a:latin typeface="Arial" panose="020B0604020202020204" pitchFamily="34" charset="0"/>
              </a:rPr>
              <a:t>Snap Random Forest Classifier</a:t>
            </a:r>
          </a:p>
          <a:p>
            <a:pPr marL="324000" lvl="1" indent="0" defTabSz="914400" eaLnBrk="0" fontAlgn="base" hangingPunct="0">
              <a:spcBef>
                <a:spcPct val="0"/>
              </a:spcBef>
              <a:spcAft>
                <a:spcPct val="0"/>
              </a:spcAft>
              <a:buClrTx/>
              <a:buSzTx/>
              <a:buFontTx/>
              <a:buChar char="•"/>
            </a:pPr>
            <a:r>
              <a:rPr kumimoji="0" lang="en-US" altLang="en-US" sz="2500" i="0" u="none" strike="noStrike" cap="none" normalizeH="0" baseline="0" dirty="0" err="1">
                <a:ln>
                  <a:noFill/>
                </a:ln>
                <a:solidFill>
                  <a:schemeClr val="tx1"/>
                </a:solidFill>
                <a:effectLst/>
                <a:latin typeface="Arial" panose="020B0604020202020204" pitchFamily="34" charset="0"/>
              </a:rPr>
              <a:t>XGBoost</a:t>
            </a:r>
            <a:r>
              <a:rPr kumimoji="0" lang="en-US" altLang="en-US" sz="2500" i="0" u="none" strike="noStrike" cap="none" normalizeH="0" baseline="0" dirty="0">
                <a:ln>
                  <a:noFill/>
                </a:ln>
                <a:solidFill>
                  <a:schemeClr val="tx1"/>
                </a:solidFill>
                <a:effectLst/>
                <a:latin typeface="Arial" panose="020B0604020202020204" pitchFamily="34" charset="0"/>
              </a:rPr>
              <a:t> Classifier (HPO &amp; FE optimizations)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Libraries &amp; Tools:</a:t>
            </a:r>
          </a:p>
          <a:p>
            <a:pPr marL="324000" lvl="1" indent="0" defTabSz="914400" eaLnBrk="0" fontAlgn="base" hangingPunct="0">
              <a:spcBef>
                <a:spcPct val="0"/>
              </a:spcBef>
              <a:spcAft>
                <a:spcPct val="0"/>
              </a:spcAft>
              <a:buClrTx/>
              <a:buSzTx/>
              <a:buFontTx/>
              <a:buChar char="•"/>
            </a:pPr>
            <a:r>
              <a:rPr lang="en-US" altLang="en-US" sz="2500" dirty="0">
                <a:solidFill>
                  <a:schemeClr val="tx1"/>
                </a:solidFill>
                <a:latin typeface="Arial" panose="020B0604020202020204" pitchFamily="34" charset="0"/>
              </a:rPr>
              <a:t>Python, </a:t>
            </a:r>
            <a:r>
              <a:rPr lang="en-US" altLang="en-US" sz="2500">
                <a:solidFill>
                  <a:schemeClr val="tx1"/>
                </a:solidFill>
                <a:latin typeface="Arial" panose="020B0604020202020204" pitchFamily="34" charset="0"/>
              </a:rPr>
              <a:t>Jupyter</a:t>
            </a:r>
            <a:r>
              <a:rPr lang="en-US" altLang="en-US" sz="2500" dirty="0">
                <a:solidFill>
                  <a:schemeClr val="tx1"/>
                </a:solidFill>
                <a:latin typeface="Arial" panose="020B0604020202020204" pitchFamily="34" charset="0"/>
              </a:rPr>
              <a:t> Notebook</a:t>
            </a:r>
            <a:endParaRPr kumimoji="0" lang="en-US" altLang="en-US" sz="250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2500" b="0" i="0" u="none" strike="noStrike" cap="none" normalizeH="0" baseline="0" dirty="0">
                <a:ln>
                  <a:noFill/>
                </a:ln>
                <a:solidFill>
                  <a:schemeClr val="tx1"/>
                </a:solidFill>
                <a:effectLst/>
                <a:latin typeface="Arial" panose="020B0604020202020204" pitchFamily="34" charset="0"/>
              </a:rPr>
              <a:t>Scikit-learn, Pandas, NumPy, Matplotlib, Seaborn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Evaluation Metrics: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2500" b="0" i="0" u="none" strike="noStrike" cap="none" normalizeH="0" baseline="0" dirty="0">
                <a:ln>
                  <a:noFill/>
                </a:ln>
                <a:solidFill>
                  <a:schemeClr val="tx1"/>
                </a:solidFill>
                <a:effectLst/>
                <a:latin typeface="Arial" panose="020B0604020202020204" pitchFamily="34" charset="0"/>
              </a:rPr>
              <a:t>Accuracy, Precision-Recall, F1 Score, </a:t>
            </a:r>
            <a:r>
              <a:rPr kumimoji="0" lang="en-US" altLang="en-US" sz="2500" i="0" u="none" strike="noStrike" cap="none" normalizeH="0" baseline="0" dirty="0">
                <a:ln>
                  <a:noFill/>
                </a:ln>
                <a:solidFill>
                  <a:schemeClr val="tx1"/>
                </a:solidFill>
                <a:effectLst/>
                <a:latin typeface="Arial" panose="020B0604020202020204" pitchFamily="34" charset="0"/>
              </a:rPr>
              <a:t>K-S</a:t>
            </a:r>
            <a:r>
              <a:rPr kumimoji="0" lang="en-US" altLang="en-US" sz="2500" b="1" i="0" u="none" strike="noStrike" cap="none" normalizeH="0" baseline="0" dirty="0">
                <a:ln>
                  <a:noFill/>
                </a:ln>
                <a:solidFill>
                  <a:schemeClr val="tx1"/>
                </a:solidFill>
                <a:effectLst/>
                <a:latin typeface="Arial" panose="020B0604020202020204" pitchFamily="34" charset="0"/>
              </a:rPr>
              <a:t> </a:t>
            </a:r>
            <a:r>
              <a:rPr kumimoji="0" lang="en-US" altLang="en-US" sz="2500" i="0" u="none" strike="noStrike" cap="none" normalizeH="0" baseline="0" dirty="0">
                <a:ln>
                  <a:noFill/>
                </a:ln>
                <a:solidFill>
                  <a:schemeClr val="tx1"/>
                </a:solidFill>
                <a:effectLst/>
                <a:latin typeface="Arial" panose="020B0604020202020204" pitchFamily="34" charset="0"/>
              </a:rPr>
              <a:t>Chart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5" name="Rectangle 2">
            <a:extLst>
              <a:ext uri="{FF2B5EF4-FFF2-40B4-BE49-F238E27FC236}">
                <a16:creationId xmlns:a16="http://schemas.microsoft.com/office/drawing/2014/main" id="{16B57EED-4E46-2B5E-9B99-80E042E44C02}"/>
              </a:ext>
            </a:extLst>
          </p:cNvPr>
          <p:cNvSpPr>
            <a:spLocks noGrp="1" noChangeArrowheads="1"/>
          </p:cNvSpPr>
          <p:nvPr>
            <p:ph idx="1"/>
          </p:nvPr>
        </p:nvSpPr>
        <p:spPr bwMode="auto">
          <a:xfrm>
            <a:off x="581192" y="1515897"/>
            <a:ext cx="954620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IBM Watson Studio:</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Used for building, training, and evaluating machine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IBM AI Runtime Services: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Provides execution support for deployed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IBM Cloud Pak for Data (Optional):</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Enables end-to-end data science lifecycle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IBM AutoAI:</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Automatically compares different ML pipelines and selects the best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750825F2-09DC-9C0B-4CCE-64974E2391BE}"/>
              </a:ext>
            </a:extLst>
          </p:cNvPr>
          <p:cNvSpPr>
            <a:spLocks noGrp="1" noChangeArrowheads="1"/>
          </p:cNvSpPr>
          <p:nvPr>
            <p:ph idx="1"/>
          </p:nvPr>
        </p:nvSpPr>
        <p:spPr bwMode="auto">
          <a:xfrm>
            <a:off x="581191" y="2038196"/>
            <a:ext cx="1004747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Deployed on IBM Watson Studio</a:t>
            </a:r>
            <a:r>
              <a:rPr kumimoji="0" lang="en-US" altLang="en-US" sz="1800" b="0" i="0" u="none" strike="noStrike" cap="none" normalizeH="0" baseline="0" dirty="0">
                <a:ln>
                  <a:noFill/>
                </a:ln>
                <a:solidFill>
                  <a:schemeClr val="tx1"/>
                </a:solidFill>
                <a:effectLst/>
                <a:latin typeface="Arial" panose="020B0604020202020204" pitchFamily="34" charset="0"/>
              </a:rPr>
              <a:t> – Leveraging IBM cloud services for AI-powered model training and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Pipeline Comparison</a:t>
            </a:r>
            <a:r>
              <a:rPr kumimoji="0" lang="en-US" altLang="en-US" sz="1800" b="0" i="0" u="none" strike="noStrike" cap="none" normalizeH="0" baseline="0" dirty="0">
                <a:ln>
                  <a:noFill/>
                </a:ln>
                <a:solidFill>
                  <a:schemeClr val="tx1"/>
                </a:solidFill>
                <a:effectLst/>
                <a:latin typeface="Arial" panose="020B0604020202020204" pitchFamily="34" charset="0"/>
              </a:rPr>
              <a:t> – Multiple model pipelines tested to find the best performing classifier.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Hyperparameter Optimization (HPO)</a:t>
            </a:r>
            <a:r>
              <a:rPr kumimoji="0" lang="en-US" altLang="en-US" sz="1800" b="0" i="0" u="none" strike="noStrike" cap="none" normalizeH="0" baseline="0" dirty="0">
                <a:ln>
                  <a:noFill/>
                </a:ln>
                <a:solidFill>
                  <a:schemeClr val="tx1"/>
                </a:solidFill>
                <a:effectLst/>
                <a:latin typeface="Arial" panose="020B0604020202020204" pitchFamily="34" charset="0"/>
              </a:rPr>
              <a:t> – Enhanced model accuracy using fine-tuned 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K-S Chart Analysis</a:t>
            </a:r>
            <a:r>
              <a:rPr kumimoji="0" lang="en-US" altLang="en-US" sz="1800" b="0" i="0" u="none" strike="noStrike" cap="none" normalizeH="0" baseline="0" dirty="0">
                <a:ln>
                  <a:noFill/>
                </a:ln>
                <a:solidFill>
                  <a:schemeClr val="tx1"/>
                </a:solidFill>
                <a:effectLst/>
                <a:latin typeface="Arial" panose="020B0604020202020204" pitchFamily="34" charset="0"/>
              </a:rPr>
              <a:t> – A unique evaluation metric to assess the separation between defaulters and non-defaulters. </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Arial" panose="020B0604020202020204" pitchFamily="34" charset="0"/>
              <a:buChar char="•"/>
            </a:pPr>
            <a:r>
              <a:rPr lang="en-US" sz="2000" b="1" dirty="0"/>
              <a:t>Banks &amp; Financial Institutions</a:t>
            </a:r>
            <a:r>
              <a:rPr lang="en-US" sz="2000" dirty="0"/>
              <a:t> – Credit risk assessment and fraud detection.</a:t>
            </a:r>
          </a:p>
          <a:p>
            <a:pPr>
              <a:buFont typeface="Arial" panose="020B0604020202020204" pitchFamily="34" charset="0"/>
              <a:buChar char="•"/>
            </a:pPr>
            <a:r>
              <a:rPr lang="en-US" sz="2000" b="1" dirty="0"/>
              <a:t>Loan Providers</a:t>
            </a:r>
            <a:r>
              <a:rPr lang="en-US" sz="2000" dirty="0"/>
              <a:t> – To determine loan eligibility and default probability.</a:t>
            </a:r>
          </a:p>
          <a:p>
            <a:pPr>
              <a:buFont typeface="Arial" panose="020B0604020202020204" pitchFamily="34" charset="0"/>
              <a:buChar char="•"/>
            </a:pPr>
            <a:r>
              <a:rPr lang="en-US" sz="2000" b="1" dirty="0"/>
              <a:t>Data Scientists &amp; Analysts</a:t>
            </a:r>
            <a:r>
              <a:rPr lang="en-US" sz="2000" dirty="0"/>
              <a:t> – To build and optimize credit scoring models.</a:t>
            </a:r>
          </a:p>
          <a:p>
            <a:pPr marL="0" indent="0">
              <a:buNone/>
            </a:pP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CD0E1ED7-99E2-1ADD-E05F-37A91C0B2E2C}"/>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C7449-7129-73E5-0F82-7FF600793C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9125E-626D-E9AA-3CAD-ECE911104D64}"/>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077406A7-90DC-23FB-AC70-F13B6CDB12FA}"/>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47443534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157</TotalTime>
  <Words>476</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IBM cloud services used</vt:lpstr>
      <vt:lpstr>Wow factors</vt:lpstr>
      <vt:lpstr>End users</vt:lpstr>
      <vt:lpstr>Results</vt:lpstr>
      <vt:lpstr>Results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HARISH CHANDRA MOHANTA</cp:lastModifiedBy>
  <cp:revision>30</cp:revision>
  <dcterms:created xsi:type="dcterms:W3CDTF">2021-05-26T16:50:10Z</dcterms:created>
  <dcterms:modified xsi:type="dcterms:W3CDTF">2025-02-01T14:00:19Z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