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71" r:id="rId10"/>
    <p:sldId id="263" r:id="rId11"/>
    <p:sldId id="264"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abc" TargetMode="Externa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2486026" y="2895600"/>
            <a:ext cx="7724776" cy="1342390"/>
          </a:xfrm>
          <a:prstGeom prst="rect">
            <a:avLst/>
          </a:prstGeom>
        </p:spPr>
        <p:txBody>
          <a:bodyPr vert="horz" wrap="square" lIns="0" tIns="16510" rIns="0" bIns="0" rtlCol="0">
            <a:spAutoFit/>
          </a:bodyPr>
          <a:lstStyle/>
          <a:p>
            <a:pPr marL="12700">
              <a:lnSpc>
                <a:spcPct val="100000"/>
              </a:lnSpc>
              <a:spcBef>
                <a:spcPts val="130"/>
              </a:spcBef>
            </a:pPr>
            <a:r>
              <a:rPr lang="en-IN" altLang="en-US" sz="2800" b="1" dirty="0">
                <a:latin typeface="Times New Roman" panose="02020603050405020304" pitchFamily="18" charset="0"/>
                <a:cs typeface="Times New Roman" panose="02020603050405020304" pitchFamily="18" charset="0"/>
              </a:rPr>
              <a:t>Harish R</a:t>
            </a:r>
            <a:endParaRPr lang="en-US" sz="2800" b="1" dirty="0">
              <a:latin typeface="Times New Roman" panose="02020603050405020304" pitchFamily="18" charset="0"/>
              <a:cs typeface="Times New Roman" panose="02020603050405020304" pitchFamily="18" charset="0"/>
            </a:endParaRPr>
          </a:p>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7212212430</a:t>
            </a:r>
            <a:r>
              <a:rPr lang="en-IN" altLang="en-US" sz="2800" dirty="0">
                <a:latin typeface="Times New Roman" panose="02020603050405020304" pitchFamily="18" charset="0"/>
                <a:cs typeface="Times New Roman" panose="02020603050405020304" pitchFamily="18" charset="0"/>
              </a:rPr>
              <a:t>20</a:t>
            </a:r>
            <a:endParaRPr lang="en-US" sz="2800" dirty="0">
              <a:latin typeface="Times New Roman" panose="02020603050405020304" pitchFamily="18" charset="0"/>
              <a:cs typeface="Times New Roman" panose="02020603050405020304" pitchFamily="18" charset="0"/>
            </a:endParaRPr>
          </a:p>
          <a:p>
            <a:pPr marL="12700">
              <a:lnSpc>
                <a:spcPct val="100000"/>
              </a:lnSpc>
              <a:spcBef>
                <a:spcPts val="130"/>
              </a:spcBef>
            </a:pPr>
            <a:r>
              <a:rPr lang="en-US" sz="2800" dirty="0">
                <a:latin typeface="Times New Roman" panose="02020603050405020304" pitchFamily="18" charset="0"/>
                <a:cs typeface="Times New Roman" panose="02020603050405020304" pitchFamily="18" charset="0"/>
              </a:rPr>
              <a:t>III – BTech- Artificial Intelligence and Data Science</a:t>
            </a:r>
            <a:endParaRPr lang="en-US" sz="2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096000" y="4348024"/>
            <a:ext cx="2240280" cy="764312"/>
          </a:xfrm>
          <a:prstGeom prst="rect">
            <a:avLst/>
          </a:prstGeom>
        </p:spPr>
        <p:txBody>
          <a:bodyPr vert="horz" wrap="square" lIns="0" tIns="12700" rIns="0" bIns="0" rtlCol="0">
            <a:spAutoFit/>
          </a:bodyPr>
          <a:lstStyle/>
          <a:p>
            <a:pPr marL="12700">
              <a:lnSpc>
                <a:spcPct val="100000"/>
              </a:lnSpc>
              <a:spcBef>
                <a:spcPts val="100"/>
              </a:spcBef>
            </a:pPr>
            <a:endParaRPr lang="en-US" sz="2400" b="1" dirty="0">
              <a:solidFill>
                <a:srgbClr val="2D936B"/>
              </a:solidFill>
              <a:latin typeface="Trebuchet MS" panose="020B0603020202020204"/>
              <a:cs typeface="Trebuchet MS" panose="020B0603020202020204"/>
            </a:endParaRPr>
          </a:p>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0" name="Text Placeholder 9"/>
          <p:cNvSpPr>
            <a:spLocks noGrp="1"/>
          </p:cNvSpPr>
          <p:nvPr>
            <p:ph type="body" idx="1"/>
          </p:nvPr>
        </p:nvSpPr>
        <p:spPr>
          <a:xfrm>
            <a:off x="609600" y="1577340"/>
            <a:ext cx="10972800" cy="3601085"/>
          </a:xfrm>
        </p:spPr>
        <p:txBody>
          <a:bodyPr/>
          <a:lstStyle/>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Define the problem of noise suppression in audio signals with a clear focus on target applications.</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Gather a diverse dataset of noisy audio samples along with their clean counterparts.</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Preprocess the data by resampling, segmenting, and augmenting to enhance variability.</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Select an appropriate deep learning architecture like CNNs, RNNs, or specialized models like </a:t>
            </a:r>
            <a:r>
              <a:rPr lang="en-US" dirty="0" err="1">
                <a:solidFill>
                  <a:srgbClr val="0D0D0D"/>
                </a:solidFill>
                <a:effectLst/>
                <a:latin typeface="Arial" panose="020B0604020202020204" pitchFamily="34" charset="0"/>
                <a:cs typeface="Arial" panose="020B0604020202020204" pitchFamily="34" charset="0"/>
                <a:sym typeface="+mn-ea"/>
              </a:rPr>
              <a:t>WaveNet</a:t>
            </a:r>
            <a:r>
              <a:rPr lang="en-US" dirty="0">
                <a:solidFill>
                  <a:srgbClr val="0D0D0D"/>
                </a:solidFill>
                <a:effectLst/>
                <a:latin typeface="Arial" panose="020B0604020202020204" pitchFamily="34" charset="0"/>
                <a:cs typeface="Arial" panose="020B0604020202020204" pitchFamily="34" charset="0"/>
                <a:sym typeface="+mn-ea"/>
              </a:rPr>
              <a:t>.</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Train the chosen model using the prepared dataset, optimizing hyperparameters and loss functions.</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Evaluate model performance using metrics like SNR, PESQ, or subjective listening tests.</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Fine-tune the model based on evaluation results to improve performance if necessary.</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Deploy the trained model in the target application environment, optimizing for inference speed and resource constraints.</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Integrate the model with existing systems or frameworks as required for seamless operation.</a:t>
            </a:r>
            <a:endParaRPr lang="en-US" dirty="0">
              <a:solidFill>
                <a:srgbClr val="0D0D0D"/>
              </a:solidFill>
              <a:effectLst/>
              <a:latin typeface="Arial" panose="020B0604020202020204" pitchFamily="34" charset="0"/>
              <a:cs typeface="Arial" panose="020B0604020202020204" pitchFamily="34" charset="0"/>
              <a:sym typeface="+mn-ea"/>
            </a:endParaRPr>
          </a:p>
          <a:p>
            <a:pPr algn="l">
              <a:buFont typeface="+mj-lt"/>
              <a:buAutoNum type="arabicPeriod"/>
            </a:pPr>
            <a:r>
              <a:rPr lang="en-US" dirty="0">
                <a:solidFill>
                  <a:srgbClr val="0D0D0D"/>
                </a:solidFill>
                <a:effectLst/>
                <a:latin typeface="Arial" panose="020B0604020202020204" pitchFamily="34" charset="0"/>
                <a:cs typeface="Arial" panose="020B0604020202020204" pitchFamily="34" charset="0"/>
                <a:sym typeface="+mn-ea"/>
              </a:rPr>
              <a:t>Monitor the deployed model's performance and iterate as needed based on real-world feedback to maintain optimal functionality.</a:t>
            </a:r>
            <a:endParaRPr lang="en-US" dirty="0">
              <a:solidFill>
                <a:srgbClr val="0D0D0D"/>
              </a:solidFill>
              <a:effectLst/>
              <a:latin typeface="Arial" panose="020B0604020202020204" pitchFamily="34" charset="0"/>
              <a:cs typeface="Arial" panose="020B0604020202020204" pitchFamily="34" charset="0"/>
              <a:sym typeface="+mn-ea"/>
            </a:endParaRPr>
          </a:p>
          <a:p>
            <a:endParaRPr lang="en-IN" dirty="0">
              <a:latin typeface="Arial" panose="020B0604020202020204" pitchFamily="34" charset="0"/>
              <a:cs typeface="Arial" panose="020B0604020202020204"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10" name="Text Placeholder 9"/>
          <p:cNvSpPr>
            <a:spLocks noGrp="1"/>
          </p:cNvSpPr>
          <p:nvPr>
            <p:ph type="body" idx="1"/>
          </p:nvPr>
        </p:nvSpPr>
        <p:spPr>
          <a:xfrm>
            <a:off x="609600" y="1577341"/>
            <a:ext cx="9448800" cy="4986020"/>
          </a:xfrm>
        </p:spPr>
        <p:txBody>
          <a:bodyPr/>
          <a:lstStyle/>
          <a:p>
            <a:r>
              <a:rPr lang="en-US" dirty="0">
                <a:latin typeface="Times New Roman" panose="02020603050405020304" pitchFamily="18" charset="0"/>
                <a:cs typeface="Times New Roman" panose="02020603050405020304" pitchFamily="18" charset="0"/>
              </a:rPr>
              <a:t>The result of this project would ideally be a well-performing deep learning model that effectively processes image data for the specified task. Here's a summary:</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Understanding Noise Suppression</a:t>
            </a:r>
            <a:r>
              <a:rPr lang="en-US" dirty="0">
                <a:latin typeface="Times New Roman" panose="02020603050405020304" pitchFamily="18" charset="0"/>
                <a:cs typeface="Times New Roman" panose="02020603050405020304" pitchFamily="18" charset="0"/>
              </a:rPr>
              <a:t>: Managing audio quality during virtual communication is critical today, where remote interactions have become central to our personal and professional lives. </a:t>
            </a:r>
            <a:r>
              <a:rPr lang="en-US" b="1" dirty="0">
                <a:latin typeface="Times New Roman" panose="02020603050405020304" pitchFamily="18" charset="0"/>
                <a:cs typeface="Times New Roman" panose="02020603050405020304" pitchFamily="18" charset="0"/>
              </a:rPr>
              <a:t>AI Noise Suppression Mechanisms: </a:t>
            </a:r>
            <a:r>
              <a:rPr lang="en-US" dirty="0">
                <a:latin typeface="Times New Roman" panose="02020603050405020304" pitchFamily="18" charset="0"/>
                <a:cs typeface="Times New Roman" panose="02020603050405020304" pitchFamily="18" charset="0"/>
              </a:rPr>
              <a:t>Delving into the mechanics of AI noise suppression offers a fascinating glimpse into the interplay between software and sound.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Applications Across Industries : </a:t>
            </a:r>
            <a:r>
              <a:rPr lang="en-US" dirty="0">
                <a:latin typeface="Times New Roman" panose="02020603050405020304" pitchFamily="18" charset="0"/>
                <a:cs typeface="Times New Roman" panose="02020603050405020304" pitchFamily="18" charset="0"/>
              </a:rPr>
              <a:t>AI noise suppression technology knows no boundaries regarding its applications across various industries. The online education space sees a notable improvement with AI noise suppression, allowing educators to teach without unwanted interruptions from their environment and providing students with a more focused learning experience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User Experience:</a:t>
            </a:r>
            <a:r>
              <a:rPr lang="en-US" dirty="0">
                <a:latin typeface="Times New Roman" panose="02020603050405020304" pitchFamily="18" charset="0"/>
                <a:cs typeface="Times New Roman" panose="02020603050405020304" pitchFamily="18" charset="0"/>
              </a:rPr>
              <a:t>At the core of successful virtual communication technologies lies a seamless user experience, which heavily hinges on the quality of audio delivered.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Security and Privacy Considerations: </a:t>
            </a:r>
            <a:r>
              <a:rPr lang="en-US" dirty="0">
                <a:latin typeface="Times New Roman" panose="02020603050405020304" pitchFamily="18" charset="0"/>
                <a:cs typeface="Times New Roman" panose="02020603050405020304" pitchFamily="18" charset="0"/>
              </a:rPr>
              <a:t>As more personal and professional conversations migrate to digital channels, the security and privacy parameters surrounding AI noise suppression tools have garnered close scrutiny.</a:t>
            </a:r>
            <a:endParaRPr lang="en-US"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u="sng"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hlinkClick r:id="rId2"/>
              </a:rPr>
              <a:t>Demo</a:t>
            </a:r>
            <a:r>
              <a:rPr u="sng" spc="1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hlinkClick r:id="rId2"/>
              </a:rPr>
              <a:t> </a:t>
            </a:r>
            <a:r>
              <a:rPr u="sng" spc="-2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hlinkClick r:id="rId2"/>
              </a:rPr>
              <a:t>Link</a:t>
            </a:r>
            <a:r>
              <a:rPr lang="en-US" u="sng" spc="-2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rPr>
              <a:t> </a:t>
            </a:r>
            <a:r>
              <a:rPr lang="en-IN" altLang="en-US" u="sng" spc="-20" dirty="0">
                <a:solidFill>
                  <a:srgbClr val="006FC0"/>
                </a:solidFill>
                <a:uFill>
                  <a:solidFill>
                    <a:srgbClr val="006FC0"/>
                  </a:solidFill>
                </a:uFill>
                <a:latin typeface="Times New Roman" panose="02020603050405020304" pitchFamily="18" charset="0"/>
                <a:cs typeface="Times New Roman" panose="02020603050405020304" pitchFamily="18" charset="0"/>
                <a:sym typeface="+mn-ea"/>
              </a:rPr>
              <a:t>:</a:t>
            </a:r>
            <a:r>
              <a:rPr lang="en-US" dirty="0">
                <a:latin typeface="Times New Roman" panose="02020603050405020304" pitchFamily="18" charset="0"/>
                <a:cs typeface="Times New Roman" panose="02020603050405020304" pitchFamily="18" charset="0"/>
              </a:rPr>
              <a:t>https://colab.research.google.com/github/mayureshagashe2105/Noise-Suppression/blob/main/Noise_Suppression.ipynb</a:t>
            </a:r>
            <a:endParaRPr lang="en-US"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4038599" y="6205219"/>
            <a:ext cx="10524744" cy="262255"/>
          </a:xfrm>
          <a:prstGeom prst="rect">
            <a:avLst/>
          </a:prstGeom>
        </p:spPr>
        <p:txBody>
          <a:bodyPr vert="horz" wrap="square" lIns="0" tIns="16510" rIns="0" bIns="0" rtlCol="0">
            <a:spAutoFit/>
          </a:bodyPr>
          <a:lstStyle/>
          <a:p>
            <a:pPr marL="12700">
              <a:lnSpc>
                <a:spcPct val="100000"/>
              </a:lnSpc>
              <a:spcBef>
                <a:spcPts val="130"/>
              </a:spcBef>
            </a:pPr>
            <a:r>
              <a:rPr sz="1600" u="sng" dirty="0">
                <a:solidFill>
                  <a:srgbClr val="006FC0"/>
                </a:solidFill>
                <a:uFill>
                  <a:solidFill>
                    <a:srgbClr val="006FC0"/>
                  </a:solidFill>
                </a:uFill>
                <a:latin typeface="Times New Roman" panose="02020603050405020304" pitchFamily="18" charset="0"/>
                <a:cs typeface="Times New Roman" panose="02020603050405020304" pitchFamily="18" charset="0"/>
                <a:hlinkClick r:id="rId2"/>
              </a:rPr>
              <a:t>D</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24713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IN" dirty="0"/>
          </a:p>
          <a:p>
            <a:endParaRPr lang="en-IN" dirty="0"/>
          </a:p>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a:t>
            </a:r>
            <a:r>
              <a:rPr lang="en-IN" sz="4250" spc="-10" dirty="0"/>
              <a: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5" name="Text Box 14"/>
          <p:cNvSpPr txBox="1"/>
          <p:nvPr/>
        </p:nvSpPr>
        <p:spPr>
          <a:xfrm>
            <a:off x="3048000" y="2367280"/>
            <a:ext cx="6096000" cy="2122805"/>
          </a:xfrm>
          <a:prstGeom prst="rect">
            <a:avLst/>
          </a:prstGeom>
          <a:noFill/>
        </p:spPr>
        <p:txBody>
          <a:bodyPr wrap="square" rtlCol="0" anchor="t">
            <a:spAutoFit/>
          </a:bodyPr>
          <a:p>
            <a:pPr algn="ctr">
              <a:lnSpc>
                <a:spcPct val="150000"/>
              </a:lnSpc>
            </a:pPr>
            <a:r>
              <a:rPr lang="en-IN" sz="2800" b="1" i="0" dirty="0">
                <a:solidFill>
                  <a:srgbClr val="0D0D0D"/>
                </a:solidFill>
                <a:effectLst/>
                <a:latin typeface="Arial" panose="020B0604020202020204" pitchFamily="34" charset="0"/>
                <a:cs typeface="Arial" panose="020B0604020202020204" pitchFamily="34" charset="0"/>
                <a:sym typeface="+mn-ea"/>
              </a:rPr>
              <a:t>Deep Noise Suppression</a:t>
            </a:r>
            <a:br>
              <a:rPr lang="en-US" sz="2800" dirty="0">
                <a:latin typeface="Arial" panose="020B0604020202020204" pitchFamily="34" charset="0"/>
                <a:cs typeface="Arial" panose="020B0604020202020204" pitchFamily="34" charset="0"/>
                <a:sym typeface="+mn-ea"/>
              </a:rPr>
            </a:br>
            <a:r>
              <a:rPr lang="en-US" sz="2000" b="0" i="0" dirty="0">
                <a:solidFill>
                  <a:srgbClr val="0D0D0D"/>
                </a:solidFill>
                <a:effectLst/>
                <a:latin typeface="Arial" panose="020B0604020202020204" pitchFamily="34" charset="0"/>
                <a:cs typeface="Arial" panose="020B0604020202020204" pitchFamily="34" charset="0"/>
                <a:sym typeface="+mn-ea"/>
              </a:rPr>
              <a:t>Deep Learning-based Noise Suppression for Audio Enhancement</a:t>
            </a:r>
            <a:br>
              <a:rPr lang="en-US" sz="2000" dirty="0">
                <a:latin typeface="Times New Roman" panose="02020603050405020304" pitchFamily="18" charset="0"/>
                <a:cs typeface="Times New Roman" panose="02020603050405020304" pitchFamily="18" charset="0"/>
                <a:sym typeface="+mn-ea"/>
              </a:rPr>
            </a:b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11798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3" name="Subtitle 22"/>
          <p:cNvSpPr>
            <a:spLocks noGrp="1"/>
          </p:cNvSpPr>
          <p:nvPr>
            <p:ph type="subTitle" idx="4"/>
          </p:nvPr>
        </p:nvSpPr>
        <p:spPr>
          <a:xfrm>
            <a:off x="2133600" y="1868805"/>
            <a:ext cx="8376666" cy="3323987"/>
          </a:xfrm>
        </p:spPr>
        <p:txBody>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Introduction to Deep Learning and Image Processing</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Importance of Data Preprocessing</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Common Preprocessing Techniques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Implementing Preprocessing with Libraries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Challenges and Considerations</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Project Overview</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Solution Proposition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Wow Factor in Solution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82200" y="4264739"/>
            <a:ext cx="1914525" cy="24003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ctrTitle"/>
          </p:nvPr>
        </p:nvSpPr>
        <p:spPr>
          <a:xfrm>
            <a:off x="739774" y="291147"/>
            <a:ext cx="74136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a:t>
            </a:r>
            <a:r>
              <a:rPr lang="en-US" sz="4250" spc="-10" dirty="0"/>
              <a:t>EM</a:t>
            </a:r>
            <a:r>
              <a:rPr lang="en-IN" sz="4250" dirty="0"/>
              <a:t>	</a:t>
            </a:r>
            <a:r>
              <a:rPr sz="4250" spc="-75" dirty="0"/>
              <a:t>STATEMENT</a:t>
            </a:r>
            <a:endParaRPr sz="4250" dirty="0"/>
          </a:p>
        </p:txBody>
      </p:sp>
      <p:sp>
        <p:nvSpPr>
          <p:cNvPr id="11" name="Subtitle 10"/>
          <p:cNvSpPr>
            <a:spLocks noGrp="1"/>
          </p:cNvSpPr>
          <p:nvPr>
            <p:ph type="subTitle" idx="4"/>
          </p:nvPr>
        </p:nvSpPr>
        <p:spPr>
          <a:xfrm>
            <a:off x="533400" y="1600200"/>
            <a:ext cx="9829800" cy="4323080"/>
          </a:xfrm>
        </p:spPr>
        <p:txBody>
          <a:bodyPr>
            <a:no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Significant Advancements in Audio Signal Processing: Over the years, there have been notable advancements in audio signal processing techniques aimed at enhancing audio quality and reducing unwanted noise.</a:t>
            </a:r>
            <a:endParaRPr lang="en-US" sz="2000"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Persistent Challenge of Noise Suppression: Despite these advancements, effective noise suppression remains a challenging task. Various factors contribute to the complexity of this problem, including the diverse nature of noise sources and the dynamic environments in which audio signals are captured.</a:t>
            </a:r>
            <a:endParaRPr lang="en-US" sz="2000"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sym typeface="+mn-ea"/>
              </a:rPr>
              <a:t>Real-World Scenarios: In real-world scenarios, audio signals are often contaminated by different types of noise, such as background chatter, environmental sounds, electrical interference, and microphone artifacts. This makes it difficult to isolate the desired signal from the surrounding noise.</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ctrTitle"/>
          </p:nvPr>
        </p:nvSpPr>
        <p:spPr>
          <a:xfrm>
            <a:off x="739774" y="291147"/>
            <a:ext cx="57372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US" sz="4250" spc="-10" dirty="0"/>
              <a:t> </a:t>
            </a:r>
            <a:r>
              <a:rPr sz="4250" spc="-10" dirty="0"/>
              <a:t>OVERVIEW</a:t>
            </a:r>
            <a:endParaRPr sz="4250" dirty="0"/>
          </a:p>
        </p:txBody>
      </p:sp>
      <p:sp>
        <p:nvSpPr>
          <p:cNvPr id="11" name="Subtitle 10"/>
          <p:cNvSpPr>
            <a:spLocks noGrp="1"/>
          </p:cNvSpPr>
          <p:nvPr>
            <p:ph type="subTitle" idx="4"/>
          </p:nvPr>
        </p:nvSpPr>
        <p:spPr>
          <a:xfrm>
            <a:off x="457201" y="1828800"/>
            <a:ext cx="9906000" cy="1846580"/>
          </a:xfrm>
        </p:spPr>
        <p: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Briefly introduce the project aimed at developing a deep learning model for a specific task</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Mention the dataset used for training and evaluation.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Highlight the importance of preprocessing in the context of the project.</a:t>
            </a:r>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dirty="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558165" y="385444"/>
            <a:ext cx="9764395" cy="1512849"/>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endParaRPr sz="3200" dirty="0"/>
          </a:p>
        </p:txBody>
      </p:sp>
      <p:sp>
        <p:nvSpPr>
          <p:cNvPr id="9" name="Text Placeholder 8"/>
          <p:cNvSpPr>
            <a:spLocks noGrp="1"/>
          </p:cNvSpPr>
          <p:nvPr>
            <p:ph type="body" idx="1"/>
          </p:nvPr>
        </p:nvSpPr>
        <p:spPr>
          <a:xfrm>
            <a:off x="1143000" y="1752600"/>
            <a:ext cx="8391525" cy="3733800"/>
          </a:xfrm>
        </p:spPr>
        <p:txBody>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prioritize accuracy and reliability in deep learning model predictions.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Interpretability of results is essential for understanding model decisions.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Efficiency and scalability are crucial to handle large volumes of data.</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value flexibility to adapt models to evolving needs and datasets.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Integration into existing workflows should be seamless and user-friendly.</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Performance metrics and benchmarking help assess model effectiveness.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Continuous improvement through feedback is important for real-world applications.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492443"/>
          </a:xfrm>
        </p:spPr>
        <p:txBody>
          <a:bodyPr/>
          <a:lstStyle/>
          <a:p>
            <a:r>
              <a:rPr lang="en-IN" sz="3200" dirty="0">
                <a:latin typeface="Times New Roman" panose="02020603050405020304" pitchFamily="18" charset="0"/>
                <a:cs typeface="Times New Roman" panose="02020603050405020304" pitchFamily="18" charset="0"/>
              </a:rPr>
              <a:t>IMPLEMTATION</a:t>
            </a:r>
            <a:endParaRPr lang="en-IN" sz="3200" dirty="0">
              <a:latin typeface="Times New Roman" panose="02020603050405020304" pitchFamily="18" charset="0"/>
              <a:cs typeface="Times New Roman" panose="02020603050405020304" pitchFamily="18" charset="0"/>
            </a:endParaRPr>
          </a:p>
        </p:txBody>
      </p:sp>
      <p:pic>
        <p:nvPicPr>
          <p:cNvPr id="3" name="Picture 2" descr="WhatsApp Image 2024-04-24 at 15.06.34_9ef0cae9"/>
          <p:cNvPicPr>
            <a:picLocks noChangeAspect="1"/>
          </p:cNvPicPr>
          <p:nvPr/>
        </p:nvPicPr>
        <p:blipFill>
          <a:blip r:embed="rId1"/>
          <a:stretch>
            <a:fillRect/>
          </a:stretch>
        </p:blipFill>
        <p:spPr>
          <a:xfrm>
            <a:off x="1752600" y="1143000"/>
            <a:ext cx="8329295" cy="57200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8528050" cy="4857750"/>
          </a:xfrm>
        </p:spPr>
        <p:txBody>
          <a:bodyPr>
            <a:noAutofit/>
          </a:bodyPr>
          <a:p>
            <a:endParaRPr lang="en-US"/>
          </a:p>
        </p:txBody>
      </p:sp>
      <p:sp>
        <p:nvSpPr>
          <p:cNvPr id="3" name="Subtitle 2"/>
          <p:cNvSpPr>
            <a:spLocks noGrp="1"/>
          </p:cNvSpPr>
          <p:nvPr>
            <p:ph type="subTitle" idx="4"/>
          </p:nvPr>
        </p:nvSpPr>
        <p:spPr/>
        <p:txBody>
          <a:bodyPr/>
          <a:p>
            <a:endParaRPr lang="en-US"/>
          </a:p>
        </p:txBody>
      </p:sp>
      <p:pic>
        <p:nvPicPr>
          <p:cNvPr id="4" name="Picture 3" descr="WhatsApp Image 2024-04-24 at 15.06.34_74777c1c"/>
          <p:cNvPicPr>
            <a:picLocks noChangeAspect="1"/>
          </p:cNvPicPr>
          <p:nvPr/>
        </p:nvPicPr>
        <p:blipFill>
          <a:blip r:embed="rId1"/>
          <a:stretch>
            <a:fillRect/>
          </a:stretch>
        </p:blipFill>
        <p:spPr>
          <a:xfrm>
            <a:off x="685800" y="152400"/>
            <a:ext cx="9528810" cy="5357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558165" y="385444"/>
            <a:ext cx="9764395" cy="939165"/>
          </a:xfrm>
          <a:prstGeom prst="rect">
            <a:avLst/>
          </a:prstGeom>
        </p:spPr>
        <p:txBody>
          <a:bodyPr vert="horz" wrap="square" lIns="0" tIns="286004" rIns="0" bIns="0" rtlCol="0">
            <a:spAutoFit/>
          </a:bodyPr>
          <a:lstStyle/>
          <a:p>
            <a:pPr marL="193675">
              <a:lnSpc>
                <a:spcPct val="100000"/>
              </a:lnSpc>
              <a:spcBef>
                <a:spcPts val="130"/>
              </a:spcBef>
            </a:pPr>
            <a:r>
              <a:rPr lang="en-IN" sz="4250"/>
              <a:t>output</a:t>
            </a:r>
            <a:endParaRPr lang="en-IN" sz="4250"/>
          </a:p>
        </p:txBody>
      </p:sp>
      <p:sp>
        <p:nvSpPr>
          <p:cNvPr id="9" name="Text Placeholder 8"/>
          <p:cNvSpPr>
            <a:spLocks noGrp="1"/>
          </p:cNvSpPr>
          <p:nvPr>
            <p:ph type="body" idx="1"/>
          </p:nvPr>
        </p:nvSpPr>
        <p:spPr>
          <a:xfrm>
            <a:off x="609600" y="1577340"/>
            <a:ext cx="8924925" cy="292100"/>
          </a:xfrm>
        </p:spPr>
        <p:txBody>
          <a:bodyPr/>
          <a:lstStyle/>
          <a:p>
            <a:pPr marL="342900" indent="-342900">
              <a:buFont typeface="Wingdings" panose="05000000000000000000" pitchFamily="2" charset="2"/>
              <a:buChar char="Ø"/>
            </a:pPr>
            <a:endParaRPr lang="en-IN" sz="19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pic>
        <p:nvPicPr>
          <p:cNvPr id="10" name="Picture 9" descr="WhatsApp Image 2024-04-24 at 15.06.35_e3524600"/>
          <p:cNvPicPr>
            <a:picLocks noChangeAspect="1"/>
          </p:cNvPicPr>
          <p:nvPr/>
        </p:nvPicPr>
        <p:blipFill>
          <a:blip r:embed="rId1"/>
          <a:stretch>
            <a:fillRect/>
          </a:stretch>
        </p:blipFill>
        <p:spPr>
          <a:xfrm>
            <a:off x="685800" y="1295400"/>
            <a:ext cx="10313670" cy="57988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4641</Words>
  <Application>WPS Presentation</Application>
  <PresentationFormat>Widescreen</PresentationFormat>
  <Paragraphs>114</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Trebuchet MS</vt:lpstr>
      <vt:lpstr>Times New Roman</vt:lpstr>
      <vt:lpstr>Microsoft YaHei</vt:lpstr>
      <vt:lpstr>Arial Unicode MS</vt:lpstr>
      <vt:lpstr>Calibri</vt:lpstr>
      <vt:lpstr>Söhne</vt:lpstr>
      <vt:lpstr>Segoe Print</vt:lpstr>
      <vt:lpstr>Agency FB</vt:lpstr>
      <vt:lpstr>Arial Black</vt:lpstr>
      <vt:lpstr>Arial Narrow</vt:lpstr>
      <vt:lpstr>Algerian</vt:lpstr>
      <vt:lpstr>Tahoma</vt:lpstr>
      <vt:lpstr>Office Theme</vt:lpstr>
      <vt:lpstr>PowerPoint 演示文稿</vt:lpstr>
      <vt:lpstr>PROJECT TITLE</vt:lpstr>
      <vt:lpstr>AGENDA</vt:lpstr>
      <vt:lpstr>PROBLEM	STATEMENT</vt:lpstr>
      <vt:lpstr>PROJECT OVERVIEW</vt:lpstr>
      <vt:lpstr>WHO ARE THE END USERS? </vt:lpstr>
      <vt:lpstr>IMPLEMTATION</vt:lpstr>
      <vt:lpstr>PowerPoint 演示文稿</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kanth.</dc:creator>
  <cp:lastModifiedBy>haris</cp:lastModifiedBy>
  <cp:revision>8</cp:revision>
  <dcterms:created xsi:type="dcterms:W3CDTF">2024-04-12T06:21:00Z</dcterms:created>
  <dcterms:modified xsi:type="dcterms:W3CDTF">2024-04-24T14:07:13Z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2024-04-12T05:30:00Z</vt:filetime>
  </property>
  <property fmtid="{D5CDD505-2E9C-101B-9397-08002B2CF9AE}" pid="4" name="ICV">
    <vt:lpwstr>14CE519489B84D0E9363CC3E99FD30EC_13</vt:lpwstr>
  </property>
  <property fmtid="{D5CDD505-2E9C-101B-9397-08002B2CF9AE}" pid="5" name="KSOProductBuildVer">
    <vt:lpwstr>1033-12.2.0.13472</vt:lpwstr>
  </property>
</Properties>
</file>